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32"/>
  </p:notesMasterIdLst>
  <p:sldIdLst>
    <p:sldId id="2147377636" r:id="rId5"/>
    <p:sldId id="2147377829" r:id="rId6"/>
    <p:sldId id="2147470623" r:id="rId7"/>
    <p:sldId id="2147377815" r:id="rId8"/>
    <p:sldId id="2147483599" r:id="rId9"/>
    <p:sldId id="2147483595" r:id="rId10"/>
    <p:sldId id="2147470488" r:id="rId11"/>
    <p:sldId id="309" r:id="rId12"/>
    <p:sldId id="2147483592" r:id="rId13"/>
    <p:sldId id="2147377827" r:id="rId14"/>
    <p:sldId id="2147483598" r:id="rId15"/>
    <p:sldId id="2147377617" r:id="rId16"/>
    <p:sldId id="2147483583" r:id="rId17"/>
    <p:sldId id="2147483587" r:id="rId18"/>
    <p:sldId id="313" r:id="rId19"/>
    <p:sldId id="2147483594" r:id="rId20"/>
    <p:sldId id="2147483586" r:id="rId21"/>
    <p:sldId id="2147483596" r:id="rId22"/>
    <p:sldId id="2147483597" r:id="rId23"/>
    <p:sldId id="2147470463" r:id="rId24"/>
    <p:sldId id="5437" r:id="rId25"/>
    <p:sldId id="2147483600" r:id="rId26"/>
    <p:sldId id="2147470619" r:id="rId27"/>
    <p:sldId id="2147470620" r:id="rId28"/>
    <p:sldId id="2147470586" r:id="rId29"/>
    <p:sldId id="2147470590" r:id="rId30"/>
    <p:sldId id="21474705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3648BD-9157-5D41-A368-E1D7A6955C75}">
          <p14:sldIdLst>
            <p14:sldId id="2147377636"/>
            <p14:sldId id="2147377829"/>
            <p14:sldId id="2147470623"/>
            <p14:sldId id="2147377815"/>
          </p14:sldIdLst>
        </p14:section>
        <p14:section name="Macro" id="{AC3895FC-BC28-BE48-AEA0-7E9D3E0A4306}">
          <p14:sldIdLst>
            <p14:sldId id="2147483599"/>
            <p14:sldId id="2147483595"/>
            <p14:sldId id="2147470488"/>
            <p14:sldId id="309"/>
            <p14:sldId id="2147483592"/>
            <p14:sldId id="2147377827"/>
            <p14:sldId id="2147483598"/>
            <p14:sldId id="2147377617"/>
            <p14:sldId id="2147483583"/>
            <p14:sldId id="2147483587"/>
            <p14:sldId id="313"/>
            <p14:sldId id="2147483594"/>
            <p14:sldId id="2147483586"/>
            <p14:sldId id="2147483596"/>
            <p14:sldId id="2147483597"/>
            <p14:sldId id="2147470463"/>
            <p14:sldId id="5437"/>
            <p14:sldId id="2147483600"/>
            <p14:sldId id="2147470619"/>
            <p14:sldId id="2147470620"/>
            <p14:sldId id="2147470586"/>
            <p14:sldId id="2147470590"/>
            <p14:sldId id="2147470587"/>
          </p14:sldIdLst>
        </p14:section>
      </p14:sectionLst>
    </p:ext>
    <p:ext uri="{EFAFB233-063F-42B5-8137-9DF3F51BA10A}">
      <p15:sldGuideLst xmlns:p15="http://schemas.microsoft.com/office/powerpoint/2012/main">
        <p15:guide id="1" orient="horz" pos="144" userDrawn="1">
          <p15:clr>
            <a:srgbClr val="A4A3A4"/>
          </p15:clr>
        </p15:guide>
        <p15:guide id="2" pos="144" userDrawn="1">
          <p15:clr>
            <a:srgbClr val="A4A3A4"/>
          </p15:clr>
        </p15:guide>
        <p15:guide id="3" orient="horz" pos="4176" userDrawn="1">
          <p15:clr>
            <a:srgbClr val="A4A3A4"/>
          </p15:clr>
        </p15:guide>
        <p15:guide id="4" pos="75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16CE07-BAB4-A5F3-ED5F-DC0EA8331092}" name="Dave King" initials="DK" userId="S::dking@thefarnsworthgroup.com::49b15313-cec0-4ad6-8677-494e66d9e8f1" providerId="AD"/>
  <p188:author id="{BCED6547-A4FB-42EA-E71B-75FE67697429}" name="Oberdiear, Taylor" initials="TO" userId="S::Taylor.Oberdiear@wellsfargo.com::5aeb26c8-4f50-44b1-88f2-4ff123862619" providerId="AD"/>
  <p188:author id="{076C6A4F-75BC-8EB1-7034-7A34D1886BE5}" name="Dave King" initials="DK" userId="S::dking@hiri.org::4f6a3450-28dc-4f76-b52f-e1cb1ca79e30" providerId="AD"/>
  <p188:author id="{F7D02BA8-9B96-DAD4-9021-9C89826700F6}" name="Haber, Elyse" initials="EH" userId="S::elyse.schulman@wellsfargo.com::5473f884-2f53-4732-9362-b2d14a63c183" providerId="AD"/>
  <p188:author id="{5589D8AC-4456-7B68-B1D6-124197786C5B}" name="Rachel Sedgwick" initials="" userId="S::rsedgwick@thefarnsworthgroup.com::c39ef458-cfa6-45ab-ae04-e4d0a48d5896" providerId="AD"/>
  <p188:author id="{1A9BD5BE-92EA-9AE5-6291-B96D75C197A8}" name="Danielle Fauteaux" initials="DF" userId="S::dfauteaux@thefarnsworthgroup.com::424641fa-61e4-4b16-964a-f53f65c7de01" providerId="AD"/>
  <p188:author id="{01E3FAD0-6E14-8085-CF7E-D215B0E7CB9D}" name="Cy Gourlay" initials="CG" userId="S::cgourlay@thefarnsworthgroup.com::a43a09e7-be9a-42ab-b621-84d27af627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1C5E8"/>
    <a:srgbClr val="3B3C3E"/>
    <a:srgbClr val="00A3E0"/>
    <a:srgbClr val="FFFFFF"/>
    <a:srgbClr val="75787B"/>
    <a:srgbClr val="BDBDBD"/>
    <a:srgbClr val="00587C"/>
    <a:srgbClr val="C8C9CA"/>
    <a:srgbClr val="9D9D9D"/>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618" autoAdjust="0"/>
    <p:restoredTop sz="94712"/>
  </p:normalViewPr>
  <p:slideViewPr>
    <p:cSldViewPr snapToGrid="0">
      <p:cViewPr varScale="1">
        <p:scale>
          <a:sx n="200" d="100"/>
          <a:sy n="200" d="100"/>
        </p:scale>
        <p:origin x="2064" y="480"/>
      </p:cViewPr>
      <p:guideLst>
        <p:guide orient="horz" pos="144"/>
        <p:guide pos="144"/>
        <p:guide orient="horz" pos="4176"/>
        <p:guide pos="7536"/>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171" d="100"/>
          <a:sy n="171" d="100"/>
        </p:scale>
        <p:origin x="53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BP Spend (Billions)</c:v>
                </c:pt>
              </c:strCache>
            </c:strRef>
          </c:tx>
          <c:spPr>
            <a:solidFill>
              <a:schemeClr val="accent3">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2021</c:v>
                </c:pt>
                <c:pt idx="3">
                  <c:v>2022</c:v>
                </c:pt>
                <c:pt idx="4">
                  <c:v>2023</c:v>
                </c:pt>
                <c:pt idx="5">
                  <c:v>2024</c:v>
                </c:pt>
                <c:pt idx="6">
                  <c:v>2025</c:v>
                </c:pt>
                <c:pt idx="7">
                  <c:v>2026</c:v>
                </c:pt>
                <c:pt idx="8">
                  <c:v>2027</c:v>
                </c:pt>
                <c:pt idx="9">
                  <c:v>2028</c:v>
                </c:pt>
                <c:pt idx="10">
                  <c:v>2029</c:v>
                </c:pt>
              </c:numCache>
            </c:numRef>
          </c:cat>
          <c:val>
            <c:numRef>
              <c:f>Sheet1!$B$2:$B$12</c:f>
              <c:numCache>
                <c:formatCode>General</c:formatCode>
                <c:ptCount val="11"/>
                <c:pt idx="0">
                  <c:v>394</c:v>
                </c:pt>
                <c:pt idx="1">
                  <c:v>450.2</c:v>
                </c:pt>
                <c:pt idx="2">
                  <c:v>518.70000000000005</c:v>
                </c:pt>
                <c:pt idx="3">
                  <c:v>555.70000000000005</c:v>
                </c:pt>
                <c:pt idx="4">
                  <c:v>553.9</c:v>
                </c:pt>
                <c:pt idx="5">
                  <c:v>574.29999999999995</c:v>
                </c:pt>
                <c:pt idx="6">
                  <c:v>593.79999999999995</c:v>
                </c:pt>
                <c:pt idx="7">
                  <c:v>614.4</c:v>
                </c:pt>
                <c:pt idx="8">
                  <c:v>632.70000000000005</c:v>
                </c:pt>
                <c:pt idx="9">
                  <c:v>656.7</c:v>
                </c:pt>
                <c:pt idx="10">
                  <c:v>687.6</c:v>
                </c:pt>
              </c:numCache>
            </c:numRef>
          </c:val>
          <c:extLst>
            <c:ext xmlns:c16="http://schemas.microsoft.com/office/drawing/2014/chart" uri="{C3380CC4-5D6E-409C-BE32-E72D297353CC}">
              <c16:uniqueId val="{00000000-21B5-3344-882F-B8B487BEA657}"/>
            </c:ext>
          </c:extLst>
        </c:ser>
        <c:dLbls>
          <c:showLegendKey val="0"/>
          <c:showVal val="0"/>
          <c:showCatName val="0"/>
          <c:showSerName val="0"/>
          <c:showPercent val="0"/>
          <c:showBubbleSize val="0"/>
        </c:dLbls>
        <c:gapWidth val="50"/>
        <c:axId val="2008886336"/>
        <c:axId val="1990924736"/>
      </c:barChart>
      <c:lineChart>
        <c:grouping val="standard"/>
        <c:varyColors val="0"/>
        <c:ser>
          <c:idx val="1"/>
          <c:order val="1"/>
          <c:tx>
            <c:strRef>
              <c:f>Sheet1!$C$1</c:f>
              <c:strCache>
                <c:ptCount val="1"/>
                <c:pt idx="0">
                  <c:v>YoY Change</c:v>
                </c:pt>
              </c:strCache>
            </c:strRef>
          </c:tx>
          <c:spPr>
            <a:ln w="28575" cap="rnd">
              <a:solidFill>
                <a:schemeClr val="accent2"/>
              </a:solid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2019</c:v>
                </c:pt>
                <c:pt idx="1">
                  <c:v>2020</c:v>
                </c:pt>
                <c:pt idx="2">
                  <c:v>2021</c:v>
                </c:pt>
                <c:pt idx="3">
                  <c:v>2022</c:v>
                </c:pt>
                <c:pt idx="4">
                  <c:v>2023</c:v>
                </c:pt>
                <c:pt idx="5">
                  <c:v>2024</c:v>
                </c:pt>
                <c:pt idx="6">
                  <c:v>2025</c:v>
                </c:pt>
                <c:pt idx="7">
                  <c:v>2026</c:v>
                </c:pt>
                <c:pt idx="8">
                  <c:v>2027</c:v>
                </c:pt>
                <c:pt idx="9">
                  <c:v>2028</c:v>
                </c:pt>
                <c:pt idx="10">
                  <c:v>2029</c:v>
                </c:pt>
              </c:numCache>
            </c:numRef>
          </c:cat>
          <c:val>
            <c:numRef>
              <c:f>Sheet1!$C$2:$C$12</c:f>
              <c:numCache>
                <c:formatCode>0.0%</c:formatCode>
                <c:ptCount val="11"/>
                <c:pt idx="0">
                  <c:v>3.6999999999999998E-2</c:v>
                </c:pt>
                <c:pt idx="1">
                  <c:v>0.1426395939086294</c:v>
                </c:pt>
                <c:pt idx="2">
                  <c:v>0.15215459795646391</c:v>
                </c:pt>
                <c:pt idx="3">
                  <c:v>7.1332176595334487E-2</c:v>
                </c:pt>
                <c:pt idx="4">
                  <c:v>-3.2391578189671913E-3</c:v>
                </c:pt>
                <c:pt idx="5">
                  <c:v>3.6829752662935505E-2</c:v>
                </c:pt>
                <c:pt idx="6">
                  <c:v>3.3954379244297409E-2</c:v>
                </c:pt>
                <c:pt idx="7">
                  <c:v>3.4691815426069424E-2</c:v>
                </c:pt>
                <c:pt idx="8">
                  <c:v>2.9785156250000111E-2</c:v>
                </c:pt>
                <c:pt idx="9">
                  <c:v>3.7932669511616876E-2</c:v>
                </c:pt>
                <c:pt idx="10">
                  <c:v>4.7053449063499279E-2</c:v>
                </c:pt>
              </c:numCache>
            </c:numRef>
          </c:val>
          <c:smooth val="0"/>
          <c:extLst>
            <c:ext xmlns:c16="http://schemas.microsoft.com/office/drawing/2014/chart" uri="{C3380CC4-5D6E-409C-BE32-E72D297353CC}">
              <c16:uniqueId val="{00000001-21B5-3344-882F-B8B487BEA657}"/>
            </c:ext>
          </c:extLst>
        </c:ser>
        <c:dLbls>
          <c:showLegendKey val="0"/>
          <c:showVal val="0"/>
          <c:showCatName val="0"/>
          <c:showSerName val="0"/>
          <c:showPercent val="0"/>
          <c:showBubbleSize val="0"/>
        </c:dLbls>
        <c:marker val="1"/>
        <c:smooth val="0"/>
        <c:axId val="356917376"/>
        <c:axId val="356840736"/>
      </c:lineChart>
      <c:catAx>
        <c:axId val="200888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0924736"/>
        <c:crosses val="autoZero"/>
        <c:auto val="1"/>
        <c:lblAlgn val="ctr"/>
        <c:lblOffset val="100"/>
        <c:noMultiLvlLbl val="0"/>
      </c:catAx>
      <c:valAx>
        <c:axId val="1990924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8886336"/>
        <c:crosses val="autoZero"/>
        <c:crossBetween val="between"/>
      </c:valAx>
      <c:valAx>
        <c:axId val="356840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6917376"/>
        <c:crosses val="max"/>
        <c:crossBetween val="between"/>
      </c:valAx>
      <c:catAx>
        <c:axId val="356917376"/>
        <c:scaling>
          <c:orientation val="minMax"/>
        </c:scaling>
        <c:delete val="1"/>
        <c:axPos val="b"/>
        <c:numFmt formatCode="General" sourceLinked="1"/>
        <c:majorTickMark val="out"/>
        <c:minorTickMark val="none"/>
        <c:tickLblPos val="nextTo"/>
        <c:crossAx val="3568407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Spend 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Medical/ healthcare</c:v>
                </c:pt>
                <c:pt idx="1">
                  <c:v>Groceries/ HH Necessities</c:v>
                </c:pt>
                <c:pt idx="2">
                  <c:v>Transportation/ cars</c:v>
                </c:pt>
                <c:pt idx="3">
                  <c:v>Home Improvement</c:v>
                </c:pt>
                <c:pt idx="4">
                  <c:v>Hobbies</c:v>
                </c:pt>
                <c:pt idx="5">
                  <c:v>Vacation</c:v>
                </c:pt>
                <c:pt idx="6">
                  <c:v>Dinning and Entertainment</c:v>
                </c:pt>
              </c:strCache>
            </c:strRef>
          </c:cat>
          <c:val>
            <c:numRef>
              <c:f>Sheet1!$B$2:$B$8</c:f>
              <c:numCache>
                <c:formatCode>0%</c:formatCode>
                <c:ptCount val="7"/>
                <c:pt idx="0">
                  <c:v>0.24</c:v>
                </c:pt>
                <c:pt idx="1">
                  <c:v>0.36</c:v>
                </c:pt>
                <c:pt idx="2">
                  <c:v>0.18</c:v>
                </c:pt>
                <c:pt idx="3">
                  <c:v>0.34</c:v>
                </c:pt>
                <c:pt idx="4">
                  <c:v>0.18</c:v>
                </c:pt>
                <c:pt idx="5">
                  <c:v>0.26</c:v>
                </c:pt>
                <c:pt idx="6">
                  <c:v>0.19</c:v>
                </c:pt>
              </c:numCache>
            </c:numRef>
          </c:val>
          <c:extLst>
            <c:ext xmlns:c16="http://schemas.microsoft.com/office/drawing/2014/chart" uri="{C3380CC4-5D6E-409C-BE32-E72D297353CC}">
              <c16:uniqueId val="{00000000-F3C0-4791-B2B9-8F90BC604E03}"/>
            </c:ext>
          </c:extLst>
        </c:ser>
        <c:ser>
          <c:idx val="1"/>
          <c:order val="1"/>
          <c:tx>
            <c:strRef>
              <c:f>Sheet1!$C$1</c:f>
              <c:strCache>
                <c:ptCount val="1"/>
                <c:pt idx="0">
                  <c:v>Same</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Medical/ healthcare</c:v>
                </c:pt>
                <c:pt idx="1">
                  <c:v>Groceries/ HH Necessities</c:v>
                </c:pt>
                <c:pt idx="2">
                  <c:v>Transportation/ cars</c:v>
                </c:pt>
                <c:pt idx="3">
                  <c:v>Home Improvement</c:v>
                </c:pt>
                <c:pt idx="4">
                  <c:v>Hobbies</c:v>
                </c:pt>
                <c:pt idx="5">
                  <c:v>Vacation</c:v>
                </c:pt>
                <c:pt idx="6">
                  <c:v>Dinning and Entertainment</c:v>
                </c:pt>
              </c:strCache>
            </c:strRef>
          </c:cat>
          <c:val>
            <c:numRef>
              <c:f>Sheet1!$C$2:$C$8</c:f>
              <c:numCache>
                <c:formatCode>0%</c:formatCode>
                <c:ptCount val="7"/>
                <c:pt idx="0">
                  <c:v>0.67</c:v>
                </c:pt>
                <c:pt idx="1">
                  <c:v>0.55000000000000004</c:v>
                </c:pt>
                <c:pt idx="2">
                  <c:v>0.66</c:v>
                </c:pt>
                <c:pt idx="3">
                  <c:v>0.47</c:v>
                </c:pt>
                <c:pt idx="4">
                  <c:v>0.57999999999999996</c:v>
                </c:pt>
                <c:pt idx="5">
                  <c:v>0.46</c:v>
                </c:pt>
                <c:pt idx="6">
                  <c:v>0.49</c:v>
                </c:pt>
              </c:numCache>
            </c:numRef>
          </c:val>
          <c:extLst>
            <c:ext xmlns:c16="http://schemas.microsoft.com/office/drawing/2014/chart" uri="{C3380CC4-5D6E-409C-BE32-E72D297353CC}">
              <c16:uniqueId val="{00000001-F3C0-4791-B2B9-8F90BC604E03}"/>
            </c:ext>
          </c:extLst>
        </c:ser>
        <c:ser>
          <c:idx val="2"/>
          <c:order val="2"/>
          <c:tx>
            <c:strRef>
              <c:f>Sheet1!$D$1</c:f>
              <c:strCache>
                <c:ptCount val="1"/>
                <c:pt idx="0">
                  <c:v>Spend less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Medical/ healthcare</c:v>
                </c:pt>
                <c:pt idx="1">
                  <c:v>Groceries/ HH Necessities</c:v>
                </c:pt>
                <c:pt idx="2">
                  <c:v>Transportation/ cars</c:v>
                </c:pt>
                <c:pt idx="3">
                  <c:v>Home Improvement</c:v>
                </c:pt>
                <c:pt idx="4">
                  <c:v>Hobbies</c:v>
                </c:pt>
                <c:pt idx="5">
                  <c:v>Vacation</c:v>
                </c:pt>
                <c:pt idx="6">
                  <c:v>Dinning and Entertainment</c:v>
                </c:pt>
              </c:strCache>
            </c:strRef>
          </c:cat>
          <c:val>
            <c:numRef>
              <c:f>Sheet1!$D$2:$D$8</c:f>
              <c:numCache>
                <c:formatCode>0%</c:formatCode>
                <c:ptCount val="7"/>
                <c:pt idx="0">
                  <c:v>0.09</c:v>
                </c:pt>
                <c:pt idx="1">
                  <c:v>0.09</c:v>
                </c:pt>
                <c:pt idx="2">
                  <c:v>0.17</c:v>
                </c:pt>
                <c:pt idx="3">
                  <c:v>0.19</c:v>
                </c:pt>
                <c:pt idx="4">
                  <c:v>0.24</c:v>
                </c:pt>
                <c:pt idx="5">
                  <c:v>0.28000000000000003</c:v>
                </c:pt>
                <c:pt idx="6">
                  <c:v>0.32</c:v>
                </c:pt>
              </c:numCache>
            </c:numRef>
          </c:val>
          <c:extLst>
            <c:ext xmlns:c16="http://schemas.microsoft.com/office/drawing/2014/chart" uri="{C3380CC4-5D6E-409C-BE32-E72D297353CC}">
              <c16:uniqueId val="{00000002-F3C0-4791-B2B9-8F90BC604E03}"/>
            </c:ext>
          </c:extLst>
        </c:ser>
        <c:dLbls>
          <c:showLegendKey val="0"/>
          <c:showVal val="0"/>
          <c:showCatName val="0"/>
          <c:showSerName val="0"/>
          <c:showPercent val="0"/>
          <c:showBubbleSize val="0"/>
        </c:dLbls>
        <c:gapWidth val="50"/>
        <c:overlap val="100"/>
        <c:axId val="1393918624"/>
        <c:axId val="1393919584"/>
      </c:barChart>
      <c:catAx>
        <c:axId val="139391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93919584"/>
        <c:crosses val="autoZero"/>
        <c:auto val="1"/>
        <c:lblAlgn val="ctr"/>
        <c:lblOffset val="100"/>
        <c:noMultiLvlLbl val="0"/>
      </c:catAx>
      <c:valAx>
        <c:axId val="1393919584"/>
        <c:scaling>
          <c:orientation val="minMax"/>
        </c:scaling>
        <c:delete val="1"/>
        <c:axPos val="l"/>
        <c:numFmt formatCode="0%" sourceLinked="1"/>
        <c:majorTickMark val="none"/>
        <c:minorTickMark val="none"/>
        <c:tickLblPos val="nextTo"/>
        <c:crossAx val="139391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6FAE-A14F-A316-65CF7DC1E385}"/>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4-6FAE-A14F-A316-65CF7DC1E385}"/>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03-6FAE-A14F-A316-65CF7DC1E38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AE-A14F-A316-65CF7DC1E385}"/>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AE-A14F-A316-65CF7DC1E385}"/>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AE-A14F-A316-65CF7DC1E385}"/>
                </c:ext>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m/d/yy</c:formatCode>
                <c:ptCount val="25"/>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pt idx="24">
                  <c:v>46023</c:v>
                </c:pt>
              </c:numCache>
            </c:numRef>
          </c:cat>
          <c:val>
            <c:numRef>
              <c:f>Sheet1!$B$2:$B$26</c:f>
              <c:numCache>
                <c:formatCode>General</c:formatCode>
                <c:ptCount val="25"/>
                <c:pt idx="0">
                  <c:v>79</c:v>
                </c:pt>
                <c:pt idx="1">
                  <c:v>76.900000000000006</c:v>
                </c:pt>
                <c:pt idx="2">
                  <c:v>79.400000000000006</c:v>
                </c:pt>
                <c:pt idx="3">
                  <c:v>77.2</c:v>
                </c:pt>
                <c:pt idx="4">
                  <c:v>69.099999999999994</c:v>
                </c:pt>
                <c:pt idx="5">
                  <c:v>68.2</c:v>
                </c:pt>
                <c:pt idx="6">
                  <c:v>66.400000000000006</c:v>
                </c:pt>
                <c:pt idx="7">
                  <c:v>67.900000000000006</c:v>
                </c:pt>
                <c:pt idx="8">
                  <c:v>70.099999999999994</c:v>
                </c:pt>
                <c:pt idx="9">
                  <c:v>70.5</c:v>
                </c:pt>
                <c:pt idx="10">
                  <c:v>71.8</c:v>
                </c:pt>
                <c:pt idx="11">
                  <c:v>74</c:v>
                </c:pt>
                <c:pt idx="12">
                  <c:v>71.7</c:v>
                </c:pt>
                <c:pt idx="13">
                  <c:v>64.7</c:v>
                </c:pt>
                <c:pt idx="14">
                  <c:v>57</c:v>
                </c:pt>
                <c:pt idx="15">
                  <c:v>52.2</c:v>
                </c:pt>
                <c:pt idx="16">
                  <c:v>52.2</c:v>
                </c:pt>
                <c:pt idx="17">
                  <c:v>60.7</c:v>
                </c:pt>
                <c:pt idx="18">
                  <c:v>61.7</c:v>
                </c:pt>
                <c:pt idx="19">
                  <c:v>58.2</c:v>
                </c:pt>
                <c:pt idx="20">
                  <c:v>55.1</c:v>
                </c:pt>
                <c:pt idx="21">
                  <c:v>53.6</c:v>
                </c:pt>
                <c:pt idx="22">
                  <c:v>51</c:v>
                </c:pt>
                <c:pt idx="23">
                  <c:v>52.9</c:v>
                </c:pt>
                <c:pt idx="24">
                  <c:v>56.4</c:v>
                </c:pt>
              </c:numCache>
            </c:numRef>
          </c:val>
          <c:extLst>
            <c:ext xmlns:c16="http://schemas.microsoft.com/office/drawing/2014/chart" uri="{C3380CC4-5D6E-409C-BE32-E72D297353CC}">
              <c16:uniqueId val="{00000000-6FAE-A14F-A316-65CF7DC1E385}"/>
            </c:ext>
          </c:extLst>
        </c:ser>
        <c:dLbls>
          <c:showLegendKey val="0"/>
          <c:showVal val="0"/>
          <c:showCatName val="0"/>
          <c:showSerName val="0"/>
          <c:showPercent val="0"/>
          <c:showBubbleSize val="0"/>
        </c:dLbls>
        <c:gapWidth val="50"/>
        <c:overlap val="-27"/>
        <c:axId val="1032179200"/>
        <c:axId val="1032180992"/>
      </c:barChart>
      <c:dateAx>
        <c:axId val="1032179200"/>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180992"/>
        <c:crosses val="autoZero"/>
        <c:auto val="0"/>
        <c:lblOffset val="100"/>
        <c:baseTimeUnit val="months"/>
      </c:dateAx>
      <c:valAx>
        <c:axId val="10321809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179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1838301413252E-2"/>
          <c:y val="7.4855476218080308E-2"/>
          <c:w val="0.97656323397173495"/>
          <c:h val="0.73112325042680837"/>
        </c:manualLayout>
      </c:layout>
      <c:barChart>
        <c:barDir val="col"/>
        <c:grouping val="clustered"/>
        <c:varyColors val="0"/>
        <c:ser>
          <c:idx val="0"/>
          <c:order val="0"/>
          <c:tx>
            <c:strRef>
              <c:f>Sheet1!$B$1</c:f>
              <c:strCache>
                <c:ptCount val="1"/>
                <c:pt idx="0">
                  <c:v>24Q1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Sheet1!$B$2:$B$10</c:f>
            </c:numRef>
          </c:val>
          <c:extLst>
            <c:ext xmlns:c16="http://schemas.microsoft.com/office/drawing/2014/chart" uri="{C3380CC4-5D6E-409C-BE32-E72D297353CC}">
              <c16:uniqueId val="{00000000-DC92-4D54-AC9A-8952762E4B0B}"/>
            </c:ext>
          </c:extLst>
        </c:ser>
        <c:ser>
          <c:idx val="1"/>
          <c:order val="1"/>
          <c:tx>
            <c:strRef>
              <c:f>Sheet1!$C$1</c:f>
              <c:strCache>
                <c:ptCount val="1"/>
                <c:pt idx="0">
                  <c:v>24Q2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Sheet1!$C$2:$C$10</c:f>
            </c:numRef>
          </c:val>
          <c:extLst>
            <c:ext xmlns:c16="http://schemas.microsoft.com/office/drawing/2014/chart" uri="{C3380CC4-5D6E-409C-BE32-E72D297353CC}">
              <c16:uniqueId val="{00000001-DC92-4D54-AC9A-8952762E4B0B}"/>
            </c:ext>
          </c:extLst>
        </c:ser>
        <c:ser>
          <c:idx val="2"/>
          <c:order val="2"/>
          <c:tx>
            <c:strRef>
              <c:f>Sheet1!$D$1</c:f>
              <c:strCache>
                <c:ptCount val="1"/>
                <c:pt idx="0">
                  <c:v>24Q3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Sheet1!$D$2:$D$10</c:f>
            </c:numRef>
          </c:val>
          <c:extLst>
            <c:ext xmlns:c16="http://schemas.microsoft.com/office/drawing/2014/chart" uri="{C3380CC4-5D6E-409C-BE32-E72D297353CC}">
              <c16:uniqueId val="{00000000-4D70-4958-A79B-A3E8ED7CEA9C}"/>
            </c:ext>
          </c:extLst>
        </c:ser>
        <c:ser>
          <c:idx val="3"/>
          <c:order val="3"/>
          <c:tx>
            <c:strRef>
              <c:f>Sheet1!$E$1</c:f>
              <c:strCache>
                <c:ptCount val="1"/>
                <c:pt idx="0">
                  <c:v>24Q4</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Sheet1!$E$2:$E$10</c:f>
              <c:numCache>
                <c:formatCode>0%</c:formatCode>
                <c:ptCount val="9"/>
                <c:pt idx="0">
                  <c:v>0.55000000000000004</c:v>
                </c:pt>
                <c:pt idx="1">
                  <c:v>0.56999999999999995</c:v>
                </c:pt>
                <c:pt idx="2">
                  <c:v>0.38</c:v>
                </c:pt>
                <c:pt idx="3">
                  <c:v>0.34</c:v>
                </c:pt>
                <c:pt idx="5">
                  <c:v>0.28000000000000003</c:v>
                </c:pt>
                <c:pt idx="6">
                  <c:v>0.06</c:v>
                </c:pt>
                <c:pt idx="7">
                  <c:v>0.09</c:v>
                </c:pt>
                <c:pt idx="8">
                  <c:v>0.11</c:v>
                </c:pt>
              </c:numCache>
            </c:numRef>
          </c:val>
          <c:extLst>
            <c:ext xmlns:c16="http://schemas.microsoft.com/office/drawing/2014/chart" uri="{C3380CC4-5D6E-409C-BE32-E72D297353CC}">
              <c16:uniqueId val="{00000001-4D70-4958-A79B-A3E8ED7CEA9C}"/>
            </c:ext>
          </c:extLst>
        </c:ser>
        <c:ser>
          <c:idx val="4"/>
          <c:order val="4"/>
          <c:tx>
            <c:strRef>
              <c:f>Sheet1!$F$1</c:f>
              <c:strCache>
                <c:ptCount val="1"/>
                <c:pt idx="0">
                  <c:v>25Q1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Sheet1!$F$2:$F$10</c:f>
              <c:numCache>
                <c:formatCode>0%</c:formatCode>
                <c:ptCount val="9"/>
                <c:pt idx="0">
                  <c:v>0.56000000000000005</c:v>
                </c:pt>
                <c:pt idx="1">
                  <c:v>0.5</c:v>
                </c:pt>
                <c:pt idx="2">
                  <c:v>0.32</c:v>
                </c:pt>
                <c:pt idx="3">
                  <c:v>0.31</c:v>
                </c:pt>
                <c:pt idx="5">
                  <c:v>0.22</c:v>
                </c:pt>
                <c:pt idx="6">
                  <c:v>0.08</c:v>
                </c:pt>
                <c:pt idx="7">
                  <c:v>0.06</c:v>
                </c:pt>
                <c:pt idx="8">
                  <c:v>0.06</c:v>
                </c:pt>
              </c:numCache>
            </c:numRef>
          </c:val>
          <c:extLst>
            <c:ext xmlns:c16="http://schemas.microsoft.com/office/drawing/2014/chart" uri="{C3380CC4-5D6E-409C-BE32-E72D297353CC}">
              <c16:uniqueId val="{00000010-ACC6-4AA1-B24B-6BF8D26CF28B}"/>
            </c:ext>
          </c:extLst>
        </c:ser>
        <c:ser>
          <c:idx val="5"/>
          <c:order val="5"/>
          <c:tx>
            <c:strRef>
              <c:f>Sheet1!$G$1</c:f>
              <c:strCache>
                <c:ptCount val="1"/>
                <c:pt idx="0">
                  <c:v>25Q2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Sheet1!$G$2:$G$10</c:f>
              <c:numCache>
                <c:formatCode>0%</c:formatCode>
                <c:ptCount val="9"/>
                <c:pt idx="0">
                  <c:v>0.51</c:v>
                </c:pt>
                <c:pt idx="1">
                  <c:v>0.53</c:v>
                </c:pt>
                <c:pt idx="2">
                  <c:v>0.32</c:v>
                </c:pt>
                <c:pt idx="3">
                  <c:v>0.36</c:v>
                </c:pt>
                <c:pt idx="5">
                  <c:v>0.27</c:v>
                </c:pt>
                <c:pt idx="6">
                  <c:v>0.05</c:v>
                </c:pt>
                <c:pt idx="7">
                  <c:v>0.05</c:v>
                </c:pt>
                <c:pt idx="8">
                  <c:v>0.09</c:v>
                </c:pt>
              </c:numCache>
            </c:numRef>
          </c:val>
          <c:extLst>
            <c:ext xmlns:c16="http://schemas.microsoft.com/office/drawing/2014/chart" uri="{C3380CC4-5D6E-409C-BE32-E72D297353CC}">
              <c16:uniqueId val="{00000010-75E0-40B0-A674-EA31025631F2}"/>
            </c:ext>
          </c:extLst>
        </c:ser>
        <c:ser>
          <c:idx val="6"/>
          <c:order val="6"/>
          <c:tx>
            <c:strRef>
              <c:f>Sheet1!$H$1</c:f>
              <c:strCache>
                <c:ptCount val="1"/>
                <c:pt idx="0">
                  <c:v>25Q3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Sheet1!$H$2:$H$10</c:f>
              <c:numCache>
                <c:formatCode>0%</c:formatCode>
                <c:ptCount val="9"/>
                <c:pt idx="0">
                  <c:v>0.53</c:v>
                </c:pt>
                <c:pt idx="1">
                  <c:v>0.36</c:v>
                </c:pt>
                <c:pt idx="2">
                  <c:v>0.35</c:v>
                </c:pt>
                <c:pt idx="3">
                  <c:v>0.26</c:v>
                </c:pt>
                <c:pt idx="4">
                  <c:v>0.23</c:v>
                </c:pt>
                <c:pt idx="5">
                  <c:v>0.27</c:v>
                </c:pt>
                <c:pt idx="6">
                  <c:v>0.08</c:v>
                </c:pt>
                <c:pt idx="7">
                  <c:v>0.06</c:v>
                </c:pt>
                <c:pt idx="8">
                  <c:v>7.0000000000000007E-2</c:v>
                </c:pt>
              </c:numCache>
            </c:numRef>
          </c:val>
          <c:extLst>
            <c:ext xmlns:c16="http://schemas.microsoft.com/office/drawing/2014/chart" uri="{C3380CC4-5D6E-409C-BE32-E72D297353CC}">
              <c16:uniqueId val="{00000008-93BF-4E1D-89FE-44BE0EB8095D}"/>
            </c:ext>
          </c:extLst>
        </c:ser>
        <c:ser>
          <c:idx val="7"/>
          <c:order val="7"/>
          <c:tx>
            <c:strRef>
              <c:f>Sheet1!$I$1</c:f>
              <c:strCache>
                <c:ptCount val="1"/>
                <c:pt idx="0">
                  <c:v>25Q4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economy </c:v>
                </c:pt>
                <c:pt idx="1">
                  <c:v>Inflation</c:v>
                </c:pt>
                <c:pt idx="2">
                  <c:v>Your personal finances </c:v>
                </c:pt>
                <c:pt idx="3">
                  <c:v>Political environment</c:v>
                </c:pt>
                <c:pt idx="4">
                  <c:v>Tariffs*</c:v>
                </c:pt>
                <c:pt idx="5">
                  <c:v>Personal healthcare</c:v>
                </c:pt>
                <c:pt idx="6">
                  <c:v>None of these</c:v>
                </c:pt>
                <c:pt idx="7">
                  <c:v>Housing affordability</c:v>
                </c:pt>
                <c:pt idx="8">
                  <c:v>Social justice</c:v>
                </c:pt>
              </c:strCache>
            </c:strRef>
          </c:cat>
          <c:val>
            <c:numRef>
              <c:f>Sheet1!$I$2:$I$10</c:f>
              <c:numCache>
                <c:formatCode>0%</c:formatCode>
                <c:ptCount val="9"/>
                <c:pt idx="0">
                  <c:v>0.49</c:v>
                </c:pt>
                <c:pt idx="1">
                  <c:v>0.46</c:v>
                </c:pt>
                <c:pt idx="2">
                  <c:v>0.28000000000000003</c:v>
                </c:pt>
                <c:pt idx="3">
                  <c:v>0.26</c:v>
                </c:pt>
                <c:pt idx="4">
                  <c:v>0.23</c:v>
                </c:pt>
                <c:pt idx="5">
                  <c:v>0.22</c:v>
                </c:pt>
                <c:pt idx="6">
                  <c:v>0.09</c:v>
                </c:pt>
                <c:pt idx="7">
                  <c:v>7.0000000000000007E-2</c:v>
                </c:pt>
                <c:pt idx="8">
                  <c:v>0.06</c:v>
                </c:pt>
              </c:numCache>
            </c:numRef>
          </c:val>
          <c:extLst>
            <c:ext xmlns:c16="http://schemas.microsoft.com/office/drawing/2014/chart" uri="{C3380CC4-5D6E-409C-BE32-E72D297353CC}">
              <c16:uniqueId val="{00000000-FD80-4D72-82C3-27CC9810C467}"/>
            </c:ext>
          </c:extLst>
        </c:ser>
        <c:dLbls>
          <c:dLblPos val="outEnd"/>
          <c:showLegendKey val="0"/>
          <c:showVal val="1"/>
          <c:showCatName val="0"/>
          <c:showSerName val="0"/>
          <c:showPercent val="0"/>
          <c:showBubbleSize val="0"/>
        </c:dLbls>
        <c:gapWidth val="50"/>
        <c:overlap val="-15"/>
        <c:axId val="217626928"/>
        <c:axId val="217625264"/>
      </c:barChart>
      <c:catAx>
        <c:axId val="21762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217625264"/>
        <c:crosses val="autoZero"/>
        <c:auto val="1"/>
        <c:lblAlgn val="ctr"/>
        <c:lblOffset val="100"/>
        <c:noMultiLvlLbl val="0"/>
      </c:catAx>
      <c:valAx>
        <c:axId val="217625264"/>
        <c:scaling>
          <c:orientation val="minMax"/>
        </c:scaling>
        <c:delete val="1"/>
        <c:axPos val="l"/>
        <c:numFmt formatCode="0%" sourceLinked="1"/>
        <c:majorTickMark val="none"/>
        <c:minorTickMark val="none"/>
        <c:tickLblPos val="nextTo"/>
        <c:crossAx val="217626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88492011198629E-2"/>
          <c:y val="0.1473565575810675"/>
          <c:w val="0.9583379999937448"/>
          <c:h val="0.70672514212323656"/>
        </c:manualLayout>
      </c:layout>
      <c:areaChart>
        <c:grouping val="standard"/>
        <c:varyColors val="0"/>
        <c:ser>
          <c:idx val="2"/>
          <c:order val="2"/>
          <c:tx>
            <c:strRef>
              <c:f>Sheet1!$D$1</c:f>
              <c:strCache>
                <c:ptCount val="1"/>
                <c:pt idx="0">
                  <c:v>BP Spend</c:v>
                </c:pt>
              </c:strCache>
            </c:strRef>
          </c:tx>
          <c:spPr>
            <a:solidFill>
              <a:schemeClr val="accent3">
                <a:lumMod val="60000"/>
                <a:lumOff val="40000"/>
              </a:schemeClr>
            </a:solidFill>
            <a:ln>
              <a:noFill/>
            </a:ln>
            <a:effectLst/>
          </c:spPr>
          <c:cat>
            <c:numRef>
              <c:f>Sheet1!$A$2:$A$83</c:f>
              <c:numCache>
                <c:formatCode>m/d/yy</c:formatCode>
                <c:ptCount val="82"/>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pt idx="28">
                  <c:v>40909</c:v>
                </c:pt>
                <c:pt idx="29">
                  <c:v>41000</c:v>
                </c:pt>
                <c:pt idx="30">
                  <c:v>41091</c:v>
                </c:pt>
                <c:pt idx="31">
                  <c:v>41183</c:v>
                </c:pt>
                <c:pt idx="32">
                  <c:v>41275</c:v>
                </c:pt>
                <c:pt idx="33">
                  <c:v>41365</c:v>
                </c:pt>
                <c:pt idx="34">
                  <c:v>41456</c:v>
                </c:pt>
                <c:pt idx="35">
                  <c:v>41548</c:v>
                </c:pt>
                <c:pt idx="36">
                  <c:v>41640</c:v>
                </c:pt>
                <c:pt idx="37">
                  <c:v>41730</c:v>
                </c:pt>
                <c:pt idx="38">
                  <c:v>41821</c:v>
                </c:pt>
                <c:pt idx="39">
                  <c:v>41913</c:v>
                </c:pt>
                <c:pt idx="40">
                  <c:v>42005</c:v>
                </c:pt>
                <c:pt idx="41">
                  <c:v>42095</c:v>
                </c:pt>
                <c:pt idx="42">
                  <c:v>42186</c:v>
                </c:pt>
                <c:pt idx="43">
                  <c:v>42278</c:v>
                </c:pt>
                <c:pt idx="44">
                  <c:v>42370</c:v>
                </c:pt>
                <c:pt idx="45">
                  <c:v>42461</c:v>
                </c:pt>
                <c:pt idx="46">
                  <c:v>42552</c:v>
                </c:pt>
                <c:pt idx="47">
                  <c:v>42644</c:v>
                </c:pt>
                <c:pt idx="48">
                  <c:v>42736</c:v>
                </c:pt>
                <c:pt idx="49">
                  <c:v>42826</c:v>
                </c:pt>
                <c:pt idx="50">
                  <c:v>42917</c:v>
                </c:pt>
                <c:pt idx="51">
                  <c:v>43009</c:v>
                </c:pt>
                <c:pt idx="52">
                  <c:v>43101</c:v>
                </c:pt>
                <c:pt idx="53">
                  <c:v>43191</c:v>
                </c:pt>
                <c:pt idx="54">
                  <c:v>43282</c:v>
                </c:pt>
                <c:pt idx="55">
                  <c:v>43374</c:v>
                </c:pt>
                <c:pt idx="56">
                  <c:v>43466</c:v>
                </c:pt>
                <c:pt idx="57">
                  <c:v>43556</c:v>
                </c:pt>
                <c:pt idx="58">
                  <c:v>43647</c:v>
                </c:pt>
                <c:pt idx="59">
                  <c:v>43739</c:v>
                </c:pt>
                <c:pt idx="60">
                  <c:v>43831</c:v>
                </c:pt>
                <c:pt idx="61">
                  <c:v>43922</c:v>
                </c:pt>
                <c:pt idx="62">
                  <c:v>44013</c:v>
                </c:pt>
                <c:pt idx="63">
                  <c:v>44105</c:v>
                </c:pt>
                <c:pt idx="64">
                  <c:v>44197</c:v>
                </c:pt>
                <c:pt idx="65">
                  <c:v>44287</c:v>
                </c:pt>
                <c:pt idx="66">
                  <c:v>44378</c:v>
                </c:pt>
                <c:pt idx="67">
                  <c:v>44470</c:v>
                </c:pt>
                <c:pt idx="68">
                  <c:v>44562</c:v>
                </c:pt>
                <c:pt idx="69">
                  <c:v>44652</c:v>
                </c:pt>
                <c:pt idx="70">
                  <c:v>44743</c:v>
                </c:pt>
                <c:pt idx="71">
                  <c:v>44835</c:v>
                </c:pt>
                <c:pt idx="72">
                  <c:v>44927</c:v>
                </c:pt>
                <c:pt idx="73">
                  <c:v>45017</c:v>
                </c:pt>
                <c:pt idx="74">
                  <c:v>45108</c:v>
                </c:pt>
                <c:pt idx="75">
                  <c:v>45200</c:v>
                </c:pt>
                <c:pt idx="76">
                  <c:v>45292</c:v>
                </c:pt>
                <c:pt idx="77">
                  <c:v>45383</c:v>
                </c:pt>
                <c:pt idx="78">
                  <c:v>45474</c:v>
                </c:pt>
                <c:pt idx="79">
                  <c:v>45566</c:v>
                </c:pt>
                <c:pt idx="80">
                  <c:v>45658</c:v>
                </c:pt>
                <c:pt idx="81">
                  <c:v>45748</c:v>
                </c:pt>
              </c:numCache>
            </c:numRef>
          </c:cat>
          <c:val>
            <c:numRef>
              <c:f>Sheet1!$D$2:$D$83</c:f>
              <c:numCache>
                <c:formatCode>General</c:formatCode>
                <c:ptCount val="82"/>
                <c:pt idx="0">
                  <c:v>64.970652077293849</c:v>
                </c:pt>
                <c:pt idx="1">
                  <c:v>65.941671182834554</c:v>
                </c:pt>
                <c:pt idx="2">
                  <c:v>66.912690288375245</c:v>
                </c:pt>
                <c:pt idx="3">
                  <c:v>67.883709393915936</c:v>
                </c:pt>
                <c:pt idx="4">
                  <c:v>68.854728499456627</c:v>
                </c:pt>
                <c:pt idx="5">
                  <c:v>68.450251901808471</c:v>
                </c:pt>
                <c:pt idx="6">
                  <c:v>68.04577530416033</c:v>
                </c:pt>
                <c:pt idx="7">
                  <c:v>67.64129870651216</c:v>
                </c:pt>
                <c:pt idx="8">
                  <c:v>67.236822108864018</c:v>
                </c:pt>
                <c:pt idx="9">
                  <c:v>66.359968687902708</c:v>
                </c:pt>
                <c:pt idx="10">
                  <c:v>65.483115266941141</c:v>
                </c:pt>
                <c:pt idx="11">
                  <c:v>64.606261845980043</c:v>
                </c:pt>
                <c:pt idx="12">
                  <c:v>63.729408425018704</c:v>
                </c:pt>
                <c:pt idx="13">
                  <c:v>62.24971110862603</c:v>
                </c:pt>
                <c:pt idx="14">
                  <c:v>60.770013792233335</c:v>
                </c:pt>
                <c:pt idx="15">
                  <c:v>59.290316475840655</c:v>
                </c:pt>
                <c:pt idx="16">
                  <c:v>57.81061915944796</c:v>
                </c:pt>
                <c:pt idx="17">
                  <c:v>57.885917298213322</c:v>
                </c:pt>
                <c:pt idx="18">
                  <c:v>57.961215436978677</c:v>
                </c:pt>
                <c:pt idx="19">
                  <c:v>58.036513575744031</c:v>
                </c:pt>
                <c:pt idx="20">
                  <c:v>58.111811714509379</c:v>
                </c:pt>
                <c:pt idx="21">
                  <c:v>58.804176093271053</c:v>
                </c:pt>
                <c:pt idx="22">
                  <c:v>59.496540472032734</c:v>
                </c:pt>
                <c:pt idx="23">
                  <c:v>60.188904850794188</c:v>
                </c:pt>
                <c:pt idx="24">
                  <c:v>60.881269229556104</c:v>
                </c:pt>
                <c:pt idx="25">
                  <c:v>61.419195003827767</c:v>
                </c:pt>
                <c:pt idx="26">
                  <c:v>61.957120778099885</c:v>
                </c:pt>
                <c:pt idx="27">
                  <c:v>62.495046552371782</c:v>
                </c:pt>
                <c:pt idx="28">
                  <c:v>63.032972326643666</c:v>
                </c:pt>
                <c:pt idx="29">
                  <c:v>63.962241969106316</c:v>
                </c:pt>
                <c:pt idx="30">
                  <c:v>64.891511611569427</c:v>
                </c:pt>
                <c:pt idx="31">
                  <c:v>65.820781254032298</c:v>
                </c:pt>
                <c:pt idx="32">
                  <c:v>66.750050896495168</c:v>
                </c:pt>
                <c:pt idx="33">
                  <c:v>67.745270927061739</c:v>
                </c:pt>
                <c:pt idx="34">
                  <c:v>68.740490957628325</c:v>
                </c:pt>
                <c:pt idx="35">
                  <c:v>69.735710988194654</c:v>
                </c:pt>
                <c:pt idx="36">
                  <c:v>70.730931018761439</c:v>
                </c:pt>
                <c:pt idx="37">
                  <c:v>71.696731441417427</c:v>
                </c:pt>
                <c:pt idx="38">
                  <c:v>72.662531864073387</c:v>
                </c:pt>
                <c:pt idx="39">
                  <c:v>73.628332286729119</c:v>
                </c:pt>
                <c:pt idx="40">
                  <c:v>74.59413270938532</c:v>
                </c:pt>
                <c:pt idx="41">
                  <c:v>75.658342580724707</c:v>
                </c:pt>
                <c:pt idx="42">
                  <c:v>76.722552452064107</c:v>
                </c:pt>
                <c:pt idx="43">
                  <c:v>77.786762323403508</c:v>
                </c:pt>
                <c:pt idx="44">
                  <c:v>78.850972194742894</c:v>
                </c:pt>
                <c:pt idx="45">
                  <c:v>79.757245223614831</c:v>
                </c:pt>
                <c:pt idx="46">
                  <c:v>80.663518252486767</c:v>
                </c:pt>
                <c:pt idx="47">
                  <c:v>81.569791281358476</c:v>
                </c:pt>
                <c:pt idx="48">
                  <c:v>82.47606431023064</c:v>
                </c:pt>
                <c:pt idx="49">
                  <c:v>83.575313909510101</c:v>
                </c:pt>
                <c:pt idx="50">
                  <c:v>84.674563508790044</c:v>
                </c:pt>
                <c:pt idx="51">
                  <c:v>85.773813108069746</c:v>
                </c:pt>
                <c:pt idx="52">
                  <c:v>86.873062707349462</c:v>
                </c:pt>
                <c:pt idx="53">
                  <c:v>87.691937134943103</c:v>
                </c:pt>
                <c:pt idx="54">
                  <c:v>88.510811562536745</c:v>
                </c:pt>
                <c:pt idx="55">
                  <c:v>89.329685990130386</c:v>
                </c:pt>
                <c:pt idx="56">
                  <c:v>90.148560417724028</c:v>
                </c:pt>
                <c:pt idx="57">
                  <c:v>93.432373611816018</c:v>
                </c:pt>
                <c:pt idx="58">
                  <c:v>96.716186805908009</c:v>
                </c:pt>
                <c:pt idx="59">
                  <c:v>100</c:v>
                </c:pt>
                <c:pt idx="60">
                  <c:v>103.28381319409201</c:v>
                </c:pt>
                <c:pt idx="61">
                  <c:v>107.20883620504264</c:v>
                </c:pt>
                <c:pt idx="62">
                  <c:v>111.13385921599325</c:v>
                </c:pt>
                <c:pt idx="63">
                  <c:v>115.05888222694389</c:v>
                </c:pt>
                <c:pt idx="64">
                  <c:v>118.98390523789453</c:v>
                </c:pt>
                <c:pt idx="65">
                  <c:v>121.10813856463281</c:v>
                </c:pt>
                <c:pt idx="66">
                  <c:v>123.2323718913711</c:v>
                </c:pt>
                <c:pt idx="67">
                  <c:v>125.35660521810918</c:v>
                </c:pt>
                <c:pt idx="68">
                  <c:v>127.48083854484771</c:v>
                </c:pt>
                <c:pt idx="69">
                  <c:v>127.37485913857324</c:v>
                </c:pt>
                <c:pt idx="70">
                  <c:v>127.26887973229877</c:v>
                </c:pt>
                <c:pt idx="71">
                  <c:v>127.16290032602431</c:v>
                </c:pt>
                <c:pt idx="72">
                  <c:v>127.05692091974984</c:v>
                </c:pt>
                <c:pt idx="73">
                  <c:v>128.23003495370571</c:v>
                </c:pt>
                <c:pt idx="74">
                  <c:v>129.40314898766155</c:v>
                </c:pt>
                <c:pt idx="75">
                  <c:v>130.57626302161739</c:v>
                </c:pt>
                <c:pt idx="76">
                  <c:v>131.74937705557326</c:v>
                </c:pt>
                <c:pt idx="77">
                  <c:v>132.86428270350714</c:v>
                </c:pt>
                <c:pt idx="78">
                  <c:v>133.97918835144102</c:v>
                </c:pt>
                <c:pt idx="79">
                  <c:v>135.09409399937491</c:v>
                </c:pt>
                <c:pt idx="80">
                  <c:v>136.20899964730879</c:v>
                </c:pt>
                <c:pt idx="81">
                  <c:v>137.39432884010449</c:v>
                </c:pt>
              </c:numCache>
            </c:numRef>
          </c:val>
          <c:extLst>
            <c:ext xmlns:c16="http://schemas.microsoft.com/office/drawing/2014/chart" uri="{C3380CC4-5D6E-409C-BE32-E72D297353CC}">
              <c16:uniqueId val="{00000000-6374-2842-A388-DACD49695809}"/>
            </c:ext>
          </c:extLst>
        </c:ser>
        <c:dLbls>
          <c:showLegendKey val="0"/>
          <c:showVal val="0"/>
          <c:showCatName val="0"/>
          <c:showSerName val="0"/>
          <c:showPercent val="0"/>
          <c:showBubbleSize val="0"/>
        </c:dLbls>
        <c:axId val="443493376"/>
        <c:axId val="443495088"/>
      </c:areaChart>
      <c:lineChart>
        <c:grouping val="standard"/>
        <c:varyColors val="0"/>
        <c:ser>
          <c:idx val="0"/>
          <c:order val="0"/>
          <c:tx>
            <c:strRef>
              <c:f>Sheet1!$B$1</c:f>
              <c:strCache>
                <c:ptCount val="1"/>
                <c:pt idx="0">
                  <c:v>Disposable Income</c:v>
                </c:pt>
              </c:strCache>
            </c:strRef>
          </c:tx>
          <c:spPr>
            <a:ln w="28575" cap="rnd">
              <a:solidFill>
                <a:schemeClr val="accent1"/>
              </a:solidFill>
              <a:round/>
            </a:ln>
            <a:effectLst/>
          </c:spPr>
          <c:marker>
            <c:symbol val="none"/>
          </c:marker>
          <c:cat>
            <c:numRef>
              <c:f>Sheet1!$A$2:$A$83</c:f>
              <c:numCache>
                <c:formatCode>m/d/yy</c:formatCode>
                <c:ptCount val="82"/>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pt idx="28">
                  <c:v>40909</c:v>
                </c:pt>
                <c:pt idx="29">
                  <c:v>41000</c:v>
                </c:pt>
                <c:pt idx="30">
                  <c:v>41091</c:v>
                </c:pt>
                <c:pt idx="31">
                  <c:v>41183</c:v>
                </c:pt>
                <c:pt idx="32">
                  <c:v>41275</c:v>
                </c:pt>
                <c:pt idx="33">
                  <c:v>41365</c:v>
                </c:pt>
                <c:pt idx="34">
                  <c:v>41456</c:v>
                </c:pt>
                <c:pt idx="35">
                  <c:v>41548</c:v>
                </c:pt>
                <c:pt idx="36">
                  <c:v>41640</c:v>
                </c:pt>
                <c:pt idx="37">
                  <c:v>41730</c:v>
                </c:pt>
                <c:pt idx="38">
                  <c:v>41821</c:v>
                </c:pt>
                <c:pt idx="39">
                  <c:v>41913</c:v>
                </c:pt>
                <c:pt idx="40">
                  <c:v>42005</c:v>
                </c:pt>
                <c:pt idx="41">
                  <c:v>42095</c:v>
                </c:pt>
                <c:pt idx="42">
                  <c:v>42186</c:v>
                </c:pt>
                <c:pt idx="43">
                  <c:v>42278</c:v>
                </c:pt>
                <c:pt idx="44">
                  <c:v>42370</c:v>
                </c:pt>
                <c:pt idx="45">
                  <c:v>42461</c:v>
                </c:pt>
                <c:pt idx="46">
                  <c:v>42552</c:v>
                </c:pt>
                <c:pt idx="47">
                  <c:v>42644</c:v>
                </c:pt>
                <c:pt idx="48">
                  <c:v>42736</c:v>
                </c:pt>
                <c:pt idx="49">
                  <c:v>42826</c:v>
                </c:pt>
                <c:pt idx="50">
                  <c:v>42917</c:v>
                </c:pt>
                <c:pt idx="51">
                  <c:v>43009</c:v>
                </c:pt>
                <c:pt idx="52">
                  <c:v>43101</c:v>
                </c:pt>
                <c:pt idx="53">
                  <c:v>43191</c:v>
                </c:pt>
                <c:pt idx="54">
                  <c:v>43282</c:v>
                </c:pt>
                <c:pt idx="55">
                  <c:v>43374</c:v>
                </c:pt>
                <c:pt idx="56">
                  <c:v>43466</c:v>
                </c:pt>
                <c:pt idx="57">
                  <c:v>43556</c:v>
                </c:pt>
                <c:pt idx="58">
                  <c:v>43647</c:v>
                </c:pt>
                <c:pt idx="59">
                  <c:v>43739</c:v>
                </c:pt>
                <c:pt idx="60">
                  <c:v>43831</c:v>
                </c:pt>
                <c:pt idx="61">
                  <c:v>43922</c:v>
                </c:pt>
                <c:pt idx="62">
                  <c:v>44013</c:v>
                </c:pt>
                <c:pt idx="63">
                  <c:v>44105</c:v>
                </c:pt>
                <c:pt idx="64">
                  <c:v>44197</c:v>
                </c:pt>
                <c:pt idx="65">
                  <c:v>44287</c:v>
                </c:pt>
                <c:pt idx="66">
                  <c:v>44378</c:v>
                </c:pt>
                <c:pt idx="67">
                  <c:v>44470</c:v>
                </c:pt>
                <c:pt idx="68">
                  <c:v>44562</c:v>
                </c:pt>
                <c:pt idx="69">
                  <c:v>44652</c:v>
                </c:pt>
                <c:pt idx="70">
                  <c:v>44743</c:v>
                </c:pt>
                <c:pt idx="71">
                  <c:v>44835</c:v>
                </c:pt>
                <c:pt idx="72">
                  <c:v>44927</c:v>
                </c:pt>
                <c:pt idx="73">
                  <c:v>45017</c:v>
                </c:pt>
                <c:pt idx="74">
                  <c:v>45108</c:v>
                </c:pt>
                <c:pt idx="75">
                  <c:v>45200</c:v>
                </c:pt>
                <c:pt idx="76">
                  <c:v>45292</c:v>
                </c:pt>
                <c:pt idx="77">
                  <c:v>45383</c:v>
                </c:pt>
                <c:pt idx="78">
                  <c:v>45474</c:v>
                </c:pt>
                <c:pt idx="79">
                  <c:v>45566</c:v>
                </c:pt>
                <c:pt idx="80">
                  <c:v>45658</c:v>
                </c:pt>
                <c:pt idx="81">
                  <c:v>45748</c:v>
                </c:pt>
              </c:numCache>
            </c:numRef>
          </c:cat>
          <c:val>
            <c:numRef>
              <c:f>Sheet1!$B$2:$B$83</c:f>
              <c:numCache>
                <c:formatCode>General</c:formatCode>
                <c:ptCount val="82"/>
                <c:pt idx="0">
                  <c:v>80.182664219825668</c:v>
                </c:pt>
                <c:pt idx="1">
                  <c:v>80.727055602136517</c:v>
                </c:pt>
                <c:pt idx="2">
                  <c:v>80.812193093202879</c:v>
                </c:pt>
                <c:pt idx="3">
                  <c:v>81.352883154021342</c:v>
                </c:pt>
                <c:pt idx="4">
                  <c:v>82.684865073325142</c:v>
                </c:pt>
                <c:pt idx="5">
                  <c:v>82.796428364814943</c:v>
                </c:pt>
                <c:pt idx="6">
                  <c:v>82.685964225264868</c:v>
                </c:pt>
                <c:pt idx="7">
                  <c:v>83.48980024178006</c:v>
                </c:pt>
                <c:pt idx="8">
                  <c:v>83.941482952843728</c:v>
                </c:pt>
                <c:pt idx="9">
                  <c:v>84.149134203978733</c:v>
                </c:pt>
                <c:pt idx="10">
                  <c:v>84.06912830240698</c:v>
                </c:pt>
                <c:pt idx="11">
                  <c:v>83.979094027763907</c:v>
                </c:pt>
                <c:pt idx="12">
                  <c:v>84.167865111737825</c:v>
                </c:pt>
                <c:pt idx="13">
                  <c:v>85.710523271248931</c:v>
                </c:pt>
                <c:pt idx="14">
                  <c:v>83.871139705335679</c:v>
                </c:pt>
                <c:pt idx="15">
                  <c:v>84.642372451029075</c:v>
                </c:pt>
                <c:pt idx="16">
                  <c:v>84.397130932441399</c:v>
                </c:pt>
                <c:pt idx="17">
                  <c:v>84.783342353018043</c:v>
                </c:pt>
                <c:pt idx="18">
                  <c:v>83.619974391879367</c:v>
                </c:pt>
                <c:pt idx="19">
                  <c:v>83.60407669992297</c:v>
                </c:pt>
                <c:pt idx="20">
                  <c:v>83.833059343632925</c:v>
                </c:pt>
                <c:pt idx="21">
                  <c:v>85.084080152937531</c:v>
                </c:pt>
                <c:pt idx="22">
                  <c:v>85.376424236901755</c:v>
                </c:pt>
                <c:pt idx="23">
                  <c:v>85.530168808883474</c:v>
                </c:pt>
                <c:pt idx="24">
                  <c:v>86.219930416490314</c:v>
                </c:pt>
                <c:pt idx="25">
                  <c:v>85.879923647355511</c:v>
                </c:pt>
                <c:pt idx="26">
                  <c:v>86.168403870622839</c:v>
                </c:pt>
                <c:pt idx="27">
                  <c:v>86.194630187818731</c:v>
                </c:pt>
                <c:pt idx="28">
                  <c:v>87.349246258842356</c:v>
                </c:pt>
                <c:pt idx="29">
                  <c:v>87.770049805029231</c:v>
                </c:pt>
                <c:pt idx="30">
                  <c:v>86.912952504604519</c:v>
                </c:pt>
                <c:pt idx="31">
                  <c:v>89.166818719733271</c:v>
                </c:pt>
                <c:pt idx="32">
                  <c:v>85.475370545768172</c:v>
                </c:pt>
                <c:pt idx="33">
                  <c:v>85.960772366311517</c:v>
                </c:pt>
                <c:pt idx="34">
                  <c:v>86.094469692061026</c:v>
                </c:pt>
                <c:pt idx="35">
                  <c:v>86.043451191481537</c:v>
                </c:pt>
                <c:pt idx="36">
                  <c:v>86.874395714485914</c:v>
                </c:pt>
                <c:pt idx="37">
                  <c:v>87.792519670355446</c:v>
                </c:pt>
                <c:pt idx="38">
                  <c:v>88.443602089925065</c:v>
                </c:pt>
                <c:pt idx="39">
                  <c:v>89.529644285715733</c:v>
                </c:pt>
                <c:pt idx="40">
                  <c:v>90.5845371384641</c:v>
                </c:pt>
                <c:pt idx="41">
                  <c:v>90.678907018782382</c:v>
                </c:pt>
                <c:pt idx="42">
                  <c:v>91.004727128554109</c:v>
                </c:pt>
                <c:pt idx="43">
                  <c:v>91.339414790041829</c:v>
                </c:pt>
                <c:pt idx="44">
                  <c:v>91.901733193366525</c:v>
                </c:pt>
                <c:pt idx="45">
                  <c:v>91.542316288329147</c:v>
                </c:pt>
                <c:pt idx="46">
                  <c:v>91.891944787358483</c:v>
                </c:pt>
                <c:pt idx="47">
                  <c:v>92.326535123990936</c:v>
                </c:pt>
                <c:pt idx="48">
                  <c:v>93.126079693196161</c:v>
                </c:pt>
                <c:pt idx="49">
                  <c:v>93.988209323526533</c:v>
                </c:pt>
                <c:pt idx="50">
                  <c:v>94.496565309968389</c:v>
                </c:pt>
                <c:pt idx="51">
                  <c:v>94.939245685061394</c:v>
                </c:pt>
                <c:pt idx="52">
                  <c:v>95.797772091844749</c:v>
                </c:pt>
                <c:pt idx="53">
                  <c:v>96.523919205170927</c:v>
                </c:pt>
                <c:pt idx="54">
                  <c:v>97.412400174107148</c:v>
                </c:pt>
                <c:pt idx="55">
                  <c:v>98.213590832705705</c:v>
                </c:pt>
                <c:pt idx="56">
                  <c:v>99.294863035323687</c:v>
                </c:pt>
                <c:pt idx="57">
                  <c:v>99.097434666543023</c:v>
                </c:pt>
                <c:pt idx="58">
                  <c:v>99.640099844156794</c:v>
                </c:pt>
                <c:pt idx="59">
                  <c:v>100</c:v>
                </c:pt>
                <c:pt idx="60">
                  <c:v>100.55443824179974</c:v>
                </c:pt>
                <c:pt idx="61">
                  <c:v>110.44285198393808</c:v>
                </c:pt>
                <c:pt idx="62">
                  <c:v>106.47569817419492</c:v>
                </c:pt>
                <c:pt idx="63">
                  <c:v>104.24051951980215</c:v>
                </c:pt>
                <c:pt idx="64">
                  <c:v>116.75660236645493</c:v>
                </c:pt>
                <c:pt idx="65">
                  <c:v>107.58300383337891</c:v>
                </c:pt>
                <c:pt idx="66">
                  <c:v>106.24263527355937</c:v>
                </c:pt>
                <c:pt idx="67">
                  <c:v>104.90417404954731</c:v>
                </c:pt>
                <c:pt idx="68">
                  <c:v>101.75537687995622</c:v>
                </c:pt>
                <c:pt idx="69">
                  <c:v>101.11563841544047</c:v>
                </c:pt>
                <c:pt idx="70">
                  <c:v>102.56009954759642</c:v>
                </c:pt>
                <c:pt idx="71">
                  <c:v>103.30546520132668</c:v>
                </c:pt>
                <c:pt idx="72">
                  <c:v>105.79469022822924</c:v>
                </c:pt>
                <c:pt idx="73">
                  <c:v>106.42461124769183</c:v>
                </c:pt>
                <c:pt idx="74">
                  <c:v>106.5200387491486</c:v>
                </c:pt>
                <c:pt idx="75">
                  <c:v>107.07984553972396</c:v>
                </c:pt>
                <c:pt idx="76">
                  <c:v>108.27554293027268</c:v>
                </c:pt>
                <c:pt idx="77">
                  <c:v>108.31233995591639</c:v>
                </c:pt>
                <c:pt idx="78">
                  <c:v>108.39664221093778</c:v>
                </c:pt>
                <c:pt idx="79">
                  <c:v>108.97721972476127</c:v>
                </c:pt>
                <c:pt idx="80">
                  <c:v>109.38654725352856</c:v>
                </c:pt>
                <c:pt idx="81">
                  <c:v>109.87208340927117</c:v>
                </c:pt>
              </c:numCache>
            </c:numRef>
          </c:val>
          <c:smooth val="0"/>
          <c:extLst>
            <c:ext xmlns:c16="http://schemas.microsoft.com/office/drawing/2014/chart" uri="{C3380CC4-5D6E-409C-BE32-E72D297353CC}">
              <c16:uniqueId val="{00000001-6374-2842-A388-DACD49695809}"/>
            </c:ext>
          </c:extLst>
        </c:ser>
        <c:ser>
          <c:idx val="1"/>
          <c:order val="1"/>
          <c:tx>
            <c:strRef>
              <c:f>Sheet1!$C$1</c:f>
              <c:strCache>
                <c:ptCount val="1"/>
                <c:pt idx="0">
                  <c:v>Consumer Sentiment</c:v>
                </c:pt>
              </c:strCache>
            </c:strRef>
          </c:tx>
          <c:spPr>
            <a:ln w="28575" cap="rnd">
              <a:solidFill>
                <a:schemeClr val="accent2"/>
              </a:solidFill>
              <a:round/>
            </a:ln>
            <a:effectLst/>
          </c:spPr>
          <c:marker>
            <c:symbol val="none"/>
          </c:marker>
          <c:cat>
            <c:numRef>
              <c:f>Sheet1!$A$2:$A$83</c:f>
              <c:numCache>
                <c:formatCode>m/d/yy</c:formatCode>
                <c:ptCount val="82"/>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pt idx="28">
                  <c:v>40909</c:v>
                </c:pt>
                <c:pt idx="29">
                  <c:v>41000</c:v>
                </c:pt>
                <c:pt idx="30">
                  <c:v>41091</c:v>
                </c:pt>
                <c:pt idx="31">
                  <c:v>41183</c:v>
                </c:pt>
                <c:pt idx="32">
                  <c:v>41275</c:v>
                </c:pt>
                <c:pt idx="33">
                  <c:v>41365</c:v>
                </c:pt>
                <c:pt idx="34">
                  <c:v>41456</c:v>
                </c:pt>
                <c:pt idx="35">
                  <c:v>41548</c:v>
                </c:pt>
                <c:pt idx="36">
                  <c:v>41640</c:v>
                </c:pt>
                <c:pt idx="37">
                  <c:v>41730</c:v>
                </c:pt>
                <c:pt idx="38">
                  <c:v>41821</c:v>
                </c:pt>
                <c:pt idx="39">
                  <c:v>41913</c:v>
                </c:pt>
                <c:pt idx="40">
                  <c:v>42005</c:v>
                </c:pt>
                <c:pt idx="41">
                  <c:v>42095</c:v>
                </c:pt>
                <c:pt idx="42">
                  <c:v>42186</c:v>
                </c:pt>
                <c:pt idx="43">
                  <c:v>42278</c:v>
                </c:pt>
                <c:pt idx="44">
                  <c:v>42370</c:v>
                </c:pt>
                <c:pt idx="45">
                  <c:v>42461</c:v>
                </c:pt>
                <c:pt idx="46">
                  <c:v>42552</c:v>
                </c:pt>
                <c:pt idx="47">
                  <c:v>42644</c:v>
                </c:pt>
                <c:pt idx="48">
                  <c:v>42736</c:v>
                </c:pt>
                <c:pt idx="49">
                  <c:v>42826</c:v>
                </c:pt>
                <c:pt idx="50">
                  <c:v>42917</c:v>
                </c:pt>
                <c:pt idx="51">
                  <c:v>43009</c:v>
                </c:pt>
                <c:pt idx="52">
                  <c:v>43101</c:v>
                </c:pt>
                <c:pt idx="53">
                  <c:v>43191</c:v>
                </c:pt>
                <c:pt idx="54">
                  <c:v>43282</c:v>
                </c:pt>
                <c:pt idx="55">
                  <c:v>43374</c:v>
                </c:pt>
                <c:pt idx="56">
                  <c:v>43466</c:v>
                </c:pt>
                <c:pt idx="57">
                  <c:v>43556</c:v>
                </c:pt>
                <c:pt idx="58">
                  <c:v>43647</c:v>
                </c:pt>
                <c:pt idx="59">
                  <c:v>43739</c:v>
                </c:pt>
                <c:pt idx="60">
                  <c:v>43831</c:v>
                </c:pt>
                <c:pt idx="61">
                  <c:v>43922</c:v>
                </c:pt>
                <c:pt idx="62">
                  <c:v>44013</c:v>
                </c:pt>
                <c:pt idx="63">
                  <c:v>44105</c:v>
                </c:pt>
                <c:pt idx="64">
                  <c:v>44197</c:v>
                </c:pt>
                <c:pt idx="65">
                  <c:v>44287</c:v>
                </c:pt>
                <c:pt idx="66">
                  <c:v>44378</c:v>
                </c:pt>
                <c:pt idx="67">
                  <c:v>44470</c:v>
                </c:pt>
                <c:pt idx="68">
                  <c:v>44562</c:v>
                </c:pt>
                <c:pt idx="69">
                  <c:v>44652</c:v>
                </c:pt>
                <c:pt idx="70">
                  <c:v>44743</c:v>
                </c:pt>
                <c:pt idx="71">
                  <c:v>44835</c:v>
                </c:pt>
                <c:pt idx="72">
                  <c:v>44927</c:v>
                </c:pt>
                <c:pt idx="73">
                  <c:v>45017</c:v>
                </c:pt>
                <c:pt idx="74">
                  <c:v>45108</c:v>
                </c:pt>
                <c:pt idx="75">
                  <c:v>45200</c:v>
                </c:pt>
                <c:pt idx="76">
                  <c:v>45292</c:v>
                </c:pt>
                <c:pt idx="77">
                  <c:v>45383</c:v>
                </c:pt>
                <c:pt idx="78">
                  <c:v>45474</c:v>
                </c:pt>
                <c:pt idx="79">
                  <c:v>45566</c:v>
                </c:pt>
                <c:pt idx="80">
                  <c:v>45658</c:v>
                </c:pt>
                <c:pt idx="81">
                  <c:v>45748</c:v>
                </c:pt>
              </c:numCache>
            </c:numRef>
          </c:cat>
          <c:val>
            <c:numRef>
              <c:f>Sheet1!$C$2:$C$83</c:f>
              <c:numCache>
                <c:formatCode>General</c:formatCode>
                <c:ptCount val="82"/>
                <c:pt idx="0">
                  <c:v>100</c:v>
                </c:pt>
                <c:pt idx="1">
                  <c:v>91.832460732984302</c:v>
                </c:pt>
                <c:pt idx="2">
                  <c:v>101.04712041884815</c:v>
                </c:pt>
                <c:pt idx="3">
                  <c:v>77.696335078534034</c:v>
                </c:pt>
                <c:pt idx="4">
                  <c:v>95.497382198952891</c:v>
                </c:pt>
                <c:pt idx="5">
                  <c:v>91.518324607329845</c:v>
                </c:pt>
                <c:pt idx="6">
                  <c:v>88.691099476439788</c:v>
                </c:pt>
                <c:pt idx="7">
                  <c:v>98.010471204188477</c:v>
                </c:pt>
                <c:pt idx="8">
                  <c:v>101.46596858638743</c:v>
                </c:pt>
                <c:pt idx="9">
                  <c:v>91.204188481675388</c:v>
                </c:pt>
                <c:pt idx="10">
                  <c:v>94.659685863874358</c:v>
                </c:pt>
                <c:pt idx="11">
                  <c:v>84.712041884816756</c:v>
                </c:pt>
                <c:pt idx="12">
                  <c:v>82.094240837696347</c:v>
                </c:pt>
                <c:pt idx="13">
                  <c:v>65.549738219895289</c:v>
                </c:pt>
                <c:pt idx="14">
                  <c:v>64.083769633507856</c:v>
                </c:pt>
                <c:pt idx="15">
                  <c:v>60.31413612565445</c:v>
                </c:pt>
                <c:pt idx="16">
                  <c:v>64.083769633507856</c:v>
                </c:pt>
                <c:pt idx="17">
                  <c:v>68.167539267015698</c:v>
                </c:pt>
                <c:pt idx="18">
                  <c:v>69.109947643979055</c:v>
                </c:pt>
                <c:pt idx="19">
                  <c:v>73.926701570680621</c:v>
                </c:pt>
                <c:pt idx="20">
                  <c:v>77.905759162303667</c:v>
                </c:pt>
                <c:pt idx="21">
                  <c:v>75.602094240837701</c:v>
                </c:pt>
                <c:pt idx="22">
                  <c:v>70.994764397905755</c:v>
                </c:pt>
                <c:pt idx="23">
                  <c:v>70.890052356020945</c:v>
                </c:pt>
                <c:pt idx="24">
                  <c:v>77.696335078534034</c:v>
                </c:pt>
                <c:pt idx="25">
                  <c:v>73.089005235602087</c:v>
                </c:pt>
                <c:pt idx="26">
                  <c:v>66.701570680628279</c:v>
                </c:pt>
                <c:pt idx="27">
                  <c:v>63.664921465968582</c:v>
                </c:pt>
                <c:pt idx="28">
                  <c:v>78.534031413612567</c:v>
                </c:pt>
                <c:pt idx="29">
                  <c:v>80</c:v>
                </c:pt>
                <c:pt idx="30">
                  <c:v>75.706806282722511</c:v>
                </c:pt>
                <c:pt idx="31">
                  <c:v>86.492146596858632</c:v>
                </c:pt>
                <c:pt idx="32">
                  <c:v>77.277486910994767</c:v>
                </c:pt>
                <c:pt idx="33">
                  <c:v>80</c:v>
                </c:pt>
                <c:pt idx="34">
                  <c:v>89.109947643979055</c:v>
                </c:pt>
                <c:pt idx="35">
                  <c:v>76.649214659685867</c:v>
                </c:pt>
                <c:pt idx="36">
                  <c:v>85.026178010471213</c:v>
                </c:pt>
                <c:pt idx="37">
                  <c:v>88.062827225130874</c:v>
                </c:pt>
                <c:pt idx="38">
                  <c:v>85.654450261780099</c:v>
                </c:pt>
                <c:pt idx="39">
                  <c:v>90.994764397905769</c:v>
                </c:pt>
                <c:pt idx="40">
                  <c:v>102.72251308900525</c:v>
                </c:pt>
                <c:pt idx="41">
                  <c:v>100.41884816753928</c:v>
                </c:pt>
                <c:pt idx="42">
                  <c:v>97.486910994764401</c:v>
                </c:pt>
                <c:pt idx="43">
                  <c:v>94.240837696335078</c:v>
                </c:pt>
                <c:pt idx="44">
                  <c:v>96.33507853403141</c:v>
                </c:pt>
                <c:pt idx="45">
                  <c:v>93.193717277486911</c:v>
                </c:pt>
                <c:pt idx="46">
                  <c:v>94.240837696335078</c:v>
                </c:pt>
                <c:pt idx="47">
                  <c:v>91.308900523560212</c:v>
                </c:pt>
                <c:pt idx="48">
                  <c:v>103.1413612565445</c:v>
                </c:pt>
                <c:pt idx="49">
                  <c:v>101.57068062827226</c:v>
                </c:pt>
                <c:pt idx="50">
                  <c:v>97.801047120418843</c:v>
                </c:pt>
                <c:pt idx="51">
                  <c:v>105.44502617801048</c:v>
                </c:pt>
                <c:pt idx="52">
                  <c:v>100.20942408376963</c:v>
                </c:pt>
                <c:pt idx="53">
                  <c:v>103.45549738219894</c:v>
                </c:pt>
                <c:pt idx="54">
                  <c:v>102.51308900523561</c:v>
                </c:pt>
                <c:pt idx="55">
                  <c:v>103.24607329842932</c:v>
                </c:pt>
                <c:pt idx="56">
                  <c:v>95.497382198952891</c:v>
                </c:pt>
                <c:pt idx="57">
                  <c:v>101.78010471204189</c:v>
                </c:pt>
                <c:pt idx="58">
                  <c:v>103.03664921465969</c:v>
                </c:pt>
                <c:pt idx="59">
                  <c:v>100</c:v>
                </c:pt>
                <c:pt idx="60">
                  <c:v>104.50261780104712</c:v>
                </c:pt>
                <c:pt idx="61">
                  <c:v>75.18324607329842</c:v>
                </c:pt>
                <c:pt idx="62">
                  <c:v>75.916230366492144</c:v>
                </c:pt>
                <c:pt idx="63">
                  <c:v>85.654450261780099</c:v>
                </c:pt>
                <c:pt idx="64">
                  <c:v>82.722513089005233</c:v>
                </c:pt>
                <c:pt idx="65">
                  <c:v>92.460732984293188</c:v>
                </c:pt>
                <c:pt idx="66">
                  <c:v>85.026178010471213</c:v>
                </c:pt>
                <c:pt idx="67">
                  <c:v>75.078534031413611</c:v>
                </c:pt>
                <c:pt idx="68">
                  <c:v>70.366492146596855</c:v>
                </c:pt>
                <c:pt idx="69">
                  <c:v>68.272251308900522</c:v>
                </c:pt>
                <c:pt idx="70">
                  <c:v>53.926701570680621</c:v>
                </c:pt>
                <c:pt idx="71">
                  <c:v>62.72251308900524</c:v>
                </c:pt>
                <c:pt idx="72">
                  <c:v>67.958115183246079</c:v>
                </c:pt>
                <c:pt idx="73">
                  <c:v>66.701570680628279</c:v>
                </c:pt>
                <c:pt idx="74">
                  <c:v>74.869109947643977</c:v>
                </c:pt>
                <c:pt idx="75">
                  <c:v>66.806282722513089</c:v>
                </c:pt>
                <c:pt idx="76">
                  <c:v>82.722513089005233</c:v>
                </c:pt>
                <c:pt idx="77">
                  <c:v>80.837696335078533</c:v>
                </c:pt>
                <c:pt idx="78">
                  <c:v>69.528795811518336</c:v>
                </c:pt>
                <c:pt idx="79">
                  <c:v>73.821989528795811</c:v>
                </c:pt>
                <c:pt idx="80">
                  <c:v>75.078534031413611</c:v>
                </c:pt>
                <c:pt idx="81">
                  <c:v>53.193717277486904</c:v>
                </c:pt>
              </c:numCache>
            </c:numRef>
          </c:val>
          <c:smooth val="0"/>
          <c:extLst>
            <c:ext xmlns:c16="http://schemas.microsoft.com/office/drawing/2014/chart" uri="{C3380CC4-5D6E-409C-BE32-E72D297353CC}">
              <c16:uniqueId val="{00000002-6374-2842-A388-DACD49695809}"/>
            </c:ext>
          </c:extLst>
        </c:ser>
        <c:dLbls>
          <c:showLegendKey val="0"/>
          <c:showVal val="0"/>
          <c:showCatName val="0"/>
          <c:showSerName val="0"/>
          <c:showPercent val="0"/>
          <c:showBubbleSize val="0"/>
        </c:dLbls>
        <c:marker val="1"/>
        <c:smooth val="0"/>
        <c:axId val="443493376"/>
        <c:axId val="443495088"/>
      </c:lineChart>
      <c:dateAx>
        <c:axId val="443493376"/>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95088"/>
        <c:crosses val="autoZero"/>
        <c:auto val="1"/>
        <c:lblOffset val="100"/>
        <c:baseTimeUnit val="months"/>
      </c:dateAx>
      <c:valAx>
        <c:axId val="443495088"/>
        <c:scaling>
          <c:orientation val="minMax"/>
          <c:max val="140"/>
          <c:min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93376"/>
        <c:crosses val="autoZero"/>
        <c:crossBetween val="between"/>
      </c:valAx>
      <c:spPr>
        <a:noFill/>
        <a:ln>
          <a:noFill/>
        </a:ln>
        <a:effectLst/>
      </c:spPr>
    </c:plotArea>
    <c:legend>
      <c:legendPos val="t"/>
      <c:layout>
        <c:manualLayout>
          <c:xMode val="edge"/>
          <c:yMode val="edge"/>
          <c:x val="0.35867930791362201"/>
          <c:y val="1.4696787168586533E-2"/>
          <c:w val="0.61695679417715743"/>
          <c:h val="6.399239354446889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Start to Completion</c:v>
                </c:pt>
              </c:strCache>
            </c:strRef>
          </c:tx>
          <c:spPr>
            <a:solidFill>
              <a:schemeClr val="accent1"/>
            </a:solidFill>
            <a:ln>
              <a:noFill/>
            </a:ln>
            <a:effectLst/>
          </c:spPr>
          <c:invertIfNegative val="0"/>
          <c:dLbls>
            <c:dLbl>
              <c:idx val="0"/>
              <c:tx>
                <c:rich>
                  <a:bodyPr/>
                  <a:lstStyle/>
                  <a:p>
                    <a:fld id="{BE785174-3927-3C47-9CF2-C1FF20BFA1D8}" type="SERIESNAME">
                      <a:rPr lang="en-US"/>
                      <a:pPr/>
                      <a:t>[SERIES NAME]</a:t>
                    </a:fld>
                    <a:r>
                      <a:rPr lang="en-US" baseline="0" dirty="0"/>
                      <a:t>, </a:t>
                    </a:r>
                    <a:br>
                      <a:rPr lang="en-US" baseline="0" dirty="0"/>
                    </a:br>
                    <a:fld id="{DDE2D564-803C-0641-98D9-8AB42645BA73}" type="VALUE">
                      <a:rPr lang="en-US" baseline="0" smtClean="0"/>
                      <a:pPr/>
                      <a:t>[VALUE]</a:t>
                    </a:fld>
                    <a:endParaRPr lang="en-US" baseline="0" dirty="0"/>
                  </a:p>
                </c:rich>
              </c:tx>
              <c:dLblPos val="ctr"/>
              <c:showLegendKey val="0"/>
              <c:showVal val="1"/>
              <c:showCatName val="0"/>
              <c:showSerName val="1"/>
              <c:showPercent val="0"/>
              <c:showBubbleSize val="0"/>
              <c:extLst>
                <c:ext xmlns:c15="http://schemas.microsoft.com/office/drawing/2012/chart" uri="{CE6537A1-D6FC-4f65-9D91-7224C49458BB}">
                  <c15:layout>
                    <c:manualLayout>
                      <c:w val="0.5585442381903527"/>
                      <c:h val="0.21884924348994839"/>
                    </c:manualLayout>
                  </c15:layout>
                  <c15:dlblFieldTable/>
                  <c15:showDataLabelsRange val="0"/>
                </c:ext>
                <c:ext xmlns:c16="http://schemas.microsoft.com/office/drawing/2014/chart" uri="{C3380CC4-5D6E-409C-BE32-E72D297353CC}">
                  <c16:uniqueId val="{00000000-3629-E649-A9BA-529222466B9A}"/>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c:v>
                </c:pt>
              </c:numCache>
            </c:numRef>
          </c:val>
          <c:extLst>
            <c:ext xmlns:c16="http://schemas.microsoft.com/office/drawing/2014/chart" uri="{C3380CC4-5D6E-409C-BE32-E72D297353CC}">
              <c16:uniqueId val="{00000001-3629-E649-A9BA-529222466B9A}"/>
            </c:ext>
          </c:extLst>
        </c:ser>
        <c:ser>
          <c:idx val="1"/>
          <c:order val="1"/>
          <c:tx>
            <c:strRef>
              <c:f>Sheet1!$C$1</c:f>
              <c:strCache>
                <c:ptCount val="1"/>
                <c:pt idx="0">
                  <c:v>Decision to Start</c:v>
                </c:pt>
              </c:strCache>
            </c:strRef>
          </c:tx>
          <c:spPr>
            <a:solidFill>
              <a:schemeClr val="accent2"/>
            </a:solidFill>
            <a:ln>
              <a:noFill/>
            </a:ln>
            <a:effectLst/>
          </c:spPr>
          <c:invertIfNegative val="0"/>
          <c:dLbls>
            <c:dLbl>
              <c:idx val="0"/>
              <c:tx>
                <c:rich>
                  <a:bodyPr/>
                  <a:lstStyle/>
                  <a:p>
                    <a:fld id="{8842DD09-381C-8B48-83B2-76B88BE5DC7B}" type="SERIESNAME">
                      <a:rPr lang="en-US"/>
                      <a:pPr/>
                      <a:t>[SERIES NAME]</a:t>
                    </a:fld>
                    <a:r>
                      <a:rPr lang="en-US" baseline="0" dirty="0"/>
                      <a:t>, </a:t>
                    </a:r>
                    <a:br>
                      <a:rPr lang="en-US" baseline="0" dirty="0"/>
                    </a:br>
                    <a:fld id="{6A49C7DC-3620-9748-BBBA-273969BD80DB}" type="VALUE">
                      <a:rPr lang="en-US" baseline="0" smtClean="0"/>
                      <a:pPr/>
                      <a:t>[VALUE]</a:t>
                    </a:fld>
                    <a:endParaRPr lang="en-US" baseline="0" dirty="0"/>
                  </a:p>
                </c:rich>
              </c:tx>
              <c:dLblPos val="ctr"/>
              <c:showLegendKey val="0"/>
              <c:showVal val="1"/>
              <c:showCatName val="0"/>
              <c:showSerName val="1"/>
              <c:showPercent val="0"/>
              <c:showBubbleSize val="0"/>
              <c:extLst>
                <c:ext xmlns:c15="http://schemas.microsoft.com/office/drawing/2012/chart" uri="{CE6537A1-D6FC-4f65-9D91-7224C49458BB}">
                  <c15:layout>
                    <c:manualLayout>
                      <c:w val="0.60613955822575405"/>
                      <c:h val="0.22948582917781032"/>
                    </c:manualLayout>
                  </c15:layout>
                  <c15:dlblFieldTable/>
                  <c15:showDataLabelsRange val="0"/>
                </c:ext>
                <c:ext xmlns:c16="http://schemas.microsoft.com/office/drawing/2014/chart" uri="{C3380CC4-5D6E-409C-BE32-E72D297353CC}">
                  <c16:uniqueId val="{00000002-3629-E649-A9BA-529222466B9A}"/>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2.7</c:v>
                </c:pt>
              </c:numCache>
            </c:numRef>
          </c:val>
          <c:extLst>
            <c:ext xmlns:c16="http://schemas.microsoft.com/office/drawing/2014/chart" uri="{C3380CC4-5D6E-409C-BE32-E72D297353CC}">
              <c16:uniqueId val="{00000003-3629-E649-A9BA-529222466B9A}"/>
            </c:ext>
          </c:extLst>
        </c:ser>
        <c:ser>
          <c:idx val="2"/>
          <c:order val="2"/>
          <c:tx>
            <c:strRef>
              <c:f>Sheet1!$D$1</c:f>
              <c:strCache>
                <c:ptCount val="1"/>
                <c:pt idx="0">
                  <c:v>Idea to Decision</c:v>
                </c:pt>
              </c:strCache>
            </c:strRef>
          </c:tx>
          <c:spPr>
            <a:solidFill>
              <a:schemeClr val="accent3"/>
            </a:solidFill>
            <a:ln>
              <a:noFill/>
            </a:ln>
            <a:effectLst/>
          </c:spPr>
          <c:invertIfNegative val="0"/>
          <c:dLbls>
            <c:dLbl>
              <c:idx val="0"/>
              <c:tx>
                <c:rich>
                  <a:bodyPr/>
                  <a:lstStyle/>
                  <a:p>
                    <a:fld id="{ABF52DC2-DDB2-4141-8F52-7C34AB2EE9BC}" type="SERIESNAME">
                      <a:rPr lang="en-US"/>
                      <a:pPr/>
                      <a:t>[SERIES NAME]</a:t>
                    </a:fld>
                    <a:r>
                      <a:rPr lang="en-US" baseline="0" dirty="0"/>
                      <a:t>, </a:t>
                    </a:r>
                    <a:br>
                      <a:rPr lang="en-US" baseline="0" dirty="0"/>
                    </a:br>
                    <a:fld id="{118C930C-EC4F-0F40-B744-C7BB5C0ED52D}" type="VALUE">
                      <a:rPr lang="en-US" baseline="0" smtClean="0"/>
                      <a:pPr/>
                      <a:t>[VALUE]</a:t>
                    </a:fld>
                    <a:endParaRPr lang="en-US" baseline="0" dirty="0"/>
                  </a:p>
                </c:rich>
              </c:tx>
              <c:dLblPos val="ctr"/>
              <c:showLegendKey val="0"/>
              <c:showVal val="1"/>
              <c:showCatName val="0"/>
              <c:showSerName val="1"/>
              <c:showPercent val="0"/>
              <c:showBubbleSize val="0"/>
              <c:extLst>
                <c:ext xmlns:c15="http://schemas.microsoft.com/office/drawing/2012/chart" uri="{CE6537A1-D6FC-4f65-9D91-7224C49458BB}">
                  <c15:layout>
                    <c:manualLayout>
                      <c:w val="0.5705167021565043"/>
                      <c:h val="0.32133313087962656"/>
                    </c:manualLayout>
                  </c15:layout>
                  <c15:dlblFieldTable/>
                  <c15:showDataLabelsRange val="0"/>
                </c:ext>
                <c:ext xmlns:c16="http://schemas.microsoft.com/office/drawing/2014/chart" uri="{C3380CC4-5D6E-409C-BE32-E72D297353CC}">
                  <c16:uniqueId val="{00000004-3629-E649-A9BA-529222466B9A}"/>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9.3000000000000007</c:v>
                </c:pt>
              </c:numCache>
            </c:numRef>
          </c:val>
          <c:extLst>
            <c:ext xmlns:c16="http://schemas.microsoft.com/office/drawing/2014/chart" uri="{C3380CC4-5D6E-409C-BE32-E72D297353CC}">
              <c16:uniqueId val="{00000005-3629-E649-A9BA-529222466B9A}"/>
            </c:ext>
          </c:extLst>
        </c:ser>
        <c:dLbls>
          <c:dLblPos val="ctr"/>
          <c:showLegendKey val="0"/>
          <c:showVal val="1"/>
          <c:showCatName val="0"/>
          <c:showSerName val="0"/>
          <c:showPercent val="0"/>
          <c:showBubbleSize val="0"/>
        </c:dLbls>
        <c:gapWidth val="50"/>
        <c:overlap val="100"/>
        <c:axId val="351678784"/>
        <c:axId val="351852032"/>
      </c:barChart>
      <c:catAx>
        <c:axId val="351678784"/>
        <c:scaling>
          <c:orientation val="minMax"/>
        </c:scaling>
        <c:delete val="1"/>
        <c:axPos val="b"/>
        <c:numFmt formatCode="General" sourceLinked="1"/>
        <c:majorTickMark val="none"/>
        <c:minorTickMark val="none"/>
        <c:tickLblPos val="nextTo"/>
        <c:crossAx val="351852032"/>
        <c:crosses val="autoZero"/>
        <c:auto val="1"/>
        <c:lblAlgn val="ctr"/>
        <c:lblOffset val="100"/>
        <c:noMultiLvlLbl val="0"/>
      </c:catAx>
      <c:valAx>
        <c:axId val="351852032"/>
        <c:scaling>
          <c:orientation val="minMax"/>
        </c:scaling>
        <c:delete val="1"/>
        <c:axPos val="l"/>
        <c:numFmt formatCode="0%" sourceLinked="1"/>
        <c:majorTickMark val="none"/>
        <c:minorTickMark val="none"/>
        <c:tickLblPos val="nextTo"/>
        <c:crossAx val="351678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5948244275997E-2"/>
          <c:y val="1.856955380577428E-2"/>
          <c:w val="0.94024007372544838"/>
          <c:h val="0.96286089238845141"/>
        </c:manualLayout>
      </c:layout>
      <c:barChart>
        <c:barDir val="col"/>
        <c:grouping val="clustered"/>
        <c:varyColors val="0"/>
        <c:ser>
          <c:idx val="0"/>
          <c:order val="0"/>
          <c:tx>
            <c:strRef>
              <c:f>Sheet1!$B$1</c:f>
              <c:strCache>
                <c:ptCount val="1"/>
                <c:pt idx="0">
                  <c:v>Real Disposable Income per HH</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98E-4549-84B0-3565288DE5A3}"/>
                </c:ext>
              </c:extLst>
            </c:dLbl>
            <c:dLbl>
              <c:idx val="1"/>
              <c:delete val="1"/>
              <c:extLst>
                <c:ext xmlns:c15="http://schemas.microsoft.com/office/drawing/2012/chart" uri="{CE6537A1-D6FC-4f65-9D91-7224C49458BB}"/>
                <c:ext xmlns:c16="http://schemas.microsoft.com/office/drawing/2014/chart" uri="{C3380CC4-5D6E-409C-BE32-E72D297353CC}">
                  <c16:uniqueId val="{00000001-F98E-4549-84B0-3565288DE5A3}"/>
                </c:ext>
              </c:extLst>
            </c:dLbl>
            <c:dLbl>
              <c:idx val="2"/>
              <c:delete val="1"/>
              <c:extLst>
                <c:ext xmlns:c15="http://schemas.microsoft.com/office/drawing/2012/chart" uri="{CE6537A1-D6FC-4f65-9D91-7224C49458BB}"/>
                <c:ext xmlns:c16="http://schemas.microsoft.com/office/drawing/2014/chart" uri="{C3380CC4-5D6E-409C-BE32-E72D297353CC}">
                  <c16:uniqueId val="{00000002-F98E-4549-84B0-3565288DE5A3}"/>
                </c:ext>
              </c:extLst>
            </c:dLbl>
            <c:dLbl>
              <c:idx val="3"/>
              <c:delete val="1"/>
              <c:extLst>
                <c:ext xmlns:c15="http://schemas.microsoft.com/office/drawing/2012/chart" uri="{CE6537A1-D6FC-4f65-9D91-7224C49458BB}"/>
                <c:ext xmlns:c16="http://schemas.microsoft.com/office/drawing/2014/chart" uri="{C3380CC4-5D6E-409C-BE32-E72D297353CC}">
                  <c16:uniqueId val="{00000003-F98E-4549-84B0-3565288DE5A3}"/>
                </c:ext>
              </c:extLst>
            </c:dLbl>
            <c:dLbl>
              <c:idx val="4"/>
              <c:delete val="1"/>
              <c:extLst>
                <c:ext xmlns:c15="http://schemas.microsoft.com/office/drawing/2012/chart" uri="{CE6537A1-D6FC-4f65-9D91-7224C49458BB}"/>
                <c:ext xmlns:c16="http://schemas.microsoft.com/office/drawing/2014/chart" uri="{C3380CC4-5D6E-409C-BE32-E72D297353CC}">
                  <c16:uniqueId val="{00000004-F98E-4549-84B0-3565288DE5A3}"/>
                </c:ext>
              </c:extLst>
            </c:dLbl>
            <c:dLbl>
              <c:idx val="5"/>
              <c:delete val="1"/>
              <c:extLst>
                <c:ext xmlns:c15="http://schemas.microsoft.com/office/drawing/2012/chart" uri="{CE6537A1-D6FC-4f65-9D91-7224C49458BB}"/>
                <c:ext xmlns:c16="http://schemas.microsoft.com/office/drawing/2014/chart" uri="{C3380CC4-5D6E-409C-BE32-E72D297353CC}">
                  <c16:uniqueId val="{00000005-F98E-4549-84B0-3565288DE5A3}"/>
                </c:ext>
              </c:extLst>
            </c:dLbl>
            <c:dLbl>
              <c:idx val="6"/>
              <c:delete val="1"/>
              <c:extLst>
                <c:ext xmlns:c15="http://schemas.microsoft.com/office/drawing/2012/chart" uri="{CE6537A1-D6FC-4f65-9D91-7224C49458BB}"/>
                <c:ext xmlns:c16="http://schemas.microsoft.com/office/drawing/2014/chart" uri="{C3380CC4-5D6E-409C-BE32-E72D297353CC}">
                  <c16:uniqueId val="{00000006-F98E-4549-84B0-3565288DE5A3}"/>
                </c:ext>
              </c:extLst>
            </c:dLbl>
            <c:dLbl>
              <c:idx val="7"/>
              <c:delete val="1"/>
              <c:extLst>
                <c:ext xmlns:c15="http://schemas.microsoft.com/office/drawing/2012/chart" uri="{CE6537A1-D6FC-4f65-9D91-7224C49458BB}"/>
                <c:ext xmlns:c16="http://schemas.microsoft.com/office/drawing/2014/chart" uri="{C3380CC4-5D6E-409C-BE32-E72D297353CC}">
                  <c16:uniqueId val="{00000007-F98E-4549-84B0-3565288DE5A3}"/>
                </c:ext>
              </c:extLst>
            </c:dLbl>
            <c:dLbl>
              <c:idx val="8"/>
              <c:delete val="1"/>
              <c:extLst>
                <c:ext xmlns:c15="http://schemas.microsoft.com/office/drawing/2012/chart" uri="{CE6537A1-D6FC-4f65-9D91-7224C49458BB}"/>
                <c:ext xmlns:c16="http://schemas.microsoft.com/office/drawing/2014/chart" uri="{C3380CC4-5D6E-409C-BE32-E72D297353CC}">
                  <c16:uniqueId val="{00000008-F98E-4549-84B0-3565288DE5A3}"/>
                </c:ext>
              </c:extLst>
            </c:dLbl>
            <c:dLbl>
              <c:idx val="9"/>
              <c:delete val="1"/>
              <c:extLst>
                <c:ext xmlns:c15="http://schemas.microsoft.com/office/drawing/2012/chart" uri="{CE6537A1-D6FC-4f65-9D91-7224C49458BB}"/>
                <c:ext xmlns:c16="http://schemas.microsoft.com/office/drawing/2014/chart" uri="{C3380CC4-5D6E-409C-BE32-E72D297353CC}">
                  <c16:uniqueId val="{00000009-F98E-4549-84B0-3565288DE5A3}"/>
                </c:ext>
              </c:extLst>
            </c:dLbl>
            <c:dLbl>
              <c:idx val="10"/>
              <c:delete val="1"/>
              <c:extLst>
                <c:ext xmlns:c15="http://schemas.microsoft.com/office/drawing/2012/chart" uri="{CE6537A1-D6FC-4f65-9D91-7224C49458BB}"/>
                <c:ext xmlns:c16="http://schemas.microsoft.com/office/drawing/2014/chart" uri="{C3380CC4-5D6E-409C-BE32-E72D297353CC}">
                  <c16:uniqueId val="{0000000A-F98E-4549-84B0-3565288DE5A3}"/>
                </c:ext>
              </c:extLst>
            </c:dLbl>
            <c:dLbl>
              <c:idx val="11"/>
              <c:delete val="1"/>
              <c:extLst>
                <c:ext xmlns:c15="http://schemas.microsoft.com/office/drawing/2012/chart" uri="{CE6537A1-D6FC-4f65-9D91-7224C49458BB}"/>
                <c:ext xmlns:c16="http://schemas.microsoft.com/office/drawing/2014/chart" uri="{C3380CC4-5D6E-409C-BE32-E72D297353CC}">
                  <c16:uniqueId val="{0000000B-F98E-4549-84B0-3565288DE5A3}"/>
                </c:ext>
              </c:extLst>
            </c:dLbl>
            <c:dLbl>
              <c:idx val="12"/>
              <c:delete val="1"/>
              <c:extLst>
                <c:ext xmlns:c15="http://schemas.microsoft.com/office/drawing/2012/chart" uri="{CE6537A1-D6FC-4f65-9D91-7224C49458BB}"/>
                <c:ext xmlns:c16="http://schemas.microsoft.com/office/drawing/2014/chart" uri="{C3380CC4-5D6E-409C-BE32-E72D297353CC}">
                  <c16:uniqueId val="{0000000C-F98E-4549-84B0-3565288DE5A3}"/>
                </c:ext>
              </c:extLst>
            </c:dLbl>
            <c:dLbl>
              <c:idx val="13"/>
              <c:delete val="1"/>
              <c:extLst>
                <c:ext xmlns:c15="http://schemas.microsoft.com/office/drawing/2012/chart" uri="{CE6537A1-D6FC-4f65-9D91-7224C49458BB}"/>
                <c:ext xmlns:c16="http://schemas.microsoft.com/office/drawing/2014/chart" uri="{C3380CC4-5D6E-409C-BE32-E72D297353CC}">
                  <c16:uniqueId val="{0000000D-F98E-4549-84B0-3565288DE5A3}"/>
                </c:ext>
              </c:extLst>
            </c:dLbl>
            <c:dLbl>
              <c:idx val="14"/>
              <c:delete val="1"/>
              <c:extLst>
                <c:ext xmlns:c15="http://schemas.microsoft.com/office/drawing/2012/chart" uri="{CE6537A1-D6FC-4f65-9D91-7224C49458BB}"/>
                <c:ext xmlns:c16="http://schemas.microsoft.com/office/drawing/2014/chart" uri="{C3380CC4-5D6E-409C-BE32-E72D297353CC}">
                  <c16:uniqueId val="{0000000E-F98E-4549-84B0-3565288DE5A3}"/>
                </c:ext>
              </c:extLst>
            </c:dLbl>
            <c:dLbl>
              <c:idx val="15"/>
              <c:spPr>
                <a:solidFill>
                  <a:schemeClr val="accent1">
                    <a:lumMod val="20000"/>
                    <a:lumOff val="80000"/>
                    <a:alpha val="75000"/>
                  </a:schemeClr>
                </a:solidFill>
                <a:ln>
                  <a:no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accent2"/>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layout>
                    <c:manualLayout>
                      <c:w val="3.6362176602706207E-2"/>
                      <c:h val="8.6400711608128442E-2"/>
                    </c:manualLayout>
                  </c15:layout>
                </c:ext>
                <c:ext xmlns:c16="http://schemas.microsoft.com/office/drawing/2014/chart" uri="{C3380CC4-5D6E-409C-BE32-E72D297353CC}">
                  <c16:uniqueId val="{0000000F-F98E-4549-84B0-3565288DE5A3}"/>
                </c:ext>
              </c:extLst>
            </c:dLbl>
            <c:dLbl>
              <c:idx val="16"/>
              <c:delete val="1"/>
              <c:extLst>
                <c:ext xmlns:c15="http://schemas.microsoft.com/office/drawing/2012/chart" uri="{CE6537A1-D6FC-4f65-9D91-7224C49458BB}"/>
                <c:ext xmlns:c16="http://schemas.microsoft.com/office/drawing/2014/chart" uri="{C3380CC4-5D6E-409C-BE32-E72D297353CC}">
                  <c16:uniqueId val="{00000010-F98E-4549-84B0-3565288DE5A3}"/>
                </c:ext>
              </c:extLst>
            </c:dLbl>
            <c:dLbl>
              <c:idx val="17"/>
              <c:spPr>
                <a:solidFill>
                  <a:schemeClr val="accent1">
                    <a:lumMod val="20000"/>
                    <a:lumOff val="80000"/>
                    <a:alpha val="75000"/>
                  </a:schemeClr>
                </a:solidFill>
                <a:ln>
                  <a:no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accent2"/>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layout>
                    <c:manualLayout>
                      <c:w val="4.1165035658843524E-2"/>
                      <c:h val="9.9404532790313707E-2"/>
                    </c:manualLayout>
                  </c15:layout>
                </c:ext>
                <c:ext xmlns:c16="http://schemas.microsoft.com/office/drawing/2014/chart" uri="{C3380CC4-5D6E-409C-BE32-E72D297353CC}">
                  <c16:uniqueId val="{00000011-F98E-4549-84B0-3565288DE5A3}"/>
                </c:ext>
              </c:extLst>
            </c:dLbl>
            <c:dLbl>
              <c:idx val="18"/>
              <c:delete val="1"/>
              <c:extLst>
                <c:ext xmlns:c15="http://schemas.microsoft.com/office/drawing/2012/chart" uri="{CE6537A1-D6FC-4f65-9D91-7224C49458BB}"/>
                <c:ext xmlns:c16="http://schemas.microsoft.com/office/drawing/2014/chart" uri="{C3380CC4-5D6E-409C-BE32-E72D297353CC}">
                  <c16:uniqueId val="{00000012-F98E-4549-84B0-3565288DE5A3}"/>
                </c:ext>
              </c:extLst>
            </c:dLbl>
            <c:dLbl>
              <c:idx val="19"/>
              <c:delete val="1"/>
              <c:extLst>
                <c:ext xmlns:c15="http://schemas.microsoft.com/office/drawing/2012/chart" uri="{CE6537A1-D6FC-4f65-9D91-7224C49458BB}"/>
                <c:ext xmlns:c16="http://schemas.microsoft.com/office/drawing/2014/chart" uri="{C3380CC4-5D6E-409C-BE32-E72D297353CC}">
                  <c16:uniqueId val="{00000013-F98E-4549-84B0-3565288DE5A3}"/>
                </c:ext>
              </c:extLst>
            </c:dLbl>
            <c:dLbl>
              <c:idx val="20"/>
              <c:spPr>
                <a:solidFill>
                  <a:schemeClr val="accent1">
                    <a:lumMod val="20000"/>
                    <a:lumOff val="80000"/>
                    <a:alpha val="78056"/>
                  </a:schemeClr>
                </a:solidFill>
                <a:ln>
                  <a:no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accent2"/>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layout>
                    <c:manualLayout>
                      <c:w val="3.7434356423640361E-2"/>
                      <c:h val="8.6400711608128442E-2"/>
                    </c:manualLayout>
                  </c15:layout>
                </c:ext>
                <c:ext xmlns:c16="http://schemas.microsoft.com/office/drawing/2014/chart" uri="{C3380CC4-5D6E-409C-BE32-E72D297353CC}">
                  <c16:uniqueId val="{00000014-F98E-4549-84B0-3565288DE5A3}"/>
                </c:ext>
              </c:extLst>
            </c:dLbl>
            <c:dLbl>
              <c:idx val="21"/>
              <c:delete val="1"/>
              <c:extLst>
                <c:ext xmlns:c15="http://schemas.microsoft.com/office/drawing/2012/chart" uri="{CE6537A1-D6FC-4f65-9D91-7224C49458BB}"/>
                <c:ext xmlns:c16="http://schemas.microsoft.com/office/drawing/2014/chart" uri="{C3380CC4-5D6E-409C-BE32-E72D297353CC}">
                  <c16:uniqueId val="{00000015-F98E-4549-84B0-3565288DE5A3}"/>
                </c:ext>
              </c:extLst>
            </c:dLbl>
            <c:dLbl>
              <c:idx val="22"/>
              <c:delete val="1"/>
              <c:extLst>
                <c:ext xmlns:c15="http://schemas.microsoft.com/office/drawing/2012/chart" uri="{CE6537A1-D6FC-4f65-9D91-7224C49458BB}"/>
                <c:ext xmlns:c16="http://schemas.microsoft.com/office/drawing/2014/chart" uri="{C3380CC4-5D6E-409C-BE32-E72D297353CC}">
                  <c16:uniqueId val="{00000016-F98E-4549-84B0-3565288DE5A3}"/>
                </c:ext>
              </c:extLst>
            </c:dLbl>
            <c:dLbl>
              <c:idx val="23"/>
              <c:delete val="1"/>
              <c:extLst>
                <c:ext xmlns:c15="http://schemas.microsoft.com/office/drawing/2012/chart" uri="{CE6537A1-D6FC-4f65-9D91-7224C49458BB}"/>
                <c:ext xmlns:c16="http://schemas.microsoft.com/office/drawing/2014/chart" uri="{C3380CC4-5D6E-409C-BE32-E72D297353CC}">
                  <c16:uniqueId val="{00000017-F98E-4549-84B0-3565288DE5A3}"/>
                </c:ext>
              </c:extLst>
            </c:dLbl>
            <c:dLbl>
              <c:idx val="24"/>
              <c:spPr>
                <a:solidFill>
                  <a:schemeClr val="accent1">
                    <a:lumMod val="20000"/>
                    <a:lumOff val="80000"/>
                    <a:alpha val="75000"/>
                  </a:schemeClr>
                </a:solidFill>
                <a:ln>
                  <a:no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accent2"/>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15:layout>
                    <c:manualLayout>
                      <c:w val="3.7434356423640361E-2"/>
                      <c:h val="8.9048807960469545E-2"/>
                    </c:manualLayout>
                  </c15:layout>
                </c:ext>
                <c:ext xmlns:c16="http://schemas.microsoft.com/office/drawing/2014/chart" uri="{C3380CC4-5D6E-409C-BE32-E72D297353CC}">
                  <c16:uniqueId val="{00000018-F98E-4549-84B0-3565288DE5A3}"/>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General</c:formatCode>
                <c:ptCount val="2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numCache>
            </c:numRef>
          </c:cat>
          <c:val>
            <c:numRef>
              <c:f>Sheet1!$B$2:$B$26</c:f>
              <c:numCache>
                <c:formatCode>0.0%</c:formatCode>
                <c:ptCount val="25"/>
                <c:pt idx="0">
                  <c:v>1.4058518565738254E-3</c:v>
                </c:pt>
                <c:pt idx="1">
                  <c:v>2.562804493554971E-2</c:v>
                </c:pt>
                <c:pt idx="2">
                  <c:v>1.2081042265626563E-2</c:v>
                </c:pt>
                <c:pt idx="3">
                  <c:v>1.1127481694087837E-2</c:v>
                </c:pt>
                <c:pt idx="4">
                  <c:v>1.1422450803930673E-3</c:v>
                </c:pt>
                <c:pt idx="5">
                  <c:v>1.2785393233654574E-2</c:v>
                </c:pt>
                <c:pt idx="6">
                  <c:v>1.1661817104849037E-2</c:v>
                </c:pt>
                <c:pt idx="7">
                  <c:v>1.7131426014176832E-2</c:v>
                </c:pt>
                <c:pt idx="8">
                  <c:v>-2.4142106023111731E-2</c:v>
                </c:pt>
                <c:pt idx="9">
                  <c:v>2.6040079166419705E-2</c:v>
                </c:pt>
                <c:pt idx="10">
                  <c:v>2.8263111701307464E-2</c:v>
                </c:pt>
                <c:pt idx="11">
                  <c:v>1.1374797486366051E-2</c:v>
                </c:pt>
                <c:pt idx="12">
                  <c:v>2.4847235483378638E-2</c:v>
                </c:pt>
                <c:pt idx="13">
                  <c:v>2.6426721358591143E-2</c:v>
                </c:pt>
                <c:pt idx="14">
                  <c:v>2.2507525297486008E-2</c:v>
                </c:pt>
                <c:pt idx="15">
                  <c:v>6.1604673917270647E-2</c:v>
                </c:pt>
                <c:pt idx="16">
                  <c:v>2.8602283156906827E-2</c:v>
                </c:pt>
                <c:pt idx="17">
                  <c:v>-6.3672438387467389E-2</c:v>
                </c:pt>
                <c:pt idx="18">
                  <c:v>3.9917640601688342E-2</c:v>
                </c:pt>
                <c:pt idx="19">
                  <c:v>1.5567668680535052E-2</c:v>
                </c:pt>
                <c:pt idx="20">
                  <c:v>6.4475150678628967E-3</c:v>
                </c:pt>
                <c:pt idx="21">
                  <c:v>2.584423585386797E-2</c:v>
                </c:pt>
                <c:pt idx="22">
                  <c:v>2.1518508090362376E-2</c:v>
                </c:pt>
                <c:pt idx="23">
                  <c:v>1.8842485067020798E-2</c:v>
                </c:pt>
                <c:pt idx="24">
                  <c:v>1.6846704547432312E-2</c:v>
                </c:pt>
              </c:numCache>
            </c:numRef>
          </c:val>
          <c:extLst>
            <c:ext xmlns:c16="http://schemas.microsoft.com/office/drawing/2014/chart" uri="{C3380CC4-5D6E-409C-BE32-E72D297353CC}">
              <c16:uniqueId val="{00000019-F98E-4549-84B0-3565288DE5A3}"/>
            </c:ext>
          </c:extLst>
        </c:ser>
        <c:ser>
          <c:idx val="1"/>
          <c:order val="1"/>
          <c:tx>
            <c:strRef>
              <c:f>Sheet1!$C$1</c:f>
              <c:strCache>
                <c:ptCount val="1"/>
                <c:pt idx="0">
                  <c:v>Saving Rate</c:v>
                </c:pt>
              </c:strCache>
            </c:strRef>
          </c:tx>
          <c:spPr>
            <a:solidFill>
              <a:schemeClr val="bg2">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A-F98E-4549-84B0-3565288DE5A3}"/>
                </c:ext>
              </c:extLst>
            </c:dLbl>
            <c:dLbl>
              <c:idx val="1"/>
              <c:delete val="1"/>
              <c:extLst>
                <c:ext xmlns:c15="http://schemas.microsoft.com/office/drawing/2012/chart" uri="{CE6537A1-D6FC-4f65-9D91-7224C49458BB}"/>
                <c:ext xmlns:c16="http://schemas.microsoft.com/office/drawing/2014/chart" uri="{C3380CC4-5D6E-409C-BE32-E72D297353CC}">
                  <c16:uniqueId val="{0000001B-F98E-4549-84B0-3565288DE5A3}"/>
                </c:ext>
              </c:extLst>
            </c:dLbl>
            <c:dLbl>
              <c:idx val="2"/>
              <c:delete val="1"/>
              <c:extLst>
                <c:ext xmlns:c15="http://schemas.microsoft.com/office/drawing/2012/chart" uri="{CE6537A1-D6FC-4f65-9D91-7224C49458BB}"/>
                <c:ext xmlns:c16="http://schemas.microsoft.com/office/drawing/2014/chart" uri="{C3380CC4-5D6E-409C-BE32-E72D297353CC}">
                  <c16:uniqueId val="{0000001C-F98E-4549-84B0-3565288DE5A3}"/>
                </c:ext>
              </c:extLst>
            </c:dLbl>
            <c:dLbl>
              <c:idx val="3"/>
              <c:delete val="1"/>
              <c:extLst>
                <c:ext xmlns:c15="http://schemas.microsoft.com/office/drawing/2012/chart" uri="{CE6537A1-D6FC-4f65-9D91-7224C49458BB}"/>
                <c:ext xmlns:c16="http://schemas.microsoft.com/office/drawing/2014/chart" uri="{C3380CC4-5D6E-409C-BE32-E72D297353CC}">
                  <c16:uniqueId val="{0000001D-F98E-4549-84B0-3565288DE5A3}"/>
                </c:ext>
              </c:extLst>
            </c:dLbl>
            <c:dLbl>
              <c:idx val="4"/>
              <c:delete val="1"/>
              <c:extLst>
                <c:ext xmlns:c15="http://schemas.microsoft.com/office/drawing/2012/chart" uri="{CE6537A1-D6FC-4f65-9D91-7224C49458BB}"/>
                <c:ext xmlns:c16="http://schemas.microsoft.com/office/drawing/2014/chart" uri="{C3380CC4-5D6E-409C-BE32-E72D297353CC}">
                  <c16:uniqueId val="{0000001E-F98E-4549-84B0-3565288DE5A3}"/>
                </c:ext>
              </c:extLst>
            </c:dLbl>
            <c:dLbl>
              <c:idx val="5"/>
              <c:delete val="1"/>
              <c:extLst>
                <c:ext xmlns:c15="http://schemas.microsoft.com/office/drawing/2012/chart" uri="{CE6537A1-D6FC-4f65-9D91-7224C49458BB}"/>
                <c:ext xmlns:c16="http://schemas.microsoft.com/office/drawing/2014/chart" uri="{C3380CC4-5D6E-409C-BE32-E72D297353CC}">
                  <c16:uniqueId val="{0000001F-F98E-4549-84B0-3565288DE5A3}"/>
                </c:ext>
              </c:extLst>
            </c:dLbl>
            <c:dLbl>
              <c:idx val="6"/>
              <c:delete val="1"/>
              <c:extLst>
                <c:ext xmlns:c15="http://schemas.microsoft.com/office/drawing/2012/chart" uri="{CE6537A1-D6FC-4f65-9D91-7224C49458BB}"/>
                <c:ext xmlns:c16="http://schemas.microsoft.com/office/drawing/2014/chart" uri="{C3380CC4-5D6E-409C-BE32-E72D297353CC}">
                  <c16:uniqueId val="{00000020-F98E-4549-84B0-3565288DE5A3}"/>
                </c:ext>
              </c:extLst>
            </c:dLbl>
            <c:dLbl>
              <c:idx val="7"/>
              <c:delete val="1"/>
              <c:extLst>
                <c:ext xmlns:c15="http://schemas.microsoft.com/office/drawing/2012/chart" uri="{CE6537A1-D6FC-4f65-9D91-7224C49458BB}"/>
                <c:ext xmlns:c16="http://schemas.microsoft.com/office/drawing/2014/chart" uri="{C3380CC4-5D6E-409C-BE32-E72D297353CC}">
                  <c16:uniqueId val="{00000021-F98E-4549-84B0-3565288DE5A3}"/>
                </c:ext>
              </c:extLst>
            </c:dLbl>
            <c:dLbl>
              <c:idx val="8"/>
              <c:delete val="1"/>
              <c:extLst>
                <c:ext xmlns:c15="http://schemas.microsoft.com/office/drawing/2012/chart" uri="{CE6537A1-D6FC-4f65-9D91-7224C49458BB}"/>
                <c:ext xmlns:c16="http://schemas.microsoft.com/office/drawing/2014/chart" uri="{C3380CC4-5D6E-409C-BE32-E72D297353CC}">
                  <c16:uniqueId val="{00000022-F98E-4549-84B0-3565288DE5A3}"/>
                </c:ext>
              </c:extLst>
            </c:dLbl>
            <c:dLbl>
              <c:idx val="9"/>
              <c:delete val="1"/>
              <c:extLst>
                <c:ext xmlns:c15="http://schemas.microsoft.com/office/drawing/2012/chart" uri="{CE6537A1-D6FC-4f65-9D91-7224C49458BB}"/>
                <c:ext xmlns:c16="http://schemas.microsoft.com/office/drawing/2014/chart" uri="{C3380CC4-5D6E-409C-BE32-E72D297353CC}">
                  <c16:uniqueId val="{00000023-F98E-4549-84B0-3565288DE5A3}"/>
                </c:ext>
              </c:extLst>
            </c:dLbl>
            <c:dLbl>
              <c:idx val="10"/>
              <c:delete val="1"/>
              <c:extLst>
                <c:ext xmlns:c15="http://schemas.microsoft.com/office/drawing/2012/chart" uri="{CE6537A1-D6FC-4f65-9D91-7224C49458BB}"/>
                <c:ext xmlns:c16="http://schemas.microsoft.com/office/drawing/2014/chart" uri="{C3380CC4-5D6E-409C-BE32-E72D297353CC}">
                  <c16:uniqueId val="{00000024-F98E-4549-84B0-3565288DE5A3}"/>
                </c:ext>
              </c:extLst>
            </c:dLbl>
            <c:dLbl>
              <c:idx val="11"/>
              <c:delete val="1"/>
              <c:extLst>
                <c:ext xmlns:c15="http://schemas.microsoft.com/office/drawing/2012/chart" uri="{CE6537A1-D6FC-4f65-9D91-7224C49458BB}"/>
                <c:ext xmlns:c16="http://schemas.microsoft.com/office/drawing/2014/chart" uri="{C3380CC4-5D6E-409C-BE32-E72D297353CC}">
                  <c16:uniqueId val="{00000025-F98E-4549-84B0-3565288DE5A3}"/>
                </c:ext>
              </c:extLst>
            </c:dLbl>
            <c:dLbl>
              <c:idx val="12"/>
              <c:delete val="1"/>
              <c:extLst>
                <c:ext xmlns:c15="http://schemas.microsoft.com/office/drawing/2012/chart" uri="{CE6537A1-D6FC-4f65-9D91-7224C49458BB}"/>
                <c:ext xmlns:c16="http://schemas.microsoft.com/office/drawing/2014/chart" uri="{C3380CC4-5D6E-409C-BE32-E72D297353CC}">
                  <c16:uniqueId val="{00000026-F98E-4549-84B0-3565288DE5A3}"/>
                </c:ext>
              </c:extLst>
            </c:dLbl>
            <c:dLbl>
              <c:idx val="13"/>
              <c:delete val="1"/>
              <c:extLst>
                <c:ext xmlns:c15="http://schemas.microsoft.com/office/drawing/2012/chart" uri="{CE6537A1-D6FC-4f65-9D91-7224C49458BB}"/>
                <c:ext xmlns:c16="http://schemas.microsoft.com/office/drawing/2014/chart" uri="{C3380CC4-5D6E-409C-BE32-E72D297353CC}">
                  <c16:uniqueId val="{00000027-F98E-4549-84B0-3565288DE5A3}"/>
                </c:ext>
              </c:extLst>
            </c:dLbl>
            <c:dLbl>
              <c:idx val="14"/>
              <c:delete val="1"/>
              <c:extLst>
                <c:ext xmlns:c15="http://schemas.microsoft.com/office/drawing/2012/chart" uri="{CE6537A1-D6FC-4f65-9D91-7224C49458BB}"/>
                <c:ext xmlns:c16="http://schemas.microsoft.com/office/drawing/2014/chart" uri="{C3380CC4-5D6E-409C-BE32-E72D297353CC}">
                  <c16:uniqueId val="{00000028-F98E-4549-84B0-3565288DE5A3}"/>
                </c:ext>
              </c:extLst>
            </c:dLbl>
            <c:dLbl>
              <c:idx val="15"/>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9-F98E-4549-84B0-3565288DE5A3}"/>
                </c:ext>
              </c:extLst>
            </c:dLbl>
            <c:dLbl>
              <c:idx val="16"/>
              <c:delete val="1"/>
              <c:extLst>
                <c:ext xmlns:c15="http://schemas.microsoft.com/office/drawing/2012/chart" uri="{CE6537A1-D6FC-4f65-9D91-7224C49458BB}"/>
                <c:ext xmlns:c16="http://schemas.microsoft.com/office/drawing/2014/chart" uri="{C3380CC4-5D6E-409C-BE32-E72D297353CC}">
                  <c16:uniqueId val="{0000002A-F98E-4549-84B0-3565288DE5A3}"/>
                </c:ext>
              </c:extLst>
            </c:dLbl>
            <c:dLbl>
              <c:idx val="17"/>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B-F98E-4549-84B0-3565288DE5A3}"/>
                </c:ext>
              </c:extLst>
            </c:dLbl>
            <c:dLbl>
              <c:idx val="18"/>
              <c:delete val="1"/>
              <c:extLst>
                <c:ext xmlns:c15="http://schemas.microsoft.com/office/drawing/2012/chart" uri="{CE6537A1-D6FC-4f65-9D91-7224C49458BB}"/>
                <c:ext xmlns:c16="http://schemas.microsoft.com/office/drawing/2014/chart" uri="{C3380CC4-5D6E-409C-BE32-E72D297353CC}">
                  <c16:uniqueId val="{0000002C-F98E-4549-84B0-3565288DE5A3}"/>
                </c:ext>
              </c:extLst>
            </c:dLbl>
            <c:dLbl>
              <c:idx val="19"/>
              <c:delete val="1"/>
              <c:extLst>
                <c:ext xmlns:c15="http://schemas.microsoft.com/office/drawing/2012/chart" uri="{CE6537A1-D6FC-4f65-9D91-7224C49458BB}"/>
                <c:ext xmlns:c16="http://schemas.microsoft.com/office/drawing/2014/chart" uri="{C3380CC4-5D6E-409C-BE32-E72D297353CC}">
                  <c16:uniqueId val="{0000002D-F98E-4549-84B0-3565288DE5A3}"/>
                </c:ext>
              </c:extLst>
            </c:dLbl>
            <c:dLbl>
              <c:idx val="2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E-F98E-4549-84B0-3565288DE5A3}"/>
                </c:ext>
              </c:extLst>
            </c:dLbl>
            <c:dLbl>
              <c:idx val="21"/>
              <c:delete val="1"/>
              <c:extLst>
                <c:ext xmlns:c15="http://schemas.microsoft.com/office/drawing/2012/chart" uri="{CE6537A1-D6FC-4f65-9D91-7224C49458BB}"/>
                <c:ext xmlns:c16="http://schemas.microsoft.com/office/drawing/2014/chart" uri="{C3380CC4-5D6E-409C-BE32-E72D297353CC}">
                  <c16:uniqueId val="{0000002F-F98E-4549-84B0-3565288DE5A3}"/>
                </c:ext>
              </c:extLst>
            </c:dLbl>
            <c:dLbl>
              <c:idx val="22"/>
              <c:delete val="1"/>
              <c:extLst>
                <c:ext xmlns:c15="http://schemas.microsoft.com/office/drawing/2012/chart" uri="{CE6537A1-D6FC-4f65-9D91-7224C49458BB}"/>
                <c:ext xmlns:c16="http://schemas.microsoft.com/office/drawing/2014/chart" uri="{C3380CC4-5D6E-409C-BE32-E72D297353CC}">
                  <c16:uniqueId val="{00000030-F98E-4549-84B0-3565288DE5A3}"/>
                </c:ext>
              </c:extLst>
            </c:dLbl>
            <c:dLbl>
              <c:idx val="23"/>
              <c:delete val="1"/>
              <c:extLst>
                <c:ext xmlns:c15="http://schemas.microsoft.com/office/drawing/2012/chart" uri="{CE6537A1-D6FC-4f65-9D91-7224C49458BB}"/>
                <c:ext xmlns:c16="http://schemas.microsoft.com/office/drawing/2014/chart" uri="{C3380CC4-5D6E-409C-BE32-E72D297353CC}">
                  <c16:uniqueId val="{00000031-F98E-4549-84B0-3565288DE5A3}"/>
                </c:ext>
              </c:extLst>
            </c:dLbl>
            <c:dLbl>
              <c:idx val="24"/>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32-F98E-4549-84B0-3565288DE5A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General</c:formatCode>
                <c:ptCount val="2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numCache>
            </c:numRef>
          </c:cat>
          <c:val>
            <c:numRef>
              <c:f>Sheet1!$C$2:$C$26</c:f>
              <c:numCache>
                <c:formatCode>0.0%</c:formatCode>
                <c:ptCount val="25"/>
                <c:pt idx="0">
                  <c:v>2.2250000000000002E-2</c:v>
                </c:pt>
                <c:pt idx="1">
                  <c:v>2.7999999999999997E-2</c:v>
                </c:pt>
                <c:pt idx="2">
                  <c:v>2.5249999999999998E-2</c:v>
                </c:pt>
                <c:pt idx="3">
                  <c:v>4.1250000000000002E-2</c:v>
                </c:pt>
                <c:pt idx="4">
                  <c:v>5.7249999999999995E-2</c:v>
                </c:pt>
                <c:pt idx="5">
                  <c:v>5.9249999999999997E-2</c:v>
                </c:pt>
                <c:pt idx="6">
                  <c:v>6.5250000000000002E-2</c:v>
                </c:pt>
                <c:pt idx="7">
                  <c:v>7.85E-2</c:v>
                </c:pt>
                <c:pt idx="8">
                  <c:v>4.9749999999999996E-2</c:v>
                </c:pt>
                <c:pt idx="9">
                  <c:v>5.5E-2</c:v>
                </c:pt>
                <c:pt idx="10">
                  <c:v>5.8499999999999996E-2</c:v>
                </c:pt>
                <c:pt idx="11">
                  <c:v>5.3499999999999999E-2</c:v>
                </c:pt>
                <c:pt idx="12">
                  <c:v>5.7500000000000002E-2</c:v>
                </c:pt>
                <c:pt idx="13">
                  <c:v>6.4250000000000002E-2</c:v>
                </c:pt>
                <c:pt idx="14">
                  <c:v>7.2750000000000009E-2</c:v>
                </c:pt>
                <c:pt idx="15">
                  <c:v>0.1515</c:v>
                </c:pt>
                <c:pt idx="16">
                  <c:v>0.11074999999999999</c:v>
                </c:pt>
                <c:pt idx="17">
                  <c:v>0.03</c:v>
                </c:pt>
                <c:pt idx="18">
                  <c:v>4.7E-2</c:v>
                </c:pt>
                <c:pt idx="19">
                  <c:v>4.5499999999999999E-2</c:v>
                </c:pt>
                <c:pt idx="20">
                  <c:v>4.2949095E-2</c:v>
                </c:pt>
                <c:pt idx="21">
                  <c:v>5.86934525E-2</c:v>
                </c:pt>
                <c:pt idx="22">
                  <c:v>6.6216935000000005E-2</c:v>
                </c:pt>
                <c:pt idx="23">
                  <c:v>6.7798017500000002E-2</c:v>
                </c:pt>
                <c:pt idx="24">
                  <c:v>6.7625057500000002E-2</c:v>
                </c:pt>
              </c:numCache>
            </c:numRef>
          </c:val>
          <c:extLst>
            <c:ext xmlns:c16="http://schemas.microsoft.com/office/drawing/2014/chart" uri="{C3380CC4-5D6E-409C-BE32-E72D297353CC}">
              <c16:uniqueId val="{00000033-F98E-4549-84B0-3565288DE5A3}"/>
            </c:ext>
          </c:extLst>
        </c:ser>
        <c:dLbls>
          <c:showLegendKey val="0"/>
          <c:showVal val="0"/>
          <c:showCatName val="0"/>
          <c:showSerName val="0"/>
          <c:showPercent val="0"/>
          <c:showBubbleSize val="0"/>
        </c:dLbls>
        <c:gapWidth val="150"/>
        <c:axId val="443146559"/>
        <c:axId val="443148351"/>
      </c:barChart>
      <c:catAx>
        <c:axId val="44314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443148351"/>
        <c:crosses val="autoZero"/>
        <c:auto val="1"/>
        <c:lblAlgn val="ctr"/>
        <c:lblOffset val="100"/>
        <c:noMultiLvlLbl val="0"/>
      </c:catAx>
      <c:valAx>
        <c:axId val="44314835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443146559"/>
        <c:crosses val="autoZero"/>
        <c:crossBetween val="between"/>
      </c:valAx>
      <c:spPr>
        <a:noFill/>
        <a:ln>
          <a:noFill/>
        </a:ln>
        <a:effectLst/>
      </c:spPr>
    </c:plotArea>
    <c:legend>
      <c:legendPos val="b"/>
      <c:layout>
        <c:manualLayout>
          <c:xMode val="edge"/>
          <c:yMode val="edge"/>
          <c:x val="5.7595895932031578E-2"/>
          <c:y val="7.0039370078739524E-3"/>
          <c:w val="0.43556486316452775"/>
          <c:h val="5.96627296587926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j-l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Under $80k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Take Home Income</c:v>
                </c:pt>
                <c:pt idx="1">
                  <c:v>Savings Account Balance</c:v>
                </c:pt>
                <c:pt idx="2">
                  <c:v>Discretionary Income</c:v>
                </c:pt>
              </c:strCache>
            </c:strRef>
          </c:cat>
          <c:val>
            <c:numRef>
              <c:f>Sheet1!$B$2:$B$4</c:f>
              <c:numCache>
                <c:formatCode>0%</c:formatCode>
                <c:ptCount val="3"/>
                <c:pt idx="0">
                  <c:v>0.13</c:v>
                </c:pt>
                <c:pt idx="1">
                  <c:v>0.13</c:v>
                </c:pt>
                <c:pt idx="2">
                  <c:v>0.12</c:v>
                </c:pt>
              </c:numCache>
            </c:numRef>
          </c:val>
          <c:extLst>
            <c:ext xmlns:c16="http://schemas.microsoft.com/office/drawing/2014/chart" uri="{C3380CC4-5D6E-409C-BE32-E72D297353CC}">
              <c16:uniqueId val="{00000000-C592-474B-B036-ACE5C3EB84D2}"/>
            </c:ext>
          </c:extLst>
        </c:ser>
        <c:ser>
          <c:idx val="1"/>
          <c:order val="1"/>
          <c:tx>
            <c:strRef>
              <c:f>Sheet1!$C$1</c:f>
              <c:strCache>
                <c:ptCount val="1"/>
                <c:pt idx="0">
                  <c:v>$81k-$160k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Take Home Income</c:v>
                </c:pt>
                <c:pt idx="1">
                  <c:v>Savings Account Balance</c:v>
                </c:pt>
                <c:pt idx="2">
                  <c:v>Discretionary Income</c:v>
                </c:pt>
              </c:strCache>
            </c:strRef>
          </c:cat>
          <c:val>
            <c:numRef>
              <c:f>Sheet1!$C$2:$C$4</c:f>
              <c:numCache>
                <c:formatCode>0%</c:formatCode>
                <c:ptCount val="3"/>
                <c:pt idx="0">
                  <c:v>0.31</c:v>
                </c:pt>
                <c:pt idx="1">
                  <c:v>0.26</c:v>
                </c:pt>
                <c:pt idx="2">
                  <c:v>0.16</c:v>
                </c:pt>
              </c:numCache>
            </c:numRef>
          </c:val>
          <c:extLst>
            <c:ext xmlns:c16="http://schemas.microsoft.com/office/drawing/2014/chart" uri="{C3380CC4-5D6E-409C-BE32-E72D297353CC}">
              <c16:uniqueId val="{00000001-C592-474B-B036-ACE5C3EB84D2}"/>
            </c:ext>
          </c:extLst>
        </c:ser>
        <c:ser>
          <c:idx val="2"/>
          <c:order val="2"/>
          <c:tx>
            <c:strRef>
              <c:f>Sheet1!$D$1</c:f>
              <c:strCache>
                <c:ptCount val="1"/>
                <c:pt idx="0">
                  <c:v>$160k+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Take Home Income</c:v>
                </c:pt>
                <c:pt idx="1">
                  <c:v>Savings Account Balance</c:v>
                </c:pt>
                <c:pt idx="2">
                  <c:v>Discretionary Income</c:v>
                </c:pt>
              </c:strCache>
            </c:strRef>
          </c:cat>
          <c:val>
            <c:numRef>
              <c:f>Sheet1!$D$2:$D$4</c:f>
              <c:numCache>
                <c:formatCode>0%</c:formatCode>
                <c:ptCount val="3"/>
                <c:pt idx="0">
                  <c:v>0.49</c:v>
                </c:pt>
                <c:pt idx="1">
                  <c:v>0.48</c:v>
                </c:pt>
                <c:pt idx="2">
                  <c:v>0.28999999999999998</c:v>
                </c:pt>
              </c:numCache>
            </c:numRef>
          </c:val>
          <c:extLst>
            <c:ext xmlns:c16="http://schemas.microsoft.com/office/drawing/2014/chart" uri="{C3380CC4-5D6E-409C-BE32-E72D297353CC}">
              <c16:uniqueId val="{00000002-C592-474B-B036-ACE5C3EB84D2}"/>
            </c:ext>
          </c:extLst>
        </c:ser>
        <c:dLbls>
          <c:dLblPos val="outEnd"/>
          <c:showLegendKey val="0"/>
          <c:showVal val="1"/>
          <c:showCatName val="0"/>
          <c:showSerName val="0"/>
          <c:showPercent val="0"/>
          <c:showBubbleSize val="0"/>
        </c:dLbls>
        <c:gapWidth val="50"/>
        <c:overlap val="-27"/>
        <c:axId val="344133632"/>
        <c:axId val="226411024"/>
      </c:barChart>
      <c:catAx>
        <c:axId val="34413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411024"/>
        <c:crosses val="autoZero"/>
        <c:auto val="1"/>
        <c:lblAlgn val="ctr"/>
        <c:lblOffset val="100"/>
        <c:noMultiLvlLbl val="0"/>
      </c:catAx>
      <c:valAx>
        <c:axId val="2264110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133632"/>
        <c:crosses val="autoZero"/>
        <c:crossBetween val="between"/>
      </c:valAx>
      <c:spPr>
        <a:noFill/>
        <a:ln>
          <a:noFill/>
        </a:ln>
        <a:effectLst/>
      </c:spPr>
    </c:plotArea>
    <c:legend>
      <c:legendPos val="t"/>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3914982502187226"/>
          <c:y val="4.6296296296296294E-3"/>
          <c:w val="0.72170034995625543"/>
          <c:h val="0.1004652152878567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&lt;$85k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0-4BA2-DB45-B503-37FC611EE022}"/>
            </c:ext>
          </c:extLst>
        </c:ser>
        <c:ser>
          <c:idx val="1"/>
          <c:order val="1"/>
          <c:tx>
            <c:strRef>
              <c:f>Sheet1!$C$1</c:f>
              <c:strCache>
                <c:ptCount val="1"/>
                <c:pt idx="0">
                  <c:v>$85k-$148k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c:v>
                </c:pt>
              </c:numCache>
            </c:numRef>
          </c:val>
          <c:extLst>
            <c:ext xmlns:c16="http://schemas.microsoft.com/office/drawing/2014/chart" uri="{C3380CC4-5D6E-409C-BE32-E72D297353CC}">
              <c16:uniqueId val="{00000001-4BA2-DB45-B503-37FC611EE022}"/>
            </c:ext>
          </c:extLst>
        </c:ser>
        <c:ser>
          <c:idx val="2"/>
          <c:order val="2"/>
          <c:tx>
            <c:strRef>
              <c:f>Sheet1!$D$1</c:f>
              <c:strCache>
                <c:ptCount val="1"/>
                <c:pt idx="0">
                  <c:v>$149k+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c:v>
                </c:pt>
              </c:numCache>
            </c:numRef>
          </c:val>
          <c:extLst>
            <c:ext xmlns:c16="http://schemas.microsoft.com/office/drawing/2014/chart" uri="{C3380CC4-5D6E-409C-BE32-E72D297353CC}">
              <c16:uniqueId val="{00000002-4BA2-DB45-B503-37FC611EE022}"/>
            </c:ext>
          </c:extLst>
        </c:ser>
        <c:dLbls>
          <c:dLblPos val="ctr"/>
          <c:showLegendKey val="0"/>
          <c:showVal val="1"/>
          <c:showCatName val="0"/>
          <c:showSerName val="0"/>
          <c:showPercent val="0"/>
          <c:showBubbleSize val="0"/>
        </c:dLbls>
        <c:gapWidth val="50"/>
        <c:overlap val="100"/>
        <c:axId val="853886351"/>
        <c:axId val="1492536831"/>
      </c:barChart>
      <c:catAx>
        <c:axId val="853886351"/>
        <c:scaling>
          <c:orientation val="minMax"/>
        </c:scaling>
        <c:delete val="1"/>
        <c:axPos val="l"/>
        <c:numFmt formatCode="General" sourceLinked="1"/>
        <c:majorTickMark val="none"/>
        <c:minorTickMark val="none"/>
        <c:tickLblPos val="nextTo"/>
        <c:crossAx val="1492536831"/>
        <c:crosses val="autoZero"/>
        <c:auto val="1"/>
        <c:lblAlgn val="ctr"/>
        <c:lblOffset val="100"/>
        <c:noMultiLvlLbl val="0"/>
      </c:catAx>
      <c:valAx>
        <c:axId val="149253683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38863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Improved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Take Home Pay</c:v>
                </c:pt>
                <c:pt idx="1">
                  <c:v>Cash on Hand</c:v>
                </c:pt>
                <c:pt idx="2">
                  <c:v>Dicretionary Income</c:v>
                </c:pt>
                <c:pt idx="3">
                  <c:v>Non-Mortgage Debt</c:v>
                </c:pt>
              </c:strCache>
            </c:strRef>
          </c:cat>
          <c:val>
            <c:numRef>
              <c:f>Sheet1!$B$2:$B$5</c:f>
              <c:numCache>
                <c:formatCode>0%</c:formatCode>
                <c:ptCount val="4"/>
                <c:pt idx="0">
                  <c:v>0.19</c:v>
                </c:pt>
                <c:pt idx="1">
                  <c:v>0.27</c:v>
                </c:pt>
                <c:pt idx="2">
                  <c:v>0.27</c:v>
                </c:pt>
                <c:pt idx="3">
                  <c:v>0.2</c:v>
                </c:pt>
              </c:numCache>
            </c:numRef>
          </c:val>
          <c:extLst>
            <c:ext xmlns:c16="http://schemas.microsoft.com/office/drawing/2014/chart" uri="{C3380CC4-5D6E-409C-BE32-E72D297353CC}">
              <c16:uniqueId val="{00000000-3808-AB47-B020-5FE44DA8A827}"/>
            </c:ext>
          </c:extLst>
        </c:ser>
        <c:ser>
          <c:idx val="1"/>
          <c:order val="1"/>
          <c:tx>
            <c:strRef>
              <c:f>Sheet1!$C$1</c:f>
              <c:strCache>
                <c:ptCount val="1"/>
                <c:pt idx="0">
                  <c:v>No Change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Take Home Pay</c:v>
                </c:pt>
                <c:pt idx="1">
                  <c:v>Cash on Hand</c:v>
                </c:pt>
                <c:pt idx="2">
                  <c:v>Dicretionary Income</c:v>
                </c:pt>
                <c:pt idx="3">
                  <c:v>Non-Mortgage Debt</c:v>
                </c:pt>
              </c:strCache>
            </c:strRef>
          </c:cat>
          <c:val>
            <c:numRef>
              <c:f>Sheet1!$C$2:$C$5</c:f>
              <c:numCache>
                <c:formatCode>0%</c:formatCode>
                <c:ptCount val="4"/>
                <c:pt idx="0">
                  <c:v>0.52</c:v>
                </c:pt>
                <c:pt idx="1">
                  <c:v>0.43</c:v>
                </c:pt>
                <c:pt idx="2">
                  <c:v>0.46</c:v>
                </c:pt>
                <c:pt idx="3">
                  <c:v>0.5</c:v>
                </c:pt>
              </c:numCache>
            </c:numRef>
          </c:val>
          <c:extLst>
            <c:ext xmlns:c16="http://schemas.microsoft.com/office/drawing/2014/chart" uri="{C3380CC4-5D6E-409C-BE32-E72D297353CC}">
              <c16:uniqueId val="{00000001-3808-AB47-B020-5FE44DA8A827}"/>
            </c:ext>
          </c:extLst>
        </c:ser>
        <c:ser>
          <c:idx val="2"/>
          <c:order val="2"/>
          <c:tx>
            <c:strRef>
              <c:f>Sheet1!$D$1</c:f>
              <c:strCache>
                <c:ptCount val="1"/>
                <c:pt idx="0">
                  <c:v>Worsened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Take Home Pay</c:v>
                </c:pt>
                <c:pt idx="1">
                  <c:v>Cash on Hand</c:v>
                </c:pt>
                <c:pt idx="2">
                  <c:v>Dicretionary Income</c:v>
                </c:pt>
                <c:pt idx="3">
                  <c:v>Non-Mortgage Debt</c:v>
                </c:pt>
              </c:strCache>
            </c:strRef>
          </c:cat>
          <c:val>
            <c:numRef>
              <c:f>Sheet1!$D$2:$D$5</c:f>
              <c:numCache>
                <c:formatCode>0%</c:formatCode>
                <c:ptCount val="4"/>
                <c:pt idx="0">
                  <c:v>0.28999999999999998</c:v>
                </c:pt>
                <c:pt idx="1">
                  <c:v>0.3</c:v>
                </c:pt>
                <c:pt idx="2">
                  <c:v>0.26999999999999996</c:v>
                </c:pt>
                <c:pt idx="3">
                  <c:v>0.30000000000000004</c:v>
                </c:pt>
              </c:numCache>
            </c:numRef>
          </c:val>
          <c:extLst>
            <c:ext xmlns:c16="http://schemas.microsoft.com/office/drawing/2014/chart" uri="{C3380CC4-5D6E-409C-BE32-E72D297353CC}">
              <c16:uniqueId val="{00000002-3808-AB47-B020-5FE44DA8A827}"/>
            </c:ext>
          </c:extLst>
        </c:ser>
        <c:dLbls>
          <c:dLblPos val="ctr"/>
          <c:showLegendKey val="0"/>
          <c:showVal val="1"/>
          <c:showCatName val="0"/>
          <c:showSerName val="0"/>
          <c:showPercent val="0"/>
          <c:showBubbleSize val="0"/>
        </c:dLbls>
        <c:gapWidth val="50"/>
        <c:overlap val="100"/>
        <c:axId val="1079194752"/>
        <c:axId val="1079196544"/>
      </c:barChart>
      <c:catAx>
        <c:axId val="10791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9196544"/>
        <c:crosses val="autoZero"/>
        <c:auto val="1"/>
        <c:lblAlgn val="ctr"/>
        <c:lblOffset val="100"/>
        <c:noMultiLvlLbl val="0"/>
      </c:catAx>
      <c:valAx>
        <c:axId val="10791965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919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52390324651559E-2"/>
          <c:y val="2.1438845428934147E-2"/>
          <c:w val="0.97824762317522773"/>
          <c:h val="0.9005735323976245"/>
        </c:manualLayout>
      </c:layout>
      <c:areaChart>
        <c:grouping val="stacked"/>
        <c:varyColors val="0"/>
        <c:ser>
          <c:idx val="0"/>
          <c:order val="0"/>
          <c:tx>
            <c:strRef>
              <c:f>Sheet1!$B$1</c:f>
              <c:strCache>
                <c:ptCount val="1"/>
                <c:pt idx="0">
                  <c:v>Gen Z</c:v>
                </c:pt>
              </c:strCache>
            </c:strRef>
          </c:tx>
          <c:spPr>
            <a:solidFill>
              <a:schemeClr val="accent1"/>
            </a:solidFill>
            <a:ln w="19050">
              <a:solidFill>
                <a:schemeClr val="lt1"/>
              </a:solidFill>
            </a:ln>
            <a:effectLst/>
          </c:spPr>
          <c:dPt>
            <c:idx val="0"/>
            <c:bubble3D val="0"/>
            <c:extLst>
              <c:ext xmlns:c16="http://schemas.microsoft.com/office/drawing/2014/chart" uri="{C3380CC4-5D6E-409C-BE32-E72D297353CC}">
                <c16:uniqueId val="{00000000-DAA2-F542-BD40-AE1970650AAF}"/>
              </c:ext>
            </c:extLst>
          </c:dPt>
          <c:dPt>
            <c:idx val="1"/>
            <c:bubble3D val="0"/>
            <c:extLst>
              <c:ext xmlns:c16="http://schemas.microsoft.com/office/drawing/2014/chart" uri="{C3380CC4-5D6E-409C-BE32-E72D297353CC}">
                <c16:uniqueId val="{00000001-DAA2-F542-BD40-AE1970650AAF}"/>
              </c:ext>
            </c:extLst>
          </c:dPt>
          <c:dPt>
            <c:idx val="4"/>
            <c:bubble3D val="0"/>
            <c:extLst>
              <c:ext xmlns:c16="http://schemas.microsoft.com/office/drawing/2014/chart" uri="{C3380CC4-5D6E-409C-BE32-E72D297353CC}">
                <c16:uniqueId val="{00000002-DAA2-F542-BD40-AE1970650AAF}"/>
              </c:ext>
            </c:extLst>
          </c:dPt>
          <c:dLbls>
            <c:dLbl>
              <c:idx val="0"/>
              <c:delete val="1"/>
              <c:extLst>
                <c:ext xmlns:c15="http://schemas.microsoft.com/office/drawing/2012/chart" uri="{CE6537A1-D6FC-4f65-9D91-7224C49458BB}"/>
                <c:ext xmlns:c16="http://schemas.microsoft.com/office/drawing/2014/chart" uri="{C3380CC4-5D6E-409C-BE32-E72D297353CC}">
                  <c16:uniqueId val="{00000000-DAA2-F542-BD40-AE1970650AAF}"/>
                </c:ext>
              </c:extLst>
            </c:dLbl>
            <c:dLbl>
              <c:idx val="1"/>
              <c:delete val="1"/>
              <c:extLst>
                <c:ext xmlns:c15="http://schemas.microsoft.com/office/drawing/2012/chart" uri="{CE6537A1-D6FC-4f65-9D91-7224C49458BB}"/>
                <c:ext xmlns:c16="http://schemas.microsoft.com/office/drawing/2014/chart" uri="{C3380CC4-5D6E-409C-BE32-E72D297353CC}">
                  <c16:uniqueId val="{00000001-DAA2-F542-BD40-AE1970650AAF}"/>
                </c:ext>
              </c:extLst>
            </c:dLbl>
            <c:dLbl>
              <c:idx val="2"/>
              <c:delete val="1"/>
              <c:extLst>
                <c:ext xmlns:c15="http://schemas.microsoft.com/office/drawing/2012/chart" uri="{CE6537A1-D6FC-4f65-9D91-7224C49458BB}"/>
                <c:ext xmlns:c16="http://schemas.microsoft.com/office/drawing/2014/chart" uri="{C3380CC4-5D6E-409C-BE32-E72D297353CC}">
                  <c16:uniqueId val="{00000003-DAA2-F542-BD40-AE1970650AAF}"/>
                </c:ext>
              </c:extLst>
            </c:dLbl>
            <c:dLbl>
              <c:idx val="3"/>
              <c:delete val="1"/>
              <c:extLst>
                <c:ext xmlns:c15="http://schemas.microsoft.com/office/drawing/2012/chart" uri="{CE6537A1-D6FC-4f65-9D91-7224C49458BB}"/>
                <c:ext xmlns:c16="http://schemas.microsoft.com/office/drawing/2014/chart" uri="{C3380CC4-5D6E-409C-BE32-E72D297353CC}">
                  <c16:uniqueId val="{00000004-DAA2-F542-BD40-AE1970650AAF}"/>
                </c:ext>
              </c:extLst>
            </c:dLbl>
            <c:dLbl>
              <c:idx val="4"/>
              <c:layout>
                <c:manualLayout>
                  <c:x val="-1.5235865689245912E-2"/>
                  <c:y val="-2.4474317672403743E-2"/>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A2-F542-BD40-AE1970650AAF}"/>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2017</c:v>
                </c:pt>
                <c:pt idx="2">
                  <c:v>2019</c:v>
                </c:pt>
                <c:pt idx="3">
                  <c:v>2021</c:v>
                </c:pt>
                <c:pt idx="4">
                  <c:v>2023</c:v>
                </c:pt>
              </c:numCache>
            </c:numRef>
          </c:cat>
          <c:val>
            <c:numRef>
              <c:f>Sheet1!$B$2:$B$6</c:f>
              <c:numCache>
                <c:formatCode>0%</c:formatCode>
                <c:ptCount val="5"/>
                <c:pt idx="0">
                  <c:v>1.2265239692576583E-4</c:v>
                </c:pt>
                <c:pt idx="1">
                  <c:v>5.0326759897585097E-4</c:v>
                </c:pt>
                <c:pt idx="2">
                  <c:v>1.229949698177164E-3</c:v>
                </c:pt>
                <c:pt idx="3">
                  <c:v>3.7353315973140439E-3</c:v>
                </c:pt>
                <c:pt idx="4">
                  <c:v>7.8134116033397785E-3</c:v>
                </c:pt>
              </c:numCache>
            </c:numRef>
          </c:val>
          <c:extLst>
            <c:ext xmlns:c16="http://schemas.microsoft.com/office/drawing/2014/chart" uri="{C3380CC4-5D6E-409C-BE32-E72D297353CC}">
              <c16:uniqueId val="{00000005-DAA2-F542-BD40-AE1970650AAF}"/>
            </c:ext>
          </c:extLst>
        </c:ser>
        <c:ser>
          <c:idx val="1"/>
          <c:order val="1"/>
          <c:tx>
            <c:strRef>
              <c:f>Sheet1!$C$1</c:f>
              <c:strCache>
                <c:ptCount val="1"/>
                <c:pt idx="0">
                  <c:v>Millennial</c:v>
                </c:pt>
              </c:strCache>
            </c:strRef>
          </c:tx>
          <c:spPr>
            <a:solidFill>
              <a:schemeClr val="accent1"/>
            </a:solidFill>
            <a:ln w="19050">
              <a:solidFill>
                <a:schemeClr val="lt1"/>
              </a:solidFill>
            </a:ln>
            <a:effectLst/>
          </c:spPr>
          <c:dLbls>
            <c:dLbl>
              <c:idx val="0"/>
              <c:layout>
                <c:manualLayout>
                  <c:x val="1.40638760208422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A2-F542-BD40-AE1970650AAF}"/>
                </c:ext>
              </c:extLst>
            </c:dLbl>
            <c:dLbl>
              <c:idx val="1"/>
              <c:showLegendKey val="0"/>
              <c:showVal val="1"/>
              <c:showCatName val="0"/>
              <c:showSerName val="0"/>
              <c:showPercent val="0"/>
              <c:showBubbleSize val="0"/>
              <c:extLst>
                <c:ext xmlns:c15="http://schemas.microsoft.com/office/drawing/2012/chart" uri="{CE6537A1-D6FC-4f65-9D91-7224C49458BB}">
                  <c15:layout>
                    <c:manualLayout>
                      <c:w val="4.9085142096364678E-2"/>
                      <c:h val="3.6436284968163153E-2"/>
                    </c:manualLayout>
                  </c15:layout>
                </c:ext>
                <c:ext xmlns:c16="http://schemas.microsoft.com/office/drawing/2014/chart" uri="{C3380CC4-5D6E-409C-BE32-E72D297353CC}">
                  <c16:uniqueId val="{00000007-DAA2-F542-BD40-AE1970650AAF}"/>
                </c:ext>
              </c:extLst>
            </c:dLbl>
            <c:dLbl>
              <c:idx val="4"/>
              <c:layout>
                <c:manualLayout>
                  <c:x val="-1.7579845026052778E-2"/>
                  <c:y val="-8.97381281362998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A2-F542-BD40-AE1970650AAF}"/>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2017</c:v>
                </c:pt>
                <c:pt idx="2">
                  <c:v>2019</c:v>
                </c:pt>
                <c:pt idx="3">
                  <c:v>2021</c:v>
                </c:pt>
                <c:pt idx="4">
                  <c:v>2023</c:v>
                </c:pt>
              </c:numCache>
            </c:numRef>
          </c:cat>
          <c:val>
            <c:numRef>
              <c:f>Sheet1!$C$2:$C$6</c:f>
              <c:numCache>
                <c:formatCode>0%</c:formatCode>
                <c:ptCount val="5"/>
                <c:pt idx="0">
                  <c:v>7.0797534426017175E-2</c:v>
                </c:pt>
                <c:pt idx="1">
                  <c:v>0.12064066159442109</c:v>
                </c:pt>
                <c:pt idx="2">
                  <c:v>0.1473438933980141</c:v>
                </c:pt>
                <c:pt idx="3">
                  <c:v>0.18119565103442703</c:v>
                </c:pt>
                <c:pt idx="4">
                  <c:v>0.21527924464076892</c:v>
                </c:pt>
              </c:numCache>
            </c:numRef>
          </c:val>
          <c:extLst>
            <c:ext xmlns:c16="http://schemas.microsoft.com/office/drawing/2014/chart" uri="{C3380CC4-5D6E-409C-BE32-E72D297353CC}">
              <c16:uniqueId val="{00000009-DAA2-F542-BD40-AE1970650AAF}"/>
            </c:ext>
          </c:extLst>
        </c:ser>
        <c:ser>
          <c:idx val="2"/>
          <c:order val="2"/>
          <c:tx>
            <c:strRef>
              <c:f>Sheet1!$D$1</c:f>
              <c:strCache>
                <c:ptCount val="1"/>
                <c:pt idx="0">
                  <c:v>Gen X</c:v>
                </c:pt>
              </c:strCache>
            </c:strRef>
          </c:tx>
          <c:spPr>
            <a:solidFill>
              <a:schemeClr val="accent2"/>
            </a:solidFill>
            <a:ln w="19050">
              <a:solidFill>
                <a:schemeClr val="lt1"/>
              </a:solidFill>
            </a:ln>
            <a:effectLst/>
          </c:spPr>
          <c:dLbls>
            <c:dLbl>
              <c:idx val="0"/>
              <c:layout>
                <c:manualLayout>
                  <c:x val="1.75798450260527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A2-F542-BD40-AE1970650AAF}"/>
                </c:ext>
              </c:extLst>
            </c:dLbl>
            <c:dLbl>
              <c:idx val="4"/>
              <c:layout>
                <c:manualLayout>
                  <c:x val="-1.75798450260527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A2-F542-BD40-AE1970650AA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2017</c:v>
                </c:pt>
                <c:pt idx="2">
                  <c:v>2019</c:v>
                </c:pt>
                <c:pt idx="3">
                  <c:v>2021</c:v>
                </c:pt>
                <c:pt idx="4">
                  <c:v>2023</c:v>
                </c:pt>
              </c:numCache>
            </c:numRef>
          </c:cat>
          <c:val>
            <c:numRef>
              <c:f>Sheet1!$D$2:$D$6</c:f>
              <c:numCache>
                <c:formatCode>0%</c:formatCode>
                <c:ptCount val="5"/>
                <c:pt idx="0">
                  <c:v>0.30858484546150677</c:v>
                </c:pt>
                <c:pt idx="1">
                  <c:v>0.33081979153255769</c:v>
                </c:pt>
                <c:pt idx="2">
                  <c:v>0.32864389893701812</c:v>
                </c:pt>
                <c:pt idx="3">
                  <c:v>0.3486178042684886</c:v>
                </c:pt>
                <c:pt idx="4">
                  <c:v>0.33511546038719209</c:v>
                </c:pt>
              </c:numCache>
            </c:numRef>
          </c:val>
          <c:extLst>
            <c:ext xmlns:c16="http://schemas.microsoft.com/office/drawing/2014/chart" uri="{C3380CC4-5D6E-409C-BE32-E72D297353CC}">
              <c16:uniqueId val="{0000000C-DAA2-F542-BD40-AE1970650AAF}"/>
            </c:ext>
          </c:extLst>
        </c:ser>
        <c:ser>
          <c:idx val="3"/>
          <c:order val="3"/>
          <c:tx>
            <c:strRef>
              <c:f>Sheet1!$E$1</c:f>
              <c:strCache>
                <c:ptCount val="1"/>
                <c:pt idx="0">
                  <c:v>Boomer</c:v>
                </c:pt>
              </c:strCache>
            </c:strRef>
          </c:tx>
          <c:spPr>
            <a:solidFill>
              <a:schemeClr val="bg2"/>
            </a:solidFill>
            <a:ln w="19050">
              <a:solidFill>
                <a:schemeClr val="lt1"/>
              </a:solidFill>
            </a:ln>
            <a:effectLst/>
          </c:spPr>
          <c:dLbls>
            <c:dLbl>
              <c:idx val="0"/>
              <c:layout>
                <c:manualLayout>
                  <c:x val="1.75798450260527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A2-F542-BD40-AE1970650AAF}"/>
                </c:ext>
              </c:extLst>
            </c:dLbl>
            <c:dLbl>
              <c:idx val="4"/>
              <c:layout>
                <c:manualLayout>
                  <c:x val="-1.75798450260527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A2-F542-BD40-AE1970650AA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2017</c:v>
                </c:pt>
                <c:pt idx="2">
                  <c:v>2019</c:v>
                </c:pt>
                <c:pt idx="3">
                  <c:v>2021</c:v>
                </c:pt>
                <c:pt idx="4">
                  <c:v>2023</c:v>
                </c:pt>
              </c:numCache>
            </c:numRef>
          </c:cat>
          <c:val>
            <c:numRef>
              <c:f>Sheet1!$E$2:$E$6</c:f>
              <c:numCache>
                <c:formatCode>0%</c:formatCode>
                <c:ptCount val="5"/>
                <c:pt idx="0">
                  <c:v>0.47452731074888305</c:v>
                </c:pt>
                <c:pt idx="1">
                  <c:v>0.44052534907437846</c:v>
                </c:pt>
                <c:pt idx="2">
                  <c:v>0.41998830419715899</c:v>
                </c:pt>
                <c:pt idx="3">
                  <c:v>0.39225078918148432</c:v>
                </c:pt>
                <c:pt idx="4">
                  <c:v>0.37880153132222588</c:v>
                </c:pt>
              </c:numCache>
            </c:numRef>
          </c:val>
          <c:extLst>
            <c:ext xmlns:c16="http://schemas.microsoft.com/office/drawing/2014/chart" uri="{C3380CC4-5D6E-409C-BE32-E72D297353CC}">
              <c16:uniqueId val="{0000000F-DAA2-F542-BD40-AE1970650AAF}"/>
            </c:ext>
          </c:extLst>
        </c:ser>
        <c:ser>
          <c:idx val="4"/>
          <c:order val="4"/>
          <c:tx>
            <c:strRef>
              <c:f>Sheet1!$F$1</c:f>
              <c:strCache>
                <c:ptCount val="1"/>
                <c:pt idx="0">
                  <c:v>Silent</c:v>
                </c:pt>
              </c:strCache>
            </c:strRef>
          </c:tx>
          <c:spPr>
            <a:solidFill>
              <a:schemeClr val="accent3"/>
            </a:solidFill>
            <a:ln w="19050">
              <a:solidFill>
                <a:schemeClr val="lt1"/>
              </a:solidFill>
            </a:ln>
            <a:effectLst/>
          </c:spPr>
          <c:dLbls>
            <c:dLbl>
              <c:idx val="0"/>
              <c:layout>
                <c:manualLayout>
                  <c:x val="1.7579845026052778E-2"/>
                  <c:y val="-1.1217266017037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A2-F542-BD40-AE1970650AAF}"/>
                </c:ext>
              </c:extLst>
            </c:dLbl>
            <c:dLbl>
              <c:idx val="4"/>
              <c:layout>
                <c:manualLayout>
                  <c:x val="-1.4063876020842222E-2"/>
                  <c:y val="-5.6086330085187398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AA2-F542-BD40-AE1970650AA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2017</c:v>
                </c:pt>
                <c:pt idx="2">
                  <c:v>2019</c:v>
                </c:pt>
                <c:pt idx="3">
                  <c:v>2021</c:v>
                </c:pt>
                <c:pt idx="4">
                  <c:v>2023</c:v>
                </c:pt>
              </c:numCache>
            </c:numRef>
          </c:cat>
          <c:val>
            <c:numRef>
              <c:f>Sheet1!$F$2:$F$6</c:f>
              <c:numCache>
                <c:formatCode>0%</c:formatCode>
                <c:ptCount val="5"/>
                <c:pt idx="0">
                  <c:v>0.14596765696666714</c:v>
                </c:pt>
                <c:pt idx="1">
                  <c:v>0.10751093019966697</c:v>
                </c:pt>
                <c:pt idx="2">
                  <c:v>0.10279395376963152</c:v>
                </c:pt>
                <c:pt idx="3">
                  <c:v>7.4200423918285935E-2</c:v>
                </c:pt>
                <c:pt idx="4">
                  <c:v>6.2990352046473339E-2</c:v>
                </c:pt>
              </c:numCache>
            </c:numRef>
          </c:val>
          <c:extLst>
            <c:ext xmlns:c16="http://schemas.microsoft.com/office/drawing/2014/chart" uri="{C3380CC4-5D6E-409C-BE32-E72D297353CC}">
              <c16:uniqueId val="{00000012-DAA2-F542-BD40-AE1970650AAF}"/>
            </c:ext>
          </c:extLst>
        </c:ser>
        <c:dLbls>
          <c:showLegendKey val="0"/>
          <c:showVal val="0"/>
          <c:showCatName val="0"/>
          <c:showSerName val="0"/>
          <c:showPercent val="0"/>
          <c:showBubbleSize val="0"/>
        </c:dLbls>
        <c:axId val="474776728"/>
        <c:axId val="474778040"/>
      </c:areaChart>
      <c:catAx>
        <c:axId val="474776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4778040"/>
        <c:crosses val="autoZero"/>
        <c:auto val="1"/>
        <c:lblAlgn val="ctr"/>
        <c:lblOffset val="100"/>
        <c:noMultiLvlLbl val="0"/>
      </c:catAx>
      <c:valAx>
        <c:axId val="474778040"/>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4776728"/>
        <c:crosses val="autoZero"/>
        <c:crossBetween val="midCat"/>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2026</c:v>
                </c:pt>
                <c:pt idx="2">
                  <c:v>2027</c:v>
                </c:pt>
              </c:numCache>
            </c:numRef>
          </c:cat>
          <c:val>
            <c:numRef>
              <c:f>Sheet1!$B$2:$B$4</c:f>
              <c:numCache>
                <c:formatCode>0.0%</c:formatCode>
                <c:ptCount val="3"/>
                <c:pt idx="0">
                  <c:v>1.4999999999999999E-2</c:v>
                </c:pt>
                <c:pt idx="1">
                  <c:v>8.9999999999999993E-3</c:v>
                </c:pt>
                <c:pt idx="2">
                  <c:v>3.4000000000000002E-2</c:v>
                </c:pt>
              </c:numCache>
            </c:numRef>
          </c:val>
          <c:extLst>
            <c:ext xmlns:c16="http://schemas.microsoft.com/office/drawing/2014/chart" uri="{C3380CC4-5D6E-409C-BE32-E72D297353CC}">
              <c16:uniqueId val="{00000000-DD53-CD41-9266-E84DEE79CB45}"/>
            </c:ext>
          </c:extLst>
        </c:ser>
        <c:ser>
          <c:idx val="1"/>
          <c:order val="1"/>
          <c:tx>
            <c:strRef>
              <c:f>Sheet1!$C$1</c:f>
              <c:strCache>
                <c:ptCount val="1"/>
                <c:pt idx="0">
                  <c:v>Consumer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2026</c:v>
                </c:pt>
                <c:pt idx="2">
                  <c:v>2027</c:v>
                </c:pt>
              </c:numCache>
            </c:numRef>
          </c:cat>
          <c:val>
            <c:numRef>
              <c:f>Sheet1!$C$2:$C$4</c:f>
              <c:numCache>
                <c:formatCode>0.0%</c:formatCode>
                <c:ptCount val="3"/>
                <c:pt idx="0">
                  <c:v>-1.7000000000000001E-2</c:v>
                </c:pt>
                <c:pt idx="1">
                  <c:v>1.7000000000000001E-2</c:v>
                </c:pt>
                <c:pt idx="2">
                  <c:v>3.4000000000000002E-2</c:v>
                </c:pt>
              </c:numCache>
            </c:numRef>
          </c:val>
          <c:extLst>
            <c:ext xmlns:c16="http://schemas.microsoft.com/office/drawing/2014/chart" uri="{C3380CC4-5D6E-409C-BE32-E72D297353CC}">
              <c16:uniqueId val="{00000001-DD53-CD41-9266-E84DEE79CB45}"/>
            </c:ext>
          </c:extLst>
        </c:ser>
        <c:ser>
          <c:idx val="2"/>
          <c:order val="2"/>
          <c:tx>
            <c:strRef>
              <c:f>Sheet1!$D$1</c:f>
              <c:strCache>
                <c:ptCount val="1"/>
                <c:pt idx="0">
                  <c:v>Pro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2026</c:v>
                </c:pt>
                <c:pt idx="2">
                  <c:v>2027</c:v>
                </c:pt>
              </c:numCache>
            </c:numRef>
          </c:cat>
          <c:val>
            <c:numRef>
              <c:f>Sheet1!$D$2:$D$4</c:f>
              <c:numCache>
                <c:formatCode>0.0%</c:formatCode>
                <c:ptCount val="3"/>
                <c:pt idx="0">
                  <c:v>6.7000000000000004E-2</c:v>
                </c:pt>
                <c:pt idx="1">
                  <c:v>-3.0000000000000001E-3</c:v>
                </c:pt>
                <c:pt idx="2">
                  <c:v>3.4000000000000002E-2</c:v>
                </c:pt>
              </c:numCache>
            </c:numRef>
          </c:val>
          <c:extLst>
            <c:ext xmlns:c16="http://schemas.microsoft.com/office/drawing/2014/chart" uri="{C3380CC4-5D6E-409C-BE32-E72D297353CC}">
              <c16:uniqueId val="{00000002-DD53-CD41-9266-E84DEE79CB45}"/>
            </c:ext>
          </c:extLst>
        </c:ser>
        <c:dLbls>
          <c:showLegendKey val="0"/>
          <c:showVal val="0"/>
          <c:showCatName val="0"/>
          <c:showSerName val="0"/>
          <c:showPercent val="0"/>
          <c:showBubbleSize val="0"/>
        </c:dLbls>
        <c:gapWidth val="182"/>
        <c:axId val="788034688"/>
        <c:axId val="788035584"/>
      </c:barChart>
      <c:catAx>
        <c:axId val="78803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788035584"/>
        <c:crosses val="autoZero"/>
        <c:auto val="1"/>
        <c:lblAlgn val="ctr"/>
        <c:lblOffset val="100"/>
        <c:noMultiLvlLbl val="0"/>
      </c:catAx>
      <c:valAx>
        <c:axId val="788035584"/>
        <c:scaling>
          <c:orientation val="minMax"/>
        </c:scaling>
        <c:delete val="1"/>
        <c:axPos val="l"/>
        <c:numFmt formatCode="0%" sourceLinked="0"/>
        <c:majorTickMark val="none"/>
        <c:minorTickMark val="none"/>
        <c:tickLblPos val="nextTo"/>
        <c:crossAx val="788034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54000942189918"/>
          <c:y val="2.6315716217291021E-2"/>
          <c:w val="0.63397520021535758"/>
          <c:h val="0.95412539140986807"/>
        </c:manualLayout>
      </c:layout>
      <c:barChart>
        <c:barDir val="bar"/>
        <c:grouping val="clustered"/>
        <c:varyColors val="0"/>
        <c:ser>
          <c:idx val="0"/>
          <c:order val="0"/>
          <c:tx>
            <c:strRef>
              <c:f>Sheet1!$B$1</c:f>
              <c:strCache>
                <c:ptCount val="1"/>
                <c:pt idx="0">
                  <c:v>Eligible</c:v>
                </c:pt>
              </c:strCache>
            </c:strRef>
          </c:tx>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B155-473F-8792-DBA9987C04F8}"/>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B155-473F-8792-DBA9987C04F8}"/>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B155-473F-8792-DBA9987C04F8}"/>
              </c:ext>
            </c:extLst>
          </c:dPt>
          <c:dPt>
            <c:idx val="6"/>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7-B155-473F-8792-DBA9987C04F8}"/>
              </c:ext>
            </c:extLst>
          </c:dPt>
          <c:dPt>
            <c:idx val="7"/>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B155-473F-8792-DBA9987C04F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F-B155-473F-8792-DBA9987C04F8}"/>
              </c:ext>
            </c:extLst>
          </c:dPt>
          <c:dPt>
            <c:idx val="9"/>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B-B155-473F-8792-DBA9987C04F8}"/>
              </c:ext>
            </c:extLst>
          </c:dPt>
          <c:dPt>
            <c:idx val="1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F-64E5-4101-9FDF-F2F5174C43D1}"/>
              </c:ext>
            </c:extLst>
          </c:dPt>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Price</c:v>
                </c:pt>
                <c:pt idx="1">
                  <c:v>Quality</c:v>
                </c:pt>
                <c:pt idx="2">
                  <c:v>Performance/durability</c:v>
                </c:pt>
                <c:pt idx="3">
                  <c:v>Ease of installation</c:v>
                </c:pt>
                <c:pt idx="4">
                  <c:v>Warranty/support</c:v>
                </c:pt>
                <c:pt idx="5">
                  <c:v>Energy efficiency</c:v>
                </c:pt>
                <c:pt idx="6">
                  <c:v>Brand reputation</c:v>
                </c:pt>
                <c:pt idx="7">
                  <c:v>Availability/in-stock</c:v>
                </c:pt>
                <c:pt idx="8">
                  <c:v>Made in America</c:v>
                </c:pt>
                <c:pt idx="9">
                  <c:v>Appearance/design</c:v>
                </c:pt>
                <c:pt idx="10">
                  <c:v>Safety or health-related features</c:v>
                </c:pt>
                <c:pt idx="11">
                  <c:v>Materials used</c:v>
                </c:pt>
                <c:pt idx="12">
                  <c:v>Environmentally friendly/sustainable</c:v>
                </c:pt>
              </c:strCache>
            </c:strRef>
          </c:cat>
          <c:val>
            <c:numRef>
              <c:f>Sheet1!$B$2:$B$14</c:f>
              <c:numCache>
                <c:formatCode>0%</c:formatCode>
                <c:ptCount val="13"/>
                <c:pt idx="0">
                  <c:v>0.76</c:v>
                </c:pt>
                <c:pt idx="1">
                  <c:v>0.67</c:v>
                </c:pt>
                <c:pt idx="2">
                  <c:v>0.55000000000000004</c:v>
                </c:pt>
                <c:pt idx="3">
                  <c:v>0.46</c:v>
                </c:pt>
                <c:pt idx="4">
                  <c:v>0.41</c:v>
                </c:pt>
                <c:pt idx="5">
                  <c:v>0.41</c:v>
                </c:pt>
                <c:pt idx="6">
                  <c:v>0.37</c:v>
                </c:pt>
                <c:pt idx="7">
                  <c:v>0.33</c:v>
                </c:pt>
                <c:pt idx="8">
                  <c:v>0.31</c:v>
                </c:pt>
                <c:pt idx="9">
                  <c:v>0.28000000000000003</c:v>
                </c:pt>
                <c:pt idx="10">
                  <c:v>0.28000000000000003</c:v>
                </c:pt>
                <c:pt idx="11">
                  <c:v>0.26</c:v>
                </c:pt>
                <c:pt idx="12">
                  <c:v>0.22</c:v>
                </c:pt>
              </c:numCache>
            </c:numRef>
          </c:val>
          <c:extLst>
            <c:ext xmlns:c16="http://schemas.microsoft.com/office/drawing/2014/chart" uri="{C3380CC4-5D6E-409C-BE32-E72D297353CC}">
              <c16:uniqueId val="{0000000E-B155-473F-8792-DBA9987C04F8}"/>
            </c:ext>
          </c:extLst>
        </c:ser>
        <c:dLbls>
          <c:showLegendKey val="0"/>
          <c:showVal val="0"/>
          <c:showCatName val="0"/>
          <c:showSerName val="0"/>
          <c:showPercent val="0"/>
          <c:showBubbleSize val="0"/>
        </c:dLbls>
        <c:gapWidth val="50"/>
        <c:axId val="330035759"/>
        <c:axId val="330046319"/>
      </c:barChart>
      <c:catAx>
        <c:axId val="3300357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330046319"/>
        <c:crosses val="autoZero"/>
        <c:auto val="1"/>
        <c:lblAlgn val="ctr"/>
        <c:lblOffset val="100"/>
        <c:noMultiLvlLbl val="0"/>
      </c:catAx>
      <c:valAx>
        <c:axId val="330046319"/>
        <c:scaling>
          <c:orientation val="minMax"/>
          <c:max val="0.85000000000000009"/>
          <c:min val="0"/>
        </c:scaling>
        <c:delete val="1"/>
        <c:axPos val="t"/>
        <c:numFmt formatCode="0%" sourceLinked="1"/>
        <c:majorTickMark val="out"/>
        <c:minorTickMark val="none"/>
        <c:tickLblPos val="nextTo"/>
        <c:crossAx val="330035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3"/>
          </a:solidFil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3"/>
                </a:solidFill>
                <a:latin typeface="+mn-lt"/>
                <a:ea typeface="+mn-ea"/>
                <a:cs typeface="+mn-cs"/>
              </a:defRPr>
            </a:pPr>
            <a:r>
              <a:rPr lang="en-US" sz="1600">
                <a:solidFill>
                  <a:schemeClr val="accent3"/>
                </a:solidFill>
              </a:rPr>
              <a:t>Made in America Product Importance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3"/>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c:v>
                </c:pt>
              </c:numCache>
            </c:numRef>
          </c:val>
          <c:extLst>
            <c:ext xmlns:c16="http://schemas.microsoft.com/office/drawing/2014/chart" uri="{C3380CC4-5D6E-409C-BE32-E72D297353CC}">
              <c16:uniqueId val="{00000000-A1F6-4E50-B4E1-085D8F4BACEB}"/>
            </c:ext>
          </c:extLst>
        </c:ser>
        <c:ser>
          <c:idx val="1"/>
          <c:order val="1"/>
          <c:tx>
            <c:strRef>
              <c:f>Sheet1!$C$1</c:f>
              <c:strCache>
                <c:ptCount val="1"/>
                <c:pt idx="0">
                  <c:v>Not Important</c:v>
                </c:pt>
              </c:strCache>
            </c:strRef>
          </c:tx>
          <c:spPr>
            <a:solidFill>
              <a:schemeClr val="accent3">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9531852543157155"/>
                      <c:h val="9.0932672747655152E-2"/>
                    </c:manualLayout>
                  </c15:layout>
                </c:ext>
                <c:ext xmlns:c16="http://schemas.microsoft.com/office/drawing/2014/chart" uri="{C3380CC4-5D6E-409C-BE32-E72D297353CC}">
                  <c16:uniqueId val="{00000000-B918-2C4B-9188-71026A2528F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c:v>
                </c:pt>
              </c:numCache>
            </c:numRef>
          </c:val>
          <c:extLst>
            <c:ext xmlns:c16="http://schemas.microsoft.com/office/drawing/2014/chart" uri="{C3380CC4-5D6E-409C-BE32-E72D297353CC}">
              <c16:uniqueId val="{00000001-A1F6-4E50-B4E1-085D8F4BACEB}"/>
            </c:ext>
          </c:extLst>
        </c:ser>
        <c:dLbls>
          <c:dLblPos val="ctr"/>
          <c:showLegendKey val="0"/>
          <c:showVal val="1"/>
          <c:showCatName val="0"/>
          <c:showSerName val="0"/>
          <c:showPercent val="0"/>
          <c:showBubbleSize val="0"/>
        </c:dLbls>
        <c:gapWidth val="25"/>
        <c:overlap val="100"/>
        <c:axId val="21298095"/>
        <c:axId val="21281775"/>
      </c:barChart>
      <c:catAx>
        <c:axId val="21298095"/>
        <c:scaling>
          <c:orientation val="minMax"/>
        </c:scaling>
        <c:delete val="1"/>
        <c:axPos val="b"/>
        <c:numFmt formatCode="General" sourceLinked="1"/>
        <c:majorTickMark val="none"/>
        <c:minorTickMark val="none"/>
        <c:tickLblPos val="nextTo"/>
        <c:crossAx val="21281775"/>
        <c:crosses val="autoZero"/>
        <c:auto val="1"/>
        <c:lblAlgn val="ctr"/>
        <c:lblOffset val="100"/>
        <c:noMultiLvlLbl val="0"/>
      </c:catAx>
      <c:valAx>
        <c:axId val="21281775"/>
        <c:scaling>
          <c:orientation val="minMax"/>
          <c:min val="0"/>
        </c:scaling>
        <c:delete val="1"/>
        <c:axPos val="l"/>
        <c:numFmt formatCode="0%" sourceLinked="1"/>
        <c:majorTickMark val="none"/>
        <c:minorTickMark val="none"/>
        <c:tickLblPos val="nextTo"/>
        <c:crossAx val="21298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3"/>
                </a:solidFill>
                <a:latin typeface="+mn-lt"/>
                <a:ea typeface="+mn-ea"/>
                <a:cs typeface="+mn-cs"/>
              </a:defRPr>
            </a:pPr>
            <a:r>
              <a:rPr lang="en-US" sz="1600" b="1" i="0" u="none" strike="noStrike" kern="1200" spc="0" baseline="0" dirty="0">
                <a:solidFill>
                  <a:srgbClr val="75787B"/>
                </a:solidFill>
              </a:rPr>
              <a:t>Preferred Manufacturer Country/Region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F39F-49D4-A9B3-0E61BBD9849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F39F-49D4-A9B3-0E61BBD98491}"/>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F39F-49D4-A9B3-0E61BBD9849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F39F-49D4-A9B3-0E61BBD98491}"/>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7-F39F-49D4-A9B3-0E61BBD9849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U.S.</c:v>
                </c:pt>
                <c:pt idx="1">
                  <c:v>Canada</c:v>
                </c:pt>
                <c:pt idx="2">
                  <c:v>Mexico</c:v>
                </c:pt>
                <c:pt idx="3">
                  <c:v>Europe</c:v>
                </c:pt>
                <c:pt idx="4">
                  <c:v>China</c:v>
                </c:pt>
                <c:pt idx="5">
                  <c:v>Other</c:v>
                </c:pt>
              </c:strCache>
            </c:strRef>
          </c:cat>
          <c:val>
            <c:numRef>
              <c:f>Sheet1!$B$2:$B$7</c:f>
              <c:numCache>
                <c:formatCode>0%</c:formatCode>
                <c:ptCount val="6"/>
                <c:pt idx="0">
                  <c:v>0.92</c:v>
                </c:pt>
                <c:pt idx="1">
                  <c:v>0.63</c:v>
                </c:pt>
                <c:pt idx="2">
                  <c:v>0.27</c:v>
                </c:pt>
                <c:pt idx="3">
                  <c:v>0.24</c:v>
                </c:pt>
                <c:pt idx="4">
                  <c:v>0.14000000000000001</c:v>
                </c:pt>
                <c:pt idx="5">
                  <c:v>7.0000000000000007E-2</c:v>
                </c:pt>
              </c:numCache>
            </c:numRef>
          </c:val>
          <c:extLst>
            <c:ext xmlns:c16="http://schemas.microsoft.com/office/drawing/2014/chart" uri="{C3380CC4-5D6E-409C-BE32-E72D297353CC}">
              <c16:uniqueId val="{00000000-F39F-49D4-A9B3-0E61BBD98491}"/>
            </c:ext>
          </c:extLst>
        </c:ser>
        <c:dLbls>
          <c:showLegendKey val="0"/>
          <c:showVal val="0"/>
          <c:showCatName val="0"/>
          <c:showSerName val="0"/>
          <c:showPercent val="0"/>
          <c:showBubbleSize val="0"/>
        </c:dLbls>
        <c:gapWidth val="50"/>
        <c:overlap val="-27"/>
        <c:axId val="429299151"/>
        <c:axId val="429309231"/>
      </c:barChart>
      <c:catAx>
        <c:axId val="42929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crossAx val="429309231"/>
        <c:crosses val="autoZero"/>
        <c:auto val="1"/>
        <c:lblAlgn val="ctr"/>
        <c:lblOffset val="100"/>
        <c:noMultiLvlLbl val="0"/>
      </c:catAx>
      <c:valAx>
        <c:axId val="429309231"/>
        <c:scaling>
          <c:orientation val="minMax"/>
        </c:scaling>
        <c:delete val="1"/>
        <c:axPos val="l"/>
        <c:numFmt formatCode="0%" sourceLinked="1"/>
        <c:majorTickMark val="none"/>
        <c:minorTickMark val="none"/>
        <c:tickLblPos val="nextTo"/>
        <c:crossAx val="4292991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3"/>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solidFill>
                  <a:schemeClr val="accent1"/>
                </a:solidFill>
              </a:rPr>
              <a:t>NAFTA Only (17%)</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4022136121874"/>
          <c:y val="0.17011723534558179"/>
          <c:w val="0.64632441778111083"/>
          <c:h val="0.728030183727033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931E-4D06-890F-ECA607FE99CB}"/>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31E-4D06-890F-ECA607FE99CB}"/>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BA1-4C2E-82B4-504F431903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China</c:v>
                </c:pt>
                <c:pt idx="2">
                  <c:v>Europe</c:v>
                </c:pt>
                <c:pt idx="3">
                  <c:v>Mexico</c:v>
                </c:pt>
                <c:pt idx="4">
                  <c:v>Canada</c:v>
                </c:pt>
                <c:pt idx="5">
                  <c:v>United States</c:v>
                </c:pt>
              </c:strCache>
            </c:strRef>
          </c:cat>
          <c:val>
            <c:numRef>
              <c:f>Sheet1!$B$2:$B$7</c:f>
              <c:numCache>
                <c:formatCode>0%</c:formatCode>
                <c:ptCount val="6"/>
                <c:pt idx="0">
                  <c:v>0</c:v>
                </c:pt>
                <c:pt idx="1">
                  <c:v>0</c:v>
                </c:pt>
                <c:pt idx="2">
                  <c:v>0</c:v>
                </c:pt>
                <c:pt idx="3">
                  <c:v>1</c:v>
                </c:pt>
                <c:pt idx="4">
                  <c:v>1</c:v>
                </c:pt>
                <c:pt idx="5">
                  <c:v>0.99</c:v>
                </c:pt>
              </c:numCache>
            </c:numRef>
          </c:val>
          <c:extLst>
            <c:ext xmlns:c16="http://schemas.microsoft.com/office/drawing/2014/chart" uri="{C3380CC4-5D6E-409C-BE32-E72D297353CC}">
              <c16:uniqueId val="{00000000-931E-4D06-890F-ECA607FE99CB}"/>
            </c:ext>
          </c:extLst>
        </c:ser>
        <c:dLbls>
          <c:dLblPos val="outEnd"/>
          <c:showLegendKey val="0"/>
          <c:showVal val="1"/>
          <c:showCatName val="0"/>
          <c:showSerName val="0"/>
          <c:showPercent val="0"/>
          <c:showBubbleSize val="0"/>
        </c:dLbls>
        <c:gapWidth val="25"/>
        <c:axId val="1983068159"/>
        <c:axId val="1983082079"/>
      </c:barChart>
      <c:catAx>
        <c:axId val="198306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82079"/>
        <c:crosses val="autoZero"/>
        <c:auto val="1"/>
        <c:lblAlgn val="ctr"/>
        <c:lblOffset val="100"/>
        <c:noMultiLvlLbl val="0"/>
      </c:catAx>
      <c:valAx>
        <c:axId val="1983082079"/>
        <c:scaling>
          <c:orientation val="minMax"/>
          <c:max val="1.1000000000000001"/>
          <c:min val="0"/>
        </c:scaling>
        <c:delete val="1"/>
        <c:axPos val="b"/>
        <c:numFmt formatCode="0%" sourceLinked="1"/>
        <c:majorTickMark val="out"/>
        <c:minorTickMark val="none"/>
        <c:tickLblPos val="nextTo"/>
        <c:crossAx val="1983068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solidFill>
                  <a:schemeClr val="accent2"/>
                </a:solidFill>
              </a:rPr>
              <a:t>American-Made Only (21%)</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4022136121874"/>
          <c:y val="0.17011723534558179"/>
          <c:w val="0.64632441778111083"/>
          <c:h val="0.7280301837270339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DD-4A54-A2BA-1F9D5B4B540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China</c:v>
                </c:pt>
                <c:pt idx="2">
                  <c:v>Europe</c:v>
                </c:pt>
                <c:pt idx="3">
                  <c:v>Mexico</c:v>
                </c:pt>
                <c:pt idx="4">
                  <c:v>Canada</c:v>
                </c:pt>
                <c:pt idx="5">
                  <c:v>United States</c:v>
                </c:pt>
              </c:strCache>
            </c:strRef>
          </c:cat>
          <c:val>
            <c:numRef>
              <c:f>Sheet1!$B$2:$B$7</c:f>
              <c:numCache>
                <c:formatCode>0%</c:formatCode>
                <c:ptCount val="6"/>
                <c:pt idx="0">
                  <c:v>0</c:v>
                </c:pt>
                <c:pt idx="1">
                  <c:v>0</c:v>
                </c:pt>
                <c:pt idx="2">
                  <c:v>0</c:v>
                </c:pt>
                <c:pt idx="3">
                  <c:v>0</c:v>
                </c:pt>
                <c:pt idx="4">
                  <c:v>0.03</c:v>
                </c:pt>
                <c:pt idx="5">
                  <c:v>1</c:v>
                </c:pt>
              </c:numCache>
            </c:numRef>
          </c:val>
          <c:extLst>
            <c:ext xmlns:c16="http://schemas.microsoft.com/office/drawing/2014/chart" uri="{C3380CC4-5D6E-409C-BE32-E72D297353CC}">
              <c16:uniqueId val="{00000000-2F54-4D3D-9A1D-766048503467}"/>
            </c:ext>
          </c:extLst>
        </c:ser>
        <c:dLbls>
          <c:dLblPos val="outEnd"/>
          <c:showLegendKey val="0"/>
          <c:showVal val="1"/>
          <c:showCatName val="0"/>
          <c:showSerName val="0"/>
          <c:showPercent val="0"/>
          <c:showBubbleSize val="0"/>
        </c:dLbls>
        <c:gapWidth val="25"/>
        <c:axId val="1983068159"/>
        <c:axId val="1983082079"/>
      </c:barChart>
      <c:catAx>
        <c:axId val="198306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82079"/>
        <c:crosses val="autoZero"/>
        <c:auto val="1"/>
        <c:lblAlgn val="ctr"/>
        <c:lblOffset val="100"/>
        <c:noMultiLvlLbl val="0"/>
      </c:catAx>
      <c:valAx>
        <c:axId val="1983082079"/>
        <c:scaling>
          <c:orientation val="minMax"/>
          <c:max val="1.1000000000000001"/>
          <c:min val="0"/>
        </c:scaling>
        <c:delete val="1"/>
        <c:axPos val="b"/>
        <c:numFmt formatCode="0%" sourceLinked="1"/>
        <c:majorTickMark val="out"/>
        <c:minorTickMark val="none"/>
        <c:tickLblPos val="nextTo"/>
        <c:crossAx val="1983068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Western</a:t>
            </a:r>
            <a:r>
              <a:rPr lang="en-US" sz="1200" b="1" baseline="0" dirty="0"/>
              <a:t> Only (24%)</a:t>
            </a:r>
            <a:endParaRPr lang="en-US"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4022136121874"/>
          <c:y val="0.18678390201224848"/>
          <c:w val="0.64632441778111083"/>
          <c:h val="0.7113635170603673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68A-47B8-8904-0312A9472E4A}"/>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68A-47B8-8904-0312A9472E4A}"/>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D68A-47B8-8904-0312A9472E4A}"/>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68A-47B8-8904-0312A9472E4A}"/>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D68A-47B8-8904-0312A9472E4A}"/>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55E-9B4D-BEC6-577A92271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China</c:v>
                </c:pt>
                <c:pt idx="2">
                  <c:v>Europe</c:v>
                </c:pt>
                <c:pt idx="3">
                  <c:v>Mexico</c:v>
                </c:pt>
                <c:pt idx="4">
                  <c:v>Canada</c:v>
                </c:pt>
                <c:pt idx="5">
                  <c:v>United States</c:v>
                </c:pt>
              </c:strCache>
            </c:strRef>
          </c:cat>
          <c:val>
            <c:numRef>
              <c:f>Sheet1!$B$2:$B$7</c:f>
              <c:numCache>
                <c:formatCode>0%</c:formatCode>
                <c:ptCount val="6"/>
                <c:pt idx="0">
                  <c:v>0</c:v>
                </c:pt>
                <c:pt idx="1">
                  <c:v>0</c:v>
                </c:pt>
                <c:pt idx="2">
                  <c:v>0.7</c:v>
                </c:pt>
                <c:pt idx="3">
                  <c:v>0</c:v>
                </c:pt>
                <c:pt idx="4">
                  <c:v>0.95</c:v>
                </c:pt>
                <c:pt idx="5">
                  <c:v>0.98</c:v>
                </c:pt>
              </c:numCache>
            </c:numRef>
          </c:val>
          <c:extLst>
            <c:ext xmlns:c16="http://schemas.microsoft.com/office/drawing/2014/chart" uri="{C3380CC4-5D6E-409C-BE32-E72D297353CC}">
              <c16:uniqueId val="{00000003-D68A-47B8-8904-0312A9472E4A}"/>
            </c:ext>
          </c:extLst>
        </c:ser>
        <c:dLbls>
          <c:dLblPos val="outEnd"/>
          <c:showLegendKey val="0"/>
          <c:showVal val="1"/>
          <c:showCatName val="0"/>
          <c:showSerName val="0"/>
          <c:showPercent val="0"/>
          <c:showBubbleSize val="0"/>
        </c:dLbls>
        <c:gapWidth val="25"/>
        <c:axId val="1983068159"/>
        <c:axId val="1983082079"/>
      </c:barChart>
      <c:catAx>
        <c:axId val="198306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82079"/>
        <c:crosses val="autoZero"/>
        <c:auto val="1"/>
        <c:lblAlgn val="ctr"/>
        <c:lblOffset val="100"/>
        <c:noMultiLvlLbl val="0"/>
      </c:catAx>
      <c:valAx>
        <c:axId val="1983082079"/>
        <c:scaling>
          <c:orientation val="minMax"/>
          <c:max val="1.1000000000000001"/>
          <c:min val="0"/>
        </c:scaling>
        <c:delete val="1"/>
        <c:axPos val="b"/>
        <c:numFmt formatCode="0%" sourceLinked="1"/>
        <c:majorTickMark val="out"/>
        <c:minorTickMark val="none"/>
        <c:tickLblPos val="nextTo"/>
        <c:crossAx val="1983068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solidFill>
                  <a:schemeClr val="accent6"/>
                </a:solidFill>
              </a:rPr>
              <a:t>Global (38%)</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4022136121874"/>
          <c:y val="0.18678390201224848"/>
          <c:w val="0.64632441778111083"/>
          <c:h val="0.71136351706036738"/>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FFD-44F4-9877-B89B095EC32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China</c:v>
                </c:pt>
                <c:pt idx="2">
                  <c:v>Europe</c:v>
                </c:pt>
                <c:pt idx="3">
                  <c:v>Mexico</c:v>
                </c:pt>
                <c:pt idx="4">
                  <c:v>Canada</c:v>
                </c:pt>
                <c:pt idx="5">
                  <c:v>United States</c:v>
                </c:pt>
              </c:strCache>
            </c:strRef>
          </c:cat>
          <c:val>
            <c:numRef>
              <c:f>Sheet1!$B$2:$B$7</c:f>
              <c:numCache>
                <c:formatCode>0%</c:formatCode>
                <c:ptCount val="6"/>
                <c:pt idx="0">
                  <c:v>0</c:v>
                </c:pt>
                <c:pt idx="1">
                  <c:v>0.35</c:v>
                </c:pt>
                <c:pt idx="2">
                  <c:v>0.2</c:v>
                </c:pt>
                <c:pt idx="3">
                  <c:v>0.24</c:v>
                </c:pt>
                <c:pt idx="4">
                  <c:v>0.57999999999999996</c:v>
                </c:pt>
                <c:pt idx="5">
                  <c:v>0.8</c:v>
                </c:pt>
              </c:numCache>
            </c:numRef>
          </c:val>
          <c:extLst>
            <c:ext xmlns:c16="http://schemas.microsoft.com/office/drawing/2014/chart" uri="{C3380CC4-5D6E-409C-BE32-E72D297353CC}">
              <c16:uniqueId val="{00000001-6287-4AC2-9BAC-642529969747}"/>
            </c:ext>
          </c:extLst>
        </c:ser>
        <c:dLbls>
          <c:dLblPos val="outEnd"/>
          <c:showLegendKey val="0"/>
          <c:showVal val="1"/>
          <c:showCatName val="0"/>
          <c:showSerName val="0"/>
          <c:showPercent val="0"/>
          <c:showBubbleSize val="0"/>
        </c:dLbls>
        <c:gapWidth val="25"/>
        <c:axId val="1983068159"/>
        <c:axId val="1983082079"/>
      </c:barChart>
      <c:catAx>
        <c:axId val="1983068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82079"/>
        <c:crosses val="autoZero"/>
        <c:auto val="1"/>
        <c:lblAlgn val="ctr"/>
        <c:lblOffset val="100"/>
        <c:noMultiLvlLbl val="0"/>
      </c:catAx>
      <c:valAx>
        <c:axId val="1983082079"/>
        <c:scaling>
          <c:orientation val="minMax"/>
          <c:max val="1.1000000000000001"/>
          <c:min val="0"/>
        </c:scaling>
        <c:delete val="1"/>
        <c:axPos val="b"/>
        <c:numFmt formatCode="0%" sourceLinked="1"/>
        <c:majorTickMark val="out"/>
        <c:minorTickMark val="none"/>
        <c:tickLblPos val="nextTo"/>
        <c:crossAx val="19830681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84520381126775E-2"/>
          <c:y val="6.0957969545450776E-2"/>
          <c:w val="0.91436211830540504"/>
          <c:h val="0.87808406090909841"/>
        </c:manualLayout>
      </c:layout>
      <c:barChart>
        <c:barDir val="col"/>
        <c:grouping val="clustered"/>
        <c:varyColors val="0"/>
        <c:ser>
          <c:idx val="0"/>
          <c:order val="0"/>
          <c:tx>
            <c:strRef>
              <c:f>Sheet1!$B$1</c:f>
              <c:strCache>
                <c:ptCount val="1"/>
                <c:pt idx="0">
                  <c:v>United States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0.43619999999999998</c:v>
                </c:pt>
              </c:numCache>
            </c:numRef>
          </c:val>
          <c:extLst>
            <c:ext xmlns:c16="http://schemas.microsoft.com/office/drawing/2014/chart" uri="{C3380CC4-5D6E-409C-BE32-E72D297353CC}">
              <c16:uniqueId val="{00000000-419A-40A3-AB7E-1A0DDE0BE666}"/>
            </c:ext>
          </c:extLst>
        </c:ser>
        <c:ser>
          <c:idx val="1"/>
          <c:order val="1"/>
          <c:tx>
            <c:strRef>
              <c:f>Sheet1!$C$1</c:f>
              <c:strCache>
                <c:ptCount val="1"/>
                <c:pt idx="0">
                  <c:v>Canada</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3.73E-2</c:v>
                </c:pt>
              </c:numCache>
            </c:numRef>
          </c:val>
          <c:extLst>
            <c:ext xmlns:c16="http://schemas.microsoft.com/office/drawing/2014/chart" uri="{C3380CC4-5D6E-409C-BE32-E72D297353CC}">
              <c16:uniqueId val="{00000001-419A-40A3-AB7E-1A0DDE0BE666}"/>
            </c:ext>
          </c:extLst>
        </c:ser>
        <c:ser>
          <c:idx val="2"/>
          <c:order val="2"/>
          <c:tx>
            <c:strRef>
              <c:f>Sheet1!$D$1</c:f>
              <c:strCache>
                <c:ptCount val="1"/>
                <c:pt idx="0">
                  <c:v>Other</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2.24E-2</c:v>
                </c:pt>
              </c:numCache>
            </c:numRef>
          </c:val>
          <c:extLst>
            <c:ext xmlns:c16="http://schemas.microsoft.com/office/drawing/2014/chart" uri="{C3380CC4-5D6E-409C-BE32-E72D297353CC}">
              <c16:uniqueId val="{00000002-419A-40A3-AB7E-1A0DDE0BE666}"/>
            </c:ext>
          </c:extLst>
        </c:ser>
        <c:ser>
          <c:idx val="3"/>
          <c:order val="3"/>
          <c:tx>
            <c:strRef>
              <c:f>Sheet1!$E$1</c:f>
              <c:strCache>
                <c:ptCount val="1"/>
                <c:pt idx="0">
                  <c:v>Mexico</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419A-40A3-AB7E-1A0DDE0BE66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2.3400000000000001E-2</c:v>
                </c:pt>
              </c:numCache>
            </c:numRef>
          </c:val>
          <c:extLst>
            <c:ext xmlns:c16="http://schemas.microsoft.com/office/drawing/2014/chart" uri="{C3380CC4-5D6E-409C-BE32-E72D297353CC}">
              <c16:uniqueId val="{00000005-419A-40A3-AB7E-1A0DDE0BE666}"/>
            </c:ext>
          </c:extLst>
        </c:ser>
        <c:ser>
          <c:idx val="4"/>
          <c:order val="4"/>
          <c:tx>
            <c:strRef>
              <c:f>Sheet1!$F$1</c:f>
              <c:strCache>
                <c:ptCount val="1"/>
                <c:pt idx="0">
                  <c:v>China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0.36580000000000001</c:v>
                </c:pt>
              </c:numCache>
            </c:numRef>
          </c:val>
          <c:extLst>
            <c:ext xmlns:c16="http://schemas.microsoft.com/office/drawing/2014/chart" uri="{C3380CC4-5D6E-409C-BE32-E72D297353CC}">
              <c16:uniqueId val="{00000002-143D-42AD-8F4E-ACFC8CD1897E}"/>
            </c:ext>
          </c:extLst>
        </c:ser>
        <c:ser>
          <c:idx val="5"/>
          <c:order val="5"/>
          <c:tx>
            <c:strRef>
              <c:f>Sheet1!$G$1</c:f>
              <c:strCache>
                <c:ptCount val="1"/>
                <c:pt idx="0">
                  <c:v>None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0.115</c:v>
                </c:pt>
              </c:numCache>
            </c:numRef>
          </c:val>
          <c:extLst>
            <c:ext xmlns:c16="http://schemas.microsoft.com/office/drawing/2014/chart" uri="{C3380CC4-5D6E-409C-BE32-E72D297353CC}">
              <c16:uniqueId val="{00000003-143D-42AD-8F4E-ACFC8CD1897E}"/>
            </c:ext>
          </c:extLst>
        </c:ser>
        <c:dLbls>
          <c:dLblPos val="outEnd"/>
          <c:showLegendKey val="0"/>
          <c:showVal val="1"/>
          <c:showCatName val="0"/>
          <c:showSerName val="0"/>
          <c:showPercent val="0"/>
          <c:showBubbleSize val="0"/>
        </c:dLbls>
        <c:gapWidth val="10"/>
        <c:overlap val="-50"/>
        <c:axId val="1646952304"/>
        <c:axId val="1646954384"/>
      </c:barChart>
      <c:catAx>
        <c:axId val="1646952304"/>
        <c:scaling>
          <c:orientation val="minMax"/>
        </c:scaling>
        <c:delete val="1"/>
        <c:axPos val="b"/>
        <c:numFmt formatCode="General" sourceLinked="1"/>
        <c:majorTickMark val="none"/>
        <c:minorTickMark val="none"/>
        <c:tickLblPos val="nextTo"/>
        <c:crossAx val="1646954384"/>
        <c:crosses val="autoZero"/>
        <c:auto val="1"/>
        <c:lblAlgn val="ctr"/>
        <c:lblOffset val="100"/>
        <c:noMultiLvlLbl val="0"/>
      </c:catAx>
      <c:valAx>
        <c:axId val="1646954384"/>
        <c:scaling>
          <c:orientation val="minMax"/>
        </c:scaling>
        <c:delete val="1"/>
        <c:axPos val="l"/>
        <c:numFmt formatCode="0%" sourceLinked="1"/>
        <c:majorTickMark val="none"/>
        <c:minorTickMark val="none"/>
        <c:tickLblPos val="nextTo"/>
        <c:crossAx val="1646952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9688529830033"/>
          <c:y val="0"/>
          <c:w val="0.40085158177892394"/>
          <c:h val="0.98611111111111116"/>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EF-40CE-9CAB-F25D2593892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9EF-40CE-9CAB-F25D25938920}"/>
              </c:ext>
            </c:extLst>
          </c:dPt>
          <c:cat>
            <c:numRef>
              <c:f>Sheet1!$A$2:$A$3</c:f>
              <c:numCache>
                <c:formatCode>General</c:formatCode>
                <c:ptCount val="2"/>
              </c:numCache>
            </c:num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C9EF-40CE-9CAB-F25D259389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9688529830033"/>
          <c:y val="0"/>
          <c:w val="0.40085158177892394"/>
          <c:h val="0.98611111111111116"/>
        </c:manualLayout>
      </c:layout>
      <c:doughnut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95E-49B0-B633-F110BD945EA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95E-49B0-B633-F110BD945EA8}"/>
              </c:ext>
            </c:extLst>
          </c:dPt>
          <c:cat>
            <c:numRef>
              <c:f>Sheet1!$A$2:$A$3</c:f>
              <c:numCache>
                <c:formatCode>General</c:formatCode>
                <c:ptCount val="2"/>
              </c:numCache>
            </c:num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295E-49B0-B633-F110BD945E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Nominal Growth</c:v>
                </c:pt>
              </c:strCache>
            </c:strRef>
          </c:tx>
          <c:spPr>
            <a:ln w="28575" cap="rnd">
              <a:noFill/>
              <a:round/>
            </a:ln>
            <a:effectLst/>
          </c:spPr>
          <c:marker>
            <c:symbol val="circle"/>
            <c:size val="15"/>
            <c:spPr>
              <a:solidFill>
                <a:schemeClr val="accent1"/>
              </a:solidFill>
              <a:ln w="19050">
                <a:solidFill>
                  <a:schemeClr val="accent2">
                    <a:lumMod val="20000"/>
                    <a:lumOff val="80000"/>
                  </a:schemeClr>
                </a:solidFill>
              </a:ln>
              <a:effectLst/>
            </c:spPr>
          </c:marker>
          <c:dPt>
            <c:idx val="0"/>
            <c:marker>
              <c:symbol val="circle"/>
              <c:size val="15"/>
              <c:spPr>
                <a:solidFill>
                  <a:schemeClr val="accent5"/>
                </a:solidFill>
                <a:ln w="19050">
                  <a:solidFill>
                    <a:schemeClr val="accent5">
                      <a:lumMod val="20000"/>
                      <a:lumOff val="80000"/>
                    </a:schemeClr>
                  </a:solidFill>
                </a:ln>
                <a:effectLst/>
              </c:spPr>
            </c:marker>
            <c:bubble3D val="0"/>
            <c:extLst>
              <c:ext xmlns:c16="http://schemas.microsoft.com/office/drawing/2014/chart" uri="{C3380CC4-5D6E-409C-BE32-E72D297353CC}">
                <c16:uniqueId val="{00000000-CA3B-1545-A268-52409D3D8852}"/>
              </c:ext>
            </c:extLst>
          </c:dPt>
          <c:dPt>
            <c:idx val="5"/>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1-CA3B-1545-A268-52409D3D8852}"/>
              </c:ext>
            </c:extLst>
          </c:dPt>
          <c:dPt>
            <c:idx val="8"/>
            <c:marker>
              <c:symbol val="circle"/>
              <c:size val="15"/>
              <c:spPr>
                <a:solidFill>
                  <a:schemeClr val="accent5"/>
                </a:solidFill>
                <a:ln w="19050">
                  <a:solidFill>
                    <a:schemeClr val="accent5">
                      <a:lumMod val="20000"/>
                      <a:lumOff val="80000"/>
                    </a:schemeClr>
                  </a:solidFill>
                </a:ln>
                <a:effectLst/>
              </c:spPr>
            </c:marker>
            <c:bubble3D val="0"/>
            <c:extLst>
              <c:ext xmlns:c16="http://schemas.microsoft.com/office/drawing/2014/chart" uri="{C3380CC4-5D6E-409C-BE32-E72D297353CC}">
                <c16:uniqueId val="{00000002-CA3B-1545-A268-52409D3D8852}"/>
              </c:ext>
            </c:extLst>
          </c:dPt>
          <c:dPt>
            <c:idx val="9"/>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3-CA3B-1545-A268-52409D3D8852}"/>
              </c:ext>
            </c:extLst>
          </c:dPt>
          <c:dPt>
            <c:idx val="10"/>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4-CA3B-1545-A268-52409D3D8852}"/>
              </c:ext>
            </c:extLst>
          </c:dPt>
          <c:dPt>
            <c:idx val="11"/>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5-CA3B-1545-A268-52409D3D8852}"/>
              </c:ext>
            </c:extLst>
          </c:dPt>
          <c:dPt>
            <c:idx val="12"/>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6-CA3B-1545-A268-52409D3D8852}"/>
              </c:ext>
            </c:extLst>
          </c:dPt>
          <c:dPt>
            <c:idx val="14"/>
            <c:marker>
              <c:symbol val="circle"/>
              <c:size val="15"/>
              <c:spPr>
                <a:solidFill>
                  <a:schemeClr val="accent5"/>
                </a:solidFill>
                <a:ln w="19050">
                  <a:solidFill>
                    <a:schemeClr val="accent5">
                      <a:lumMod val="20000"/>
                      <a:lumOff val="80000"/>
                    </a:schemeClr>
                  </a:solidFill>
                </a:ln>
                <a:effectLst/>
              </c:spPr>
            </c:marker>
            <c:bubble3D val="0"/>
            <c:extLst>
              <c:ext xmlns:c16="http://schemas.microsoft.com/office/drawing/2014/chart" uri="{C3380CC4-5D6E-409C-BE32-E72D297353CC}">
                <c16:uniqueId val="{00000007-CA3B-1545-A268-52409D3D8852}"/>
              </c:ext>
            </c:extLst>
          </c:dPt>
          <c:dPt>
            <c:idx val="17"/>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8-CA3B-1545-A268-52409D3D8852}"/>
              </c:ext>
            </c:extLst>
          </c:dPt>
          <c:dPt>
            <c:idx val="18"/>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9-CA3B-1545-A268-52409D3D8852}"/>
              </c:ext>
            </c:extLst>
          </c:dPt>
          <c:dLbls>
            <c:dLbl>
              <c:idx val="0"/>
              <c:layout>
                <c:manualLayout>
                  <c:x val="-2.3148148148148147E-3"/>
                  <c:y val="5.1718335096004819E-2"/>
                </c:manualLayout>
              </c:layout>
              <c:tx>
                <c:rich>
                  <a:bodyPr/>
                  <a:lstStyle/>
                  <a:p>
                    <a:fld id="{333EBEB9-0311-304F-BD49-9F9134D1BA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B-1545-A268-52409D3D8852}"/>
                </c:ext>
              </c:extLst>
            </c:dLbl>
            <c:dLbl>
              <c:idx val="1"/>
              <c:tx>
                <c:rich>
                  <a:bodyPr/>
                  <a:lstStyle/>
                  <a:p>
                    <a:fld id="{FA027BE1-F090-E44E-8638-9162EB36D3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A3B-1545-A268-52409D3D8852}"/>
                </c:ext>
              </c:extLst>
            </c:dLbl>
            <c:dLbl>
              <c:idx val="2"/>
              <c:layout>
                <c:manualLayout>
                  <c:x val="-0.14930555555555555"/>
                  <c:y val="-3.0422550056473357E-3"/>
                </c:manualLayout>
              </c:layout>
              <c:tx>
                <c:rich>
                  <a:bodyPr/>
                  <a:lstStyle/>
                  <a:p>
                    <a:fld id="{A16C5A6D-92E6-814E-AF16-C2DB34FFAA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A3B-1545-A268-52409D3D8852}"/>
                </c:ext>
              </c:extLst>
            </c:dLbl>
            <c:dLbl>
              <c:idx val="3"/>
              <c:layout>
                <c:manualLayout>
                  <c:x val="-3.8194444444444531E-2"/>
                  <c:y val="-7.9098630146830731E-2"/>
                </c:manualLayout>
              </c:layout>
              <c:tx>
                <c:rich>
                  <a:bodyPr/>
                  <a:lstStyle/>
                  <a:p>
                    <a:fld id="{1AD4430A-1DD5-7840-B5C1-981B8C771D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A3B-1545-A268-52409D3D8852}"/>
                </c:ext>
              </c:extLst>
            </c:dLbl>
            <c:dLbl>
              <c:idx val="4"/>
              <c:layout>
                <c:manualLayout>
                  <c:x val="-0.16666666666666666"/>
                  <c:y val="-5.1658208638806477E-2"/>
                </c:manualLayout>
              </c:layout>
              <c:tx>
                <c:rich>
                  <a:bodyPr/>
                  <a:lstStyle/>
                  <a:p>
                    <a:fld id="{9B4D0C58-EF25-6047-B9AD-15725093C4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A3B-1545-A268-52409D3D8852}"/>
                </c:ext>
              </c:extLst>
            </c:dLbl>
            <c:dLbl>
              <c:idx val="5"/>
              <c:layout>
                <c:manualLayout>
                  <c:x val="1.736111111111111E-3"/>
                  <c:y val="-5.3209279596410142E-2"/>
                </c:manualLayout>
              </c:layout>
              <c:tx>
                <c:rich>
                  <a:bodyPr/>
                  <a:lstStyle/>
                  <a:p>
                    <a:fld id="{73B09CB4-F86C-0D4C-9F44-1C9A9A2C4D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2895833333333335"/>
                      <c:h val="8.1235874175207543E-2"/>
                    </c:manualLayout>
                  </c15:layout>
                  <c15:dlblFieldTable/>
                  <c15:showDataLabelsRange val="1"/>
                </c:ext>
                <c:ext xmlns:c16="http://schemas.microsoft.com/office/drawing/2014/chart" uri="{C3380CC4-5D6E-409C-BE32-E72D297353CC}">
                  <c16:uniqueId val="{00000001-CA3B-1545-A268-52409D3D8852}"/>
                </c:ext>
              </c:extLst>
            </c:dLbl>
            <c:dLbl>
              <c:idx val="6"/>
              <c:layout>
                <c:manualLayout>
                  <c:x val="-6.3657407407407413E-2"/>
                  <c:y val="9.8542951490405511E-2"/>
                </c:manualLayout>
              </c:layout>
              <c:tx>
                <c:rich>
                  <a:bodyPr/>
                  <a:lstStyle/>
                  <a:p>
                    <a:fld id="{8D2F7CA9-A4D1-E042-8D4B-0A4F010003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A3B-1545-A268-52409D3D8852}"/>
                </c:ext>
              </c:extLst>
            </c:dLbl>
            <c:dLbl>
              <c:idx val="7"/>
              <c:layout>
                <c:manualLayout>
                  <c:x val="2.8936096529600043E-3"/>
                  <c:y val="6.5715103598364844E-3"/>
                </c:manualLayout>
              </c:layout>
              <c:tx>
                <c:rich>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fld id="{3351ABD9-5623-334B-BCA8-72B68FC36290}" type="CELLRANGE">
                      <a:rPr lang="en-US"/>
                      <a:pPr algn="l">
                        <a:defRPr sz="1050"/>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447916666666667"/>
                      <c:h val="0.10521650914413222"/>
                    </c:manualLayout>
                  </c15:layout>
                  <c15:dlblFieldTable/>
                  <c15:showDataLabelsRange val="1"/>
                </c:ext>
                <c:ext xmlns:c16="http://schemas.microsoft.com/office/drawing/2014/chart" uri="{C3380CC4-5D6E-409C-BE32-E72D297353CC}">
                  <c16:uniqueId val="{0000000F-CA3B-1545-A268-52409D3D8852}"/>
                </c:ext>
              </c:extLst>
            </c:dLbl>
            <c:dLbl>
              <c:idx val="8"/>
              <c:layout>
                <c:manualLayout>
                  <c:x val="-5.5555555555555566E-2"/>
                  <c:y val="7.3411050572099651E-2"/>
                </c:manualLayout>
              </c:layout>
              <c:tx>
                <c:rich>
                  <a:bodyPr/>
                  <a:lstStyle/>
                  <a:p>
                    <a:fld id="{B1ACF10F-F247-4F43-B81E-E7C92F543C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B-1545-A268-52409D3D8852}"/>
                </c:ext>
              </c:extLst>
            </c:dLbl>
            <c:dLbl>
              <c:idx val="9"/>
              <c:layout>
                <c:manualLayout>
                  <c:x val="-1.5046296296296295E-2"/>
                  <c:y val="-5.4760590101652094E-2"/>
                </c:manualLayout>
              </c:layout>
              <c:tx>
                <c:rich>
                  <a:bodyPr/>
                  <a:lstStyle/>
                  <a:p>
                    <a:fld id="{A1DE52AC-7D99-9246-8733-8E2AD49AD0A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B-1545-A268-52409D3D8852}"/>
                </c:ext>
              </c:extLst>
            </c:dLbl>
            <c:dLbl>
              <c:idx val="10"/>
              <c:layout>
                <c:manualLayout>
                  <c:x val="8.1018518518517664E-3"/>
                  <c:y val="-1.8830600294404046E-2"/>
                </c:manualLayout>
              </c:layout>
              <c:tx>
                <c:rich>
                  <a:bodyPr/>
                  <a:lstStyle/>
                  <a:p>
                    <a:fld id="{927F75EA-2D3C-B545-8110-A2CB7BB2E8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B-1545-A268-52409D3D8852}"/>
                </c:ext>
              </c:extLst>
            </c:dLbl>
            <c:dLbl>
              <c:idx val="11"/>
              <c:layout>
                <c:manualLayout>
                  <c:x val="-5.0925925925925923E-2"/>
                  <c:y val="-6.0845100112946714E-2"/>
                </c:manualLayout>
              </c:layout>
              <c:tx>
                <c:rich>
                  <a:bodyPr/>
                  <a:lstStyle/>
                  <a:p>
                    <a:fld id="{AC7C06B5-6E88-0446-862A-5E65537E02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A3B-1545-A268-52409D3D8852}"/>
                </c:ext>
              </c:extLst>
            </c:dLbl>
            <c:dLbl>
              <c:idx val="12"/>
              <c:layout>
                <c:manualLayout>
                  <c:x val="-1.8518518518518604E-2"/>
                  <c:y val="-6.7386667018003207E-2"/>
                </c:manualLayout>
              </c:layout>
              <c:tx>
                <c:rich>
                  <a:bodyPr/>
                  <a:lstStyle/>
                  <a:p>
                    <a:fld id="{B4C54C9A-13BC-4343-8A17-0A34EE0A93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B-1545-A268-52409D3D8852}"/>
                </c:ext>
              </c:extLst>
            </c:dLbl>
            <c:dLbl>
              <c:idx val="13"/>
              <c:layout>
                <c:manualLayout>
                  <c:x val="-0.16898148148148148"/>
                  <c:y val="-2.4338040045178685E-2"/>
                </c:manualLayout>
              </c:layout>
              <c:tx>
                <c:rich>
                  <a:bodyPr/>
                  <a:lstStyle/>
                  <a:p>
                    <a:fld id="{0CB9BE7F-5619-314A-81CA-D263E3285E2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A3B-1545-A268-52409D3D8852}"/>
                </c:ext>
              </c:extLst>
            </c:dLbl>
            <c:dLbl>
              <c:idx val="14"/>
              <c:layout>
                <c:manualLayout>
                  <c:x val="-9.0277777777777776E-2"/>
                  <c:y val="0.12459495488719102"/>
                </c:manualLayout>
              </c:layout>
              <c:tx>
                <c:rich>
                  <a:bodyPr/>
                  <a:lstStyle/>
                  <a:p>
                    <a:fld id="{72F4CC0F-45AC-F94D-AE7B-3909DE521D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B-1545-A268-52409D3D8852}"/>
                </c:ext>
              </c:extLst>
            </c:dLbl>
            <c:dLbl>
              <c:idx val="15"/>
              <c:layout>
                <c:manualLayout>
                  <c:x val="-5.0925925925925881E-2"/>
                  <c:y val="5.4760590101651928E-2"/>
                </c:manualLayout>
              </c:layout>
              <c:tx>
                <c:rich>
                  <a:bodyPr/>
                  <a:lstStyle/>
                  <a:p>
                    <a:fld id="{839A72E3-32DC-6C4E-953A-6A46FC152B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A3B-1545-A268-52409D3D8852}"/>
                </c:ext>
              </c:extLst>
            </c:dLbl>
            <c:dLbl>
              <c:idx val="16"/>
              <c:layout>
                <c:manualLayout>
                  <c:x val="-0.22453703703703703"/>
                  <c:y val="-5.4760590101652094E-2"/>
                </c:manualLayout>
              </c:layout>
              <c:tx>
                <c:rich>
                  <a:bodyPr/>
                  <a:lstStyle/>
                  <a:p>
                    <a:fld id="{DD43B46B-B587-0F45-B76A-461C8F47D97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A3B-1545-A268-52409D3D8852}"/>
                </c:ext>
              </c:extLst>
            </c:dLbl>
            <c:dLbl>
              <c:idx val="17"/>
              <c:layout>
                <c:manualLayout>
                  <c:x val="-1.6975112544026657E-16"/>
                  <c:y val="-4.5633825084710034E-2"/>
                </c:manualLayout>
              </c:layout>
              <c:tx>
                <c:rich>
                  <a:bodyPr/>
                  <a:lstStyle/>
                  <a:p>
                    <a:fld id="{0237B0C1-7610-B044-8188-1394BB8859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B-1545-A268-52409D3D8852}"/>
                </c:ext>
              </c:extLst>
            </c:dLbl>
            <c:dLbl>
              <c:idx val="18"/>
              <c:layout>
                <c:manualLayout>
                  <c:x val="-3.3564814814814901E-2"/>
                  <c:y val="-7.6056375141183449E-2"/>
                </c:manualLayout>
              </c:layout>
              <c:tx>
                <c:rich>
                  <a:bodyPr/>
                  <a:lstStyle/>
                  <a:p>
                    <a:fld id="{99135390-D761-7245-B71E-14923F98AD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B-1545-A268-52409D3D8852}"/>
                </c:ext>
              </c:extLst>
            </c:dLbl>
            <c:dLbl>
              <c:idx val="19"/>
              <c:layout>
                <c:manualLayout>
                  <c:x val="-0.19097222222222221"/>
                  <c:y val="4.7064882675555482E-2"/>
                </c:manualLayout>
              </c:layout>
              <c:tx>
                <c:rich>
                  <a:bodyPr/>
                  <a:lstStyle/>
                  <a:p>
                    <a:fld id="{A054B17A-4509-3F45-8D8F-F3B48E5AE3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A3B-1545-A268-52409D3D885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Sheet1!$A$2:$A$21</c:f>
              <c:numCache>
                <c:formatCode>0.0%</c:formatCode>
                <c:ptCount val="20"/>
                <c:pt idx="0">
                  <c:v>-8.9999999999999993E-3</c:v>
                </c:pt>
                <c:pt idx="1">
                  <c:v>-0.01</c:v>
                </c:pt>
                <c:pt idx="2">
                  <c:v>-1.9E-2</c:v>
                </c:pt>
                <c:pt idx="3">
                  <c:v>-4.0000000000000001E-3</c:v>
                </c:pt>
                <c:pt idx="4">
                  <c:v>-8.9999999999999993E-3</c:v>
                </c:pt>
                <c:pt idx="5">
                  <c:v>1.0999999999999999E-2</c:v>
                </c:pt>
                <c:pt idx="6">
                  <c:v>-3.0000000000000001E-3</c:v>
                </c:pt>
                <c:pt idx="7">
                  <c:v>-1.4999999999999999E-2</c:v>
                </c:pt>
                <c:pt idx="8">
                  <c:v>-3.1E-2</c:v>
                </c:pt>
                <c:pt idx="9">
                  <c:v>2.5000000000000001E-2</c:v>
                </c:pt>
                <c:pt idx="10">
                  <c:v>8.9999999999999993E-3</c:v>
                </c:pt>
                <c:pt idx="11">
                  <c:v>1.7000000000000001E-2</c:v>
                </c:pt>
                <c:pt idx="12">
                  <c:v>7.0000000000000001E-3</c:v>
                </c:pt>
                <c:pt idx="13">
                  <c:v>-1.9E-2</c:v>
                </c:pt>
                <c:pt idx="14">
                  <c:v>-1.4999999999999999E-2</c:v>
                </c:pt>
                <c:pt idx="15">
                  <c:v>-1.0999999999999999E-2</c:v>
                </c:pt>
                <c:pt idx="16">
                  <c:v>-8.0000000000000002E-3</c:v>
                </c:pt>
                <c:pt idx="17">
                  <c:v>0.03</c:v>
                </c:pt>
                <c:pt idx="18">
                  <c:v>1.2E-2</c:v>
                </c:pt>
                <c:pt idx="19">
                  <c:v>-1.7000000000000001E-2</c:v>
                </c:pt>
              </c:numCache>
            </c:numRef>
          </c:xVal>
          <c:yVal>
            <c:numRef>
              <c:f>Sheet1!$B$2:$B$21</c:f>
              <c:numCache>
                <c:formatCode>0.0%</c:formatCode>
                <c:ptCount val="20"/>
                <c:pt idx="0">
                  <c:v>-8.9999999999999993E-3</c:v>
                </c:pt>
                <c:pt idx="1">
                  <c:v>9.0999999999999998E-2</c:v>
                </c:pt>
                <c:pt idx="2">
                  <c:v>5.0000000000000001E-3</c:v>
                </c:pt>
                <c:pt idx="3">
                  <c:v>2.5000000000000001E-2</c:v>
                </c:pt>
                <c:pt idx="4">
                  <c:v>4.2999999999999997E-2</c:v>
                </c:pt>
                <c:pt idx="5">
                  <c:v>2E-3</c:v>
                </c:pt>
                <c:pt idx="6">
                  <c:v>2.1999999999999999E-2</c:v>
                </c:pt>
                <c:pt idx="7">
                  <c:v>2.3E-2</c:v>
                </c:pt>
                <c:pt idx="8">
                  <c:v>-7.0000000000000001E-3</c:v>
                </c:pt>
                <c:pt idx="9">
                  <c:v>3.3000000000000002E-2</c:v>
                </c:pt>
                <c:pt idx="10">
                  <c:v>1.7000000000000001E-2</c:v>
                </c:pt>
                <c:pt idx="11">
                  <c:v>4.5999999999999999E-2</c:v>
                </c:pt>
                <c:pt idx="12">
                  <c:v>1.7999999999999999E-2</c:v>
                </c:pt>
                <c:pt idx="13">
                  <c:v>2.5999999999999999E-2</c:v>
                </c:pt>
                <c:pt idx="14">
                  <c:v>0</c:v>
                </c:pt>
                <c:pt idx="15">
                  <c:v>1.0999999999999999E-2</c:v>
                </c:pt>
                <c:pt idx="16">
                  <c:v>3.1E-2</c:v>
                </c:pt>
                <c:pt idx="17">
                  <c:v>2.1000000000000001E-2</c:v>
                </c:pt>
                <c:pt idx="18">
                  <c:v>3.5999999999999997E-2</c:v>
                </c:pt>
                <c:pt idx="19">
                  <c:v>0.02</c:v>
                </c:pt>
              </c:numCache>
            </c:numRef>
          </c:yVal>
          <c:smooth val="0"/>
          <c:extLst>
            <c:ext xmlns:c15="http://schemas.microsoft.com/office/drawing/2012/chart" uri="{02D57815-91ED-43cb-92C2-25804820EDAC}">
              <c15:datalabelsRange>
                <c15:f>Sheet1!$D$2:$D$21</c15:f>
                <c15:dlblRangeCache>
                  <c:ptCount val="20"/>
                  <c:pt idx="0">
                    <c:v>Appliances</c:v>
                  </c:pt>
                  <c:pt idx="1">
                    <c:v>Dimensional Lumber</c:v>
                  </c:pt>
                  <c:pt idx="2">
                    <c:v>Doors &amp; Molding</c:v>
                  </c:pt>
                  <c:pt idx="3">
                    <c:v>Electrical Supplies</c:v>
                  </c:pt>
                  <c:pt idx="4">
                    <c:v>Gypsum &amp; Speciality Board</c:v>
                  </c:pt>
                  <c:pt idx="5">
                    <c:v>Hard-surface Floor Coverings</c:v>
                  </c:pt>
                  <c:pt idx="6">
                    <c:v>Hardware</c:v>
                  </c:pt>
                  <c:pt idx="7">
                    <c:v>Insulation &amp; Weatherization</c:v>
                  </c:pt>
                  <c:pt idx="8">
                    <c:v>K&amp;B Cabinets</c:v>
                  </c:pt>
                  <c:pt idx="9">
                    <c:v>Lawn &amp; Garden </c:v>
                  </c:pt>
                  <c:pt idx="10">
                    <c:v>Nursery</c:v>
                  </c:pt>
                  <c:pt idx="11">
                    <c:v>Other Building Materials</c:v>
                  </c:pt>
                  <c:pt idx="12">
                    <c:v>Paint</c:v>
                  </c:pt>
                  <c:pt idx="13">
                    <c:v>Plumbing Supplies</c:v>
                  </c:pt>
                  <c:pt idx="14">
                    <c:v>Plywood &amp; Related Products</c:v>
                  </c:pt>
                  <c:pt idx="15">
                    <c:v>Roofing</c:v>
                  </c:pt>
                  <c:pt idx="16">
                    <c:v>Siding &amp; Exterior Trim</c:v>
                  </c:pt>
                  <c:pt idx="17">
                    <c:v>Soft-Surface Floor Coverings</c:v>
                  </c:pt>
                  <c:pt idx="18">
                    <c:v>Tools</c:v>
                  </c:pt>
                  <c:pt idx="19">
                    <c:v>Windows &amp; Patio Doors</c:v>
                  </c:pt>
                </c15:dlblRangeCache>
              </c15:datalabelsRange>
            </c:ext>
            <c:ext xmlns:c16="http://schemas.microsoft.com/office/drawing/2014/chart" uri="{C3380CC4-5D6E-409C-BE32-E72D297353CC}">
              <c16:uniqueId val="{00000014-CA3B-1545-A268-52409D3D8852}"/>
            </c:ext>
          </c:extLst>
        </c:ser>
        <c:dLbls>
          <c:showLegendKey val="0"/>
          <c:showVal val="0"/>
          <c:showCatName val="0"/>
          <c:showSerName val="0"/>
          <c:showPercent val="0"/>
          <c:showBubbleSize val="0"/>
        </c:dLbls>
        <c:axId val="2036605696"/>
        <c:axId val="2036606592"/>
      </c:scatterChart>
      <c:valAx>
        <c:axId val="2036605696"/>
        <c:scaling>
          <c:orientation val="minMax"/>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2036606592"/>
        <c:crosses val="autoZero"/>
        <c:crossBetween val="midCat"/>
        <c:majorUnit val="0.02"/>
      </c:valAx>
      <c:valAx>
        <c:axId val="2036606592"/>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203660569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9688529830033"/>
          <c:y val="0"/>
          <c:w val="0.40085158177892394"/>
          <c:h val="0.98611111111111116"/>
        </c:manualLayout>
      </c:layout>
      <c:doughnutChart>
        <c:varyColors val="1"/>
        <c:ser>
          <c:idx val="0"/>
          <c:order val="0"/>
          <c:tx>
            <c:strRef>
              <c:f>Sheet1!$B$1</c:f>
              <c:strCache>
                <c:ptCount val="1"/>
                <c:pt idx="0">
                  <c:v>Column1</c:v>
                </c:pt>
              </c:strCache>
            </c:strRef>
          </c:tx>
          <c:dPt>
            <c:idx val="0"/>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23DA-41C3-B687-42327A6C693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3DA-41C3-B687-42327A6C6932}"/>
              </c:ext>
            </c:extLst>
          </c:dPt>
          <c:cat>
            <c:numRef>
              <c:f>Sheet1!$A$2:$A$3</c:f>
              <c:numCache>
                <c:formatCode>General</c:formatCode>
                <c:ptCount val="2"/>
              </c:numCache>
            </c:numRef>
          </c:cat>
          <c:val>
            <c:numRef>
              <c:f>Sheet1!$B$2:$B$3</c:f>
              <c:numCache>
                <c:formatCode>0%</c:formatCode>
                <c:ptCount val="2"/>
                <c:pt idx="0">
                  <c:v>0.13</c:v>
                </c:pt>
                <c:pt idx="1">
                  <c:v>0.87</c:v>
                </c:pt>
              </c:numCache>
            </c:numRef>
          </c:val>
          <c:extLst>
            <c:ext xmlns:c16="http://schemas.microsoft.com/office/drawing/2014/chart" uri="{C3380CC4-5D6E-409C-BE32-E72D297353CC}">
              <c16:uniqueId val="{00000004-23DA-41C3-B687-42327A6C693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Nominal Growth</c:v>
                </c:pt>
              </c:strCache>
            </c:strRef>
          </c:tx>
          <c:spPr>
            <a:ln w="25400" cap="rnd">
              <a:noFill/>
              <a:round/>
            </a:ln>
            <a:effectLst/>
          </c:spPr>
          <c:marker>
            <c:symbol val="circle"/>
            <c:size val="15"/>
            <c:spPr>
              <a:solidFill>
                <a:schemeClr val="accent1"/>
              </a:solidFill>
              <a:ln w="19050">
                <a:solidFill>
                  <a:schemeClr val="accent2">
                    <a:lumMod val="20000"/>
                    <a:lumOff val="80000"/>
                  </a:schemeClr>
                </a:solidFill>
              </a:ln>
              <a:effectLst/>
            </c:spPr>
          </c:marker>
          <c:dPt>
            <c:idx val="0"/>
            <c:marker>
              <c:symbol val="circle"/>
              <c:size val="15"/>
              <c:spPr>
                <a:solidFill>
                  <a:schemeClr val="accent5"/>
                </a:solidFill>
                <a:ln w="19050">
                  <a:solidFill>
                    <a:schemeClr val="accent5">
                      <a:lumMod val="20000"/>
                      <a:lumOff val="80000"/>
                    </a:schemeClr>
                  </a:solidFill>
                </a:ln>
                <a:effectLst/>
              </c:spPr>
            </c:marker>
            <c:bubble3D val="0"/>
            <c:extLst>
              <c:ext xmlns:c16="http://schemas.microsoft.com/office/drawing/2014/chart" uri="{C3380CC4-5D6E-409C-BE32-E72D297353CC}">
                <c16:uniqueId val="{00000009-79A0-684A-BE26-7F6D3DD53F88}"/>
              </c:ext>
            </c:extLst>
          </c:dPt>
          <c:dPt>
            <c:idx val="5"/>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6-79A0-684A-BE26-7F6D3DD53F88}"/>
              </c:ext>
            </c:extLst>
          </c:dPt>
          <c:dPt>
            <c:idx val="8"/>
            <c:marker>
              <c:symbol val="circle"/>
              <c:size val="15"/>
              <c:spPr>
                <a:solidFill>
                  <a:schemeClr val="accent5"/>
                </a:solidFill>
                <a:ln w="19050">
                  <a:solidFill>
                    <a:schemeClr val="accent5">
                      <a:lumMod val="20000"/>
                      <a:lumOff val="80000"/>
                    </a:schemeClr>
                  </a:solidFill>
                </a:ln>
                <a:effectLst/>
              </c:spPr>
            </c:marker>
            <c:bubble3D val="0"/>
            <c:extLst>
              <c:ext xmlns:c16="http://schemas.microsoft.com/office/drawing/2014/chart" uri="{C3380CC4-5D6E-409C-BE32-E72D297353CC}">
                <c16:uniqueId val="{00000003-79A0-684A-BE26-7F6D3DD53F88}"/>
              </c:ext>
            </c:extLst>
          </c:dPt>
          <c:dPt>
            <c:idx val="9"/>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D-79A0-684A-BE26-7F6D3DD53F88}"/>
              </c:ext>
            </c:extLst>
          </c:dPt>
          <c:dPt>
            <c:idx val="10"/>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5-79A0-684A-BE26-7F6D3DD53F88}"/>
              </c:ext>
            </c:extLst>
          </c:dPt>
          <c:dPt>
            <c:idx val="11"/>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E-79A0-684A-BE26-7F6D3DD53F88}"/>
              </c:ext>
            </c:extLst>
          </c:dPt>
          <c:dPt>
            <c:idx val="12"/>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07-79A0-684A-BE26-7F6D3DD53F88}"/>
              </c:ext>
            </c:extLst>
          </c:dPt>
          <c:dPt>
            <c:idx val="14"/>
            <c:marker>
              <c:symbol val="circle"/>
              <c:size val="15"/>
              <c:spPr>
                <a:solidFill>
                  <a:schemeClr val="accent5"/>
                </a:solidFill>
                <a:ln w="19050">
                  <a:solidFill>
                    <a:schemeClr val="accent5">
                      <a:lumMod val="20000"/>
                      <a:lumOff val="80000"/>
                    </a:schemeClr>
                  </a:solidFill>
                </a:ln>
                <a:effectLst/>
              </c:spPr>
            </c:marker>
            <c:bubble3D val="0"/>
            <c:extLst>
              <c:ext xmlns:c16="http://schemas.microsoft.com/office/drawing/2014/chart" uri="{C3380CC4-5D6E-409C-BE32-E72D297353CC}">
                <c16:uniqueId val="{00000004-79A0-684A-BE26-7F6D3DD53F88}"/>
              </c:ext>
            </c:extLst>
          </c:dPt>
          <c:dPt>
            <c:idx val="17"/>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12-79A0-684A-BE26-7F6D3DD53F88}"/>
              </c:ext>
            </c:extLst>
          </c:dPt>
          <c:dPt>
            <c:idx val="18"/>
            <c:marker>
              <c:symbol val="circle"/>
              <c:size val="15"/>
              <c:spPr>
                <a:solidFill>
                  <a:schemeClr val="accent2"/>
                </a:solidFill>
                <a:ln w="19050">
                  <a:solidFill>
                    <a:schemeClr val="accent2">
                      <a:lumMod val="20000"/>
                      <a:lumOff val="80000"/>
                    </a:schemeClr>
                  </a:solidFill>
                </a:ln>
                <a:effectLst/>
              </c:spPr>
            </c:marker>
            <c:bubble3D val="0"/>
            <c:extLst>
              <c:ext xmlns:c16="http://schemas.microsoft.com/office/drawing/2014/chart" uri="{C3380CC4-5D6E-409C-BE32-E72D297353CC}">
                <c16:uniqueId val="{00000013-79A0-684A-BE26-7F6D3DD53F88}"/>
              </c:ext>
            </c:extLst>
          </c:dPt>
          <c:dLbls>
            <c:dLbl>
              <c:idx val="0"/>
              <c:layout>
                <c:manualLayout>
                  <c:x val="3.472222222222222E-3"/>
                  <c:y val="1.2169020022589287E-2"/>
                </c:manualLayout>
              </c:layout>
              <c:tx>
                <c:rich>
                  <a:bodyPr/>
                  <a:lstStyle/>
                  <a:p>
                    <a:fld id="{140EB74C-62C3-374C-BBD6-CC2326B6C1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9A0-684A-BE26-7F6D3DD53F88}"/>
                </c:ext>
              </c:extLst>
            </c:dLbl>
            <c:dLbl>
              <c:idx val="1"/>
              <c:tx>
                <c:rich>
                  <a:bodyPr/>
                  <a:lstStyle/>
                  <a:p>
                    <a:fld id="{EC4F03D8-BFB8-024A-B314-F4DDFF4DB4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9A0-684A-BE26-7F6D3DD53F88}"/>
                </c:ext>
              </c:extLst>
            </c:dLbl>
            <c:dLbl>
              <c:idx val="2"/>
              <c:layout>
                <c:manualLayout>
                  <c:x val="-0.22916666666666671"/>
                  <c:y val="-3.0422550056473912E-3"/>
                </c:manualLayout>
              </c:layout>
              <c:tx>
                <c:rich>
                  <a:bodyPr/>
                  <a:lstStyle/>
                  <a:p>
                    <a:fld id="{F9061853-7FA1-7249-8932-A6FBC8FAA00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9A0-684A-BE26-7F6D3DD53F88}"/>
                </c:ext>
              </c:extLst>
            </c:dLbl>
            <c:dLbl>
              <c:idx val="3"/>
              <c:layout>
                <c:manualLayout>
                  <c:x val="-0.13773148148148148"/>
                  <c:y val="-3.9549315073415421E-2"/>
                </c:manualLayout>
              </c:layout>
              <c:tx>
                <c:rich>
                  <a:bodyPr/>
                  <a:lstStyle/>
                  <a:p>
                    <a:fld id="{B9DFAE23-368A-D849-9358-BBC8285327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9A0-684A-BE26-7F6D3DD53F88}"/>
                </c:ext>
              </c:extLst>
            </c:dLbl>
            <c:dLbl>
              <c:idx val="4"/>
              <c:layout>
                <c:manualLayout>
                  <c:x val="-0.26157407407407407"/>
                  <c:y val="-0.14596811381387387"/>
                </c:manualLayout>
              </c:layout>
              <c:tx>
                <c:rich>
                  <a:bodyPr/>
                  <a:lstStyle/>
                  <a:p>
                    <a:fld id="{5E89A7E7-D66F-D841-9B37-5BD1FC2C45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9A0-684A-BE26-7F6D3DD53F88}"/>
                </c:ext>
              </c:extLst>
            </c:dLbl>
            <c:dLbl>
              <c:idx val="5"/>
              <c:layout>
                <c:manualLayout>
                  <c:x val="-0.15335652704870226"/>
                  <c:y val="-8.0589574647236192E-2"/>
                </c:manualLayout>
              </c:layout>
              <c:tx>
                <c:rich>
                  <a:bodyPr/>
                  <a:lstStyle/>
                  <a:p>
                    <a:fld id="{60487406-4273-C44B-92C7-8A9861E7F0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6645833333333332"/>
                      <c:h val="8.1235874175207543E-2"/>
                    </c:manualLayout>
                  </c15:layout>
                  <c15:dlblFieldTable/>
                  <c15:showDataLabelsRange val="1"/>
                </c:ext>
                <c:ext xmlns:c16="http://schemas.microsoft.com/office/drawing/2014/chart" uri="{C3380CC4-5D6E-409C-BE32-E72D297353CC}">
                  <c16:uniqueId val="{00000006-79A0-684A-BE26-7F6D3DD53F88}"/>
                </c:ext>
              </c:extLst>
            </c:dLbl>
            <c:dLbl>
              <c:idx val="6"/>
              <c:layout>
                <c:manualLayout>
                  <c:x val="-6.3657407407407413E-2"/>
                  <c:y val="9.8542951490405511E-2"/>
                </c:manualLayout>
              </c:layout>
              <c:tx>
                <c:rich>
                  <a:bodyPr/>
                  <a:lstStyle/>
                  <a:p>
                    <a:fld id="{6C3C3274-20DB-9541-BC19-BE8EBFE9BB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9A0-684A-BE26-7F6D3DD53F88}"/>
                </c:ext>
              </c:extLst>
            </c:dLbl>
            <c:dLbl>
              <c:idx val="7"/>
              <c:layout>
                <c:manualLayout>
                  <c:x val="2.8936096529600043E-3"/>
                  <c:y val="6.5715103598364844E-3"/>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1E90E98C-B8B8-FE46-A2FC-0A081170D067}" type="CELLRANGE">
                      <a:rPr lang="en-US"/>
                      <a:pPr algn="l">
                        <a:defRPr/>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2447916666666667"/>
                      <c:h val="0.10521650914413222"/>
                    </c:manualLayout>
                  </c15:layout>
                  <c15:dlblFieldTable/>
                  <c15:showDataLabelsRange val="1"/>
                </c:ext>
                <c:ext xmlns:c16="http://schemas.microsoft.com/office/drawing/2014/chart" uri="{C3380CC4-5D6E-409C-BE32-E72D297353CC}">
                  <c16:uniqueId val="{00000000-79A0-684A-BE26-7F6D3DD53F88}"/>
                </c:ext>
              </c:extLst>
            </c:dLbl>
            <c:dLbl>
              <c:idx val="8"/>
              <c:layout>
                <c:manualLayout>
                  <c:x val="-5.5555555555555566E-2"/>
                  <c:y val="7.3411050572099651E-2"/>
                </c:manualLayout>
              </c:layout>
              <c:tx>
                <c:rich>
                  <a:bodyPr/>
                  <a:lstStyle/>
                  <a:p>
                    <a:fld id="{6CA8E815-9242-4449-A60A-D391293DF62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9A0-684A-BE26-7F6D3DD53F88}"/>
                </c:ext>
              </c:extLst>
            </c:dLbl>
            <c:dLbl>
              <c:idx val="9"/>
              <c:layout>
                <c:manualLayout>
                  <c:x val="-0.2569443988772237"/>
                  <c:y val="5.4760590101652039E-2"/>
                </c:manualLayout>
              </c:layout>
              <c:tx>
                <c:rich>
                  <a:bodyPr/>
                  <a:lstStyle/>
                  <a:p>
                    <a:fld id="{2FD2F3B4-FE38-1844-8933-A7323E5986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3584490740740738"/>
                      <c:h val="9.789976608173126E-2"/>
                    </c:manualLayout>
                  </c15:layout>
                  <c15:dlblFieldTable/>
                  <c15:showDataLabelsRange val="1"/>
                </c:ext>
                <c:ext xmlns:c16="http://schemas.microsoft.com/office/drawing/2014/chart" uri="{C3380CC4-5D6E-409C-BE32-E72D297353CC}">
                  <c16:uniqueId val="{0000000D-79A0-684A-BE26-7F6D3DD53F88}"/>
                </c:ext>
              </c:extLst>
            </c:dLbl>
            <c:dLbl>
              <c:idx val="10"/>
              <c:layout>
                <c:manualLayout>
                  <c:x val="-0.14930555555555555"/>
                  <c:y val="0.16978921005573075"/>
                </c:manualLayout>
              </c:layout>
              <c:tx>
                <c:rich>
                  <a:bodyPr/>
                  <a:lstStyle/>
                  <a:p>
                    <a:fld id="{EFB34239-387A-0D4B-8400-31B9F71B5D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9A0-684A-BE26-7F6D3DD53F88}"/>
                </c:ext>
              </c:extLst>
            </c:dLbl>
            <c:dLbl>
              <c:idx val="11"/>
              <c:layout>
                <c:manualLayout>
                  <c:x val="-0.16257682633420822"/>
                  <c:y val="7.9098630146830676E-2"/>
                </c:manualLayout>
              </c:layout>
              <c:tx>
                <c:rich>
                  <a:bodyPr/>
                  <a:lstStyle/>
                  <a:p>
                    <a:fld id="{22FDEA0D-0BFB-5A42-9BB2-B4CF9635DF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9A0-684A-BE26-7F6D3DD53F88}"/>
                </c:ext>
              </c:extLst>
            </c:dLbl>
            <c:dLbl>
              <c:idx val="12"/>
              <c:layout>
                <c:manualLayout>
                  <c:x val="2.1990740740740741E-2"/>
                  <c:y val="4.2134513185300877E-2"/>
                </c:manualLayout>
              </c:layout>
              <c:tx>
                <c:rich>
                  <a:bodyPr/>
                  <a:lstStyle/>
                  <a:p>
                    <a:fld id="{E238E507-EC10-C247-BE8C-53F487F22F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9A0-684A-BE26-7F6D3DD53F88}"/>
                </c:ext>
              </c:extLst>
            </c:dLbl>
            <c:dLbl>
              <c:idx val="13"/>
              <c:layout>
                <c:manualLayout>
                  <c:x val="-0.12152777777777778"/>
                  <c:y val="-0.20078883037272416"/>
                </c:manualLayout>
              </c:layout>
              <c:tx>
                <c:rich>
                  <a:bodyPr/>
                  <a:lstStyle/>
                  <a:p>
                    <a:fld id="{D4A8233C-A7AD-B148-BC65-1E1F786BC1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9A0-684A-BE26-7F6D3DD53F88}"/>
                </c:ext>
              </c:extLst>
            </c:dLbl>
            <c:dLbl>
              <c:idx val="14"/>
              <c:layout>
                <c:manualLayout>
                  <c:x val="-8.6805555555555552E-2"/>
                  <c:y val="0.16110201495495893"/>
                </c:manualLayout>
              </c:layout>
              <c:tx>
                <c:rich>
                  <a:bodyPr/>
                  <a:lstStyle/>
                  <a:p>
                    <a:fld id="{7E3024E4-2C41-C243-9C17-18E1ED3D9C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9A0-684A-BE26-7F6D3DD53F88}"/>
                </c:ext>
              </c:extLst>
            </c:dLbl>
            <c:dLbl>
              <c:idx val="15"/>
              <c:layout>
                <c:manualLayout>
                  <c:x val="-0.12615740740740744"/>
                  <c:y val="0.19774657536707682"/>
                </c:manualLayout>
              </c:layout>
              <c:tx>
                <c:rich>
                  <a:bodyPr/>
                  <a:lstStyle/>
                  <a:p>
                    <a:fld id="{DFD2E6A5-0597-B642-9A5E-230030A3818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9A0-684A-BE26-7F6D3DD53F88}"/>
                </c:ext>
              </c:extLst>
            </c:dLbl>
            <c:dLbl>
              <c:idx val="16"/>
              <c:layout>
                <c:manualLayout>
                  <c:x val="-0.10648148148148148"/>
                  <c:y val="0.23425363543484484"/>
                </c:manualLayout>
              </c:layout>
              <c:tx>
                <c:rich>
                  <a:bodyPr/>
                  <a:lstStyle/>
                  <a:p>
                    <a:fld id="{1FC97BB2-26C8-684C-8CC8-F581C396D8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9A0-684A-BE26-7F6D3DD53F88}"/>
                </c:ext>
              </c:extLst>
            </c:dLbl>
            <c:dLbl>
              <c:idx val="17"/>
              <c:layout>
                <c:manualLayout>
                  <c:x val="-0.1851851851851852"/>
                  <c:y val="9.126765016942007E-3"/>
                </c:manualLayout>
              </c:layout>
              <c:tx>
                <c:rich>
                  <a:bodyPr/>
                  <a:lstStyle/>
                  <a:p>
                    <a:fld id="{B98A7A0E-21A1-304A-A745-B81C14C94DA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9A0-684A-BE26-7F6D3DD53F88}"/>
                </c:ext>
              </c:extLst>
            </c:dLbl>
            <c:dLbl>
              <c:idx val="18"/>
              <c:layout>
                <c:manualLayout>
                  <c:x val="-0.14351851851851857"/>
                  <c:y val="-4.8676080090357371E-2"/>
                </c:manualLayout>
              </c:layout>
              <c:tx>
                <c:rich>
                  <a:bodyPr/>
                  <a:lstStyle/>
                  <a:p>
                    <a:fld id="{F50BE379-51A4-FF4B-8382-61991987ABA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79A0-684A-BE26-7F6D3DD53F88}"/>
                </c:ext>
              </c:extLst>
            </c:dLbl>
            <c:dLbl>
              <c:idx val="19"/>
              <c:layout>
                <c:manualLayout>
                  <c:x val="-1.9675925925925927E-2"/>
                  <c:y val="0.10790998278850225"/>
                </c:manualLayout>
              </c:layout>
              <c:tx>
                <c:rich>
                  <a:bodyPr/>
                  <a:lstStyle/>
                  <a:p>
                    <a:fld id="{E20638AD-ACC3-444C-9BB5-5C5B16AC6D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153646289005541"/>
                      <c:h val="5.3513265549336636E-2"/>
                    </c:manualLayout>
                  </c15:layout>
                  <c15:dlblFieldTable/>
                  <c15:showDataLabelsRange val="1"/>
                </c:ext>
                <c:ext xmlns:c16="http://schemas.microsoft.com/office/drawing/2014/chart" uri="{C3380CC4-5D6E-409C-BE32-E72D297353CC}">
                  <c16:uniqueId val="{00000001-79A0-684A-BE26-7F6D3DD53F88}"/>
                </c:ext>
              </c:extLst>
            </c:dLbl>
            <c:dLbl>
              <c:idx val="20"/>
              <c:layout>
                <c:manualLayout>
                  <c:x val="-0.14809319407990668"/>
                  <c:y val="-1.2169020022589343E-2"/>
                </c:manualLayout>
              </c:layout>
              <c:tx>
                <c:rich>
                  <a:bodyPr/>
                  <a:lstStyle/>
                  <a:p>
                    <a:fld id="{372530D4-1AEE-0544-B7A0-D5E316CE75C4}" type="CELLRANGE">
                      <a:rPr lang="en-US" baseline="0"/>
                      <a:pPr/>
                      <a:t>[CELLRANGE]</a:t>
                    </a:fld>
                    <a:r>
                      <a:rPr lang="en-US" baseline="0"/>
                      <a:t>, </a:t>
                    </a:r>
                    <a:fld id="{28C70B6F-DE3F-B24B-9E36-D908844DA738}"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19E-8249-B93D-FA9A2020606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Sheet1!$A$2:$A$22</c:f>
              <c:numCache>
                <c:formatCode>0.0%</c:formatCode>
                <c:ptCount val="21"/>
                <c:pt idx="0">
                  <c:v>-1.5650065783190392E-4</c:v>
                </c:pt>
                <c:pt idx="1">
                  <c:v>-9.0215017590188351E-3</c:v>
                </c:pt>
                <c:pt idx="2">
                  <c:v>-1.0965210122765523E-2</c:v>
                </c:pt>
                <c:pt idx="3">
                  <c:v>-1.8037084880961674E-2</c:v>
                </c:pt>
                <c:pt idx="4">
                  <c:v>-1.3545415007572892E-2</c:v>
                </c:pt>
                <c:pt idx="5">
                  <c:v>-6.963183993883848E-3</c:v>
                </c:pt>
                <c:pt idx="6">
                  <c:v>3.9717047981749909E-2</c:v>
                </c:pt>
                <c:pt idx="7">
                  <c:v>8.8632416804370617E-3</c:v>
                </c:pt>
                <c:pt idx="8">
                  <c:v>1.3776515425751867E-2</c:v>
                </c:pt>
                <c:pt idx="9">
                  <c:v>-3.2726484699734382E-3</c:v>
                </c:pt>
                <c:pt idx="10">
                  <c:v>-7.9154516303486799E-3</c:v>
                </c:pt>
                <c:pt idx="11">
                  <c:v>-3.6716297675162157E-2</c:v>
                </c:pt>
                <c:pt idx="12">
                  <c:v>-3.722513534543892E-3</c:v>
                </c:pt>
                <c:pt idx="13">
                  <c:v>-4.7353110227732476E-4</c:v>
                </c:pt>
                <c:pt idx="14">
                  <c:v>-4.2484179243250653E-3</c:v>
                </c:pt>
                <c:pt idx="15">
                  <c:v>-7.892531727710872E-3</c:v>
                </c:pt>
                <c:pt idx="16">
                  <c:v>-7.1517644611928111E-3</c:v>
                </c:pt>
                <c:pt idx="17">
                  <c:v>-2.1203299243753748E-2</c:v>
                </c:pt>
                <c:pt idx="18">
                  <c:v>2.4794443140119249E-4</c:v>
                </c:pt>
                <c:pt idx="19">
                  <c:v>1.6885508224708801E-3</c:v>
                </c:pt>
                <c:pt idx="20">
                  <c:v>-2.9450313492974334E-2</c:v>
                </c:pt>
              </c:numCache>
            </c:numRef>
          </c:xVal>
          <c:yVal>
            <c:numRef>
              <c:f>Sheet1!$B$2:$B$22</c:f>
              <c:numCache>
                <c:formatCode>0.0%</c:formatCode>
                <c:ptCount val="21"/>
                <c:pt idx="0">
                  <c:v>3.1221118189738828E-2</c:v>
                </c:pt>
                <c:pt idx="1">
                  <c:v>2.2077910923468114E-2</c:v>
                </c:pt>
                <c:pt idx="2">
                  <c:v>2.2347974175046081E-2</c:v>
                </c:pt>
                <c:pt idx="3">
                  <c:v>1.6130229260213458E-2</c:v>
                </c:pt>
                <c:pt idx="4">
                  <c:v>2.4834056755436151E-2</c:v>
                </c:pt>
                <c:pt idx="5">
                  <c:v>3.1672379182932753E-2</c:v>
                </c:pt>
                <c:pt idx="6">
                  <c:v>2.8201812695283435E-2</c:v>
                </c:pt>
                <c:pt idx="7">
                  <c:v>2.2875600919868511E-2</c:v>
                </c:pt>
                <c:pt idx="8">
                  <c:v>4.1402380373677827E-2</c:v>
                </c:pt>
                <c:pt idx="9">
                  <c:v>-4.9864783637557641E-3</c:v>
                </c:pt>
                <c:pt idx="10">
                  <c:v>1.9725508629663047E-2</c:v>
                </c:pt>
                <c:pt idx="11">
                  <c:v>2.2286941746933353E-2</c:v>
                </c:pt>
                <c:pt idx="12">
                  <c:v>1.7426422080593529E-2</c:v>
                </c:pt>
                <c:pt idx="13">
                  <c:v>3.1090354296848366E-2</c:v>
                </c:pt>
                <c:pt idx="14">
                  <c:v>2.34947113827777E-2</c:v>
                </c:pt>
                <c:pt idx="15">
                  <c:v>1.9115682540417289E-2</c:v>
                </c:pt>
                <c:pt idx="16">
                  <c:v>1.7796108115829323E-2</c:v>
                </c:pt>
                <c:pt idx="17">
                  <c:v>1.1713725252157747E-2</c:v>
                </c:pt>
                <c:pt idx="18">
                  <c:v>2.4086472420372651E-2</c:v>
                </c:pt>
                <c:pt idx="19">
                  <c:v>2.5561412234435643E-2</c:v>
                </c:pt>
                <c:pt idx="20">
                  <c:v>2.2163957046830163E-3</c:v>
                </c:pt>
              </c:numCache>
            </c:numRef>
          </c:yVal>
          <c:smooth val="0"/>
          <c:extLst>
            <c:ext xmlns:c15="http://schemas.microsoft.com/office/drawing/2012/chart" uri="{02D57815-91ED-43cb-92C2-25804820EDAC}">
              <c15:datalabelsRange>
                <c15:f>Sheet1!$D$2:$D$22</c15:f>
                <c15:dlblRangeCache>
                  <c:ptCount val="21"/>
                  <c:pt idx="0">
                    <c:v>Hardware</c:v>
                  </c:pt>
                  <c:pt idx="1">
                    <c:v>Tools</c:v>
                  </c:pt>
                  <c:pt idx="2">
                    <c:v>Plumbing supplies</c:v>
                  </c:pt>
                  <c:pt idx="3">
                    <c:v>Electrical supplies</c:v>
                  </c:pt>
                  <c:pt idx="4">
                    <c:v>Nursery Stock &amp; Soil Treatments</c:v>
                  </c:pt>
                  <c:pt idx="5">
                    <c:v>Lawn &amp; garden equip &amp; supplies</c:v>
                  </c:pt>
                  <c:pt idx="6">
                    <c:v>Dimensional lumber &amp; boards</c:v>
                  </c:pt>
                  <c:pt idx="7">
                    <c:v>Plywood &amp; related products</c:v>
                  </c:pt>
                  <c:pt idx="8">
                    <c:v>Gypsum &amp; specialty boards</c:v>
                  </c:pt>
                  <c:pt idx="9">
                    <c:v>Insulation &amp; weatherization prod</c:v>
                  </c:pt>
                  <c:pt idx="10">
                    <c:v>Kitchen &amp; bath cabinets</c:v>
                  </c:pt>
                  <c:pt idx="11">
                    <c:v>Windows, skylights &amp; patio doors</c:v>
                  </c:pt>
                  <c:pt idx="12">
                    <c:v>Siding &amp; exterior trim</c:v>
                  </c:pt>
                  <c:pt idx="13">
                    <c:v>Roofing &amp; supplies</c:v>
                  </c:pt>
                  <c:pt idx="14">
                    <c:v>Doors &amp; molding</c:v>
                  </c:pt>
                  <c:pt idx="15">
                    <c:v>Other Building Materials</c:v>
                  </c:pt>
                  <c:pt idx="16">
                    <c:v>Paint &amp; preservatives</c:v>
                  </c:pt>
                  <c:pt idx="17">
                    <c:v>Paint sundries &amp; other supplies</c:v>
                  </c:pt>
                  <c:pt idx="18">
                    <c:v>Hard-surface floor coverings</c:v>
                  </c:pt>
                  <c:pt idx="19">
                    <c:v>Soft-surface floor coverings</c:v>
                  </c:pt>
                  <c:pt idx="20">
                    <c:v>Major household appliances</c:v>
                  </c:pt>
                </c15:dlblRangeCache>
              </c15:datalabelsRange>
            </c:ext>
            <c:ext xmlns:c16="http://schemas.microsoft.com/office/drawing/2014/chart" uri="{C3380CC4-5D6E-409C-BE32-E72D297353CC}">
              <c16:uniqueId val="{00000000-2CBD-5846-BC70-8F3EB3AB5F5A}"/>
            </c:ext>
          </c:extLst>
        </c:ser>
        <c:dLbls>
          <c:showLegendKey val="0"/>
          <c:showVal val="0"/>
          <c:showCatName val="0"/>
          <c:showSerName val="0"/>
          <c:showPercent val="0"/>
          <c:showBubbleSize val="0"/>
        </c:dLbls>
        <c:axId val="2036605696"/>
        <c:axId val="2036606592"/>
      </c:scatterChart>
      <c:valAx>
        <c:axId val="2036605696"/>
        <c:scaling>
          <c:orientation val="minMax"/>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2036606592"/>
        <c:crosses val="autoZero"/>
        <c:crossBetween val="midCat"/>
      </c:valAx>
      <c:valAx>
        <c:axId val="2036606592"/>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203660569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5400" cap="rnd">
              <a:noFill/>
              <a:round/>
            </a:ln>
            <a:effectLst/>
          </c:spPr>
          <c:marker>
            <c:symbol val="circle"/>
            <c:size val="15"/>
            <c:spPr>
              <a:solidFill>
                <a:schemeClr val="accent1"/>
              </a:solidFill>
              <a:ln w="25400">
                <a:solidFill>
                  <a:schemeClr val="accent1">
                    <a:lumMod val="20000"/>
                    <a:lumOff val="80000"/>
                  </a:schemeClr>
                </a:solidFill>
              </a:ln>
              <a:effectLst/>
            </c:spPr>
          </c:marker>
          <c:dLbls>
            <c:dLbl>
              <c:idx val="0"/>
              <c:layout>
                <c:manualLayout>
                  <c:x val="-3.9642058741649465E-2"/>
                  <c:y val="-4.9125172228212083E-2"/>
                </c:manualLayout>
              </c:layout>
              <c:tx>
                <c:rich>
                  <a:bodyPr/>
                  <a:lstStyle/>
                  <a:p>
                    <a:fld id="{C3595195-38D6-AC48-9210-429A46C9A8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2FB-DA4E-B08D-EE8BAF765DD8}"/>
                </c:ext>
              </c:extLst>
            </c:dLbl>
            <c:dLbl>
              <c:idx val="1"/>
              <c:layout>
                <c:manualLayout>
                  <c:x val="-2.3353537960699524E-2"/>
                  <c:y val="-5.9377899615894389E-2"/>
                </c:manualLayout>
              </c:layout>
              <c:tx>
                <c:rich>
                  <a:bodyPr/>
                  <a:lstStyle/>
                  <a:p>
                    <a:fld id="{B548EF77-C5A6-214D-874C-0AA6C95431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2FB-DA4E-B08D-EE8BAF765DD8}"/>
                </c:ext>
              </c:extLst>
            </c:dLbl>
            <c:dLbl>
              <c:idx val="2"/>
              <c:layout>
                <c:manualLayout>
                  <c:x val="-2.8661160224494948E-2"/>
                  <c:y val="-5.1955662163907596E-2"/>
                </c:manualLayout>
              </c:layout>
              <c:tx>
                <c:rich>
                  <a:bodyPr/>
                  <a:lstStyle/>
                  <a:p>
                    <a:fld id="{843A2C0C-691E-A942-98DA-4B2A48227A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2FB-DA4E-B08D-EE8BAF765DD8}"/>
                </c:ext>
              </c:extLst>
            </c:dLbl>
            <c:dLbl>
              <c:idx val="3"/>
              <c:tx>
                <c:rich>
                  <a:bodyPr/>
                  <a:lstStyle/>
                  <a:p>
                    <a:fld id="{88E4C19D-008C-AD43-94B1-900209A338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2FB-DA4E-B08D-EE8BAF765DD8}"/>
                </c:ext>
              </c:extLst>
            </c:dLbl>
            <c:dLbl>
              <c:idx val="4"/>
              <c:tx>
                <c:rich>
                  <a:bodyPr/>
                  <a:lstStyle/>
                  <a:p>
                    <a:fld id="{3269360C-C3BC-1045-882C-1B611086BF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2FB-DA4E-B08D-EE8BAF765DD8}"/>
                </c:ext>
              </c:extLst>
            </c:dLbl>
            <c:dLbl>
              <c:idx val="5"/>
              <c:tx>
                <c:rich>
                  <a:bodyPr/>
                  <a:lstStyle/>
                  <a:p>
                    <a:fld id="{861E04BD-DA7F-0A46-BE85-87EB2F046CF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2FB-DA4E-B08D-EE8BAF765DD8}"/>
                </c:ext>
              </c:extLst>
            </c:dLbl>
            <c:dLbl>
              <c:idx val="6"/>
              <c:tx>
                <c:rich>
                  <a:bodyPr/>
                  <a:lstStyle/>
                  <a:p>
                    <a:fld id="{BFDB9B93-AAC6-A748-AFDC-544A83274D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2FB-DA4E-B08D-EE8BAF765DD8}"/>
                </c:ext>
              </c:extLst>
            </c:dLbl>
            <c:dLbl>
              <c:idx val="7"/>
              <c:layout>
                <c:manualLayout>
                  <c:x val="-7.1122138334857643E-2"/>
                  <c:y val="-1.7318554054635896E-2"/>
                </c:manualLayout>
              </c:layout>
              <c:tx>
                <c:rich>
                  <a:bodyPr/>
                  <a:lstStyle/>
                  <a:p>
                    <a:fld id="{3871AF73-4C54-1F49-8DE3-F956667165E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2FB-DA4E-B08D-EE8BAF765DD8}"/>
                </c:ext>
              </c:extLst>
            </c:dLbl>
            <c:dLbl>
              <c:idx val="8"/>
              <c:tx>
                <c:rich>
                  <a:bodyPr/>
                  <a:lstStyle/>
                  <a:p>
                    <a:fld id="{420FD37E-A370-9848-9307-646F8B5515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2FB-DA4E-B08D-EE8BAF765DD8}"/>
                </c:ext>
              </c:extLst>
            </c:dLbl>
            <c:dLbl>
              <c:idx val="9"/>
              <c:layout>
                <c:manualLayout>
                  <c:x val="-1.9107440149663285E-2"/>
                  <c:y val="-5.0425044849989956E-2"/>
                </c:manualLayout>
              </c:layout>
              <c:tx>
                <c:rich>
                  <a:bodyPr/>
                  <a:lstStyle/>
                  <a:p>
                    <a:fld id="{D5C2623F-6433-7245-9FAF-CFC5C8038F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2FB-DA4E-B08D-EE8BAF765DD8}"/>
                </c:ext>
              </c:extLst>
            </c:dLbl>
            <c:dLbl>
              <c:idx val="10"/>
              <c:layout>
                <c:manualLayout>
                  <c:x val="-2.972268467725394E-2"/>
                  <c:y val="-5.442974131456986E-2"/>
                </c:manualLayout>
              </c:layout>
              <c:tx>
                <c:rich>
                  <a:bodyPr/>
                  <a:lstStyle/>
                  <a:p>
                    <a:fld id="{B62BFAA3-8D52-CB4A-9F31-2888C39A46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2FB-DA4E-B08D-EE8BAF765DD8}"/>
                </c:ext>
              </c:extLst>
            </c:dLbl>
            <c:dLbl>
              <c:idx val="11"/>
              <c:tx>
                <c:rich>
                  <a:bodyPr/>
                  <a:lstStyle/>
                  <a:p>
                    <a:fld id="{5EDA0916-8E45-E64B-93A2-3278133C724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2FB-DA4E-B08D-EE8BAF765DD8}"/>
                </c:ext>
              </c:extLst>
            </c:dLbl>
            <c:dLbl>
              <c:idx val="12"/>
              <c:layout>
                <c:manualLayout>
                  <c:x val="-2.972268467725394E-2"/>
                  <c:y val="5.1955662163907547E-2"/>
                </c:manualLayout>
              </c:layout>
              <c:tx>
                <c:rich>
                  <a:bodyPr/>
                  <a:lstStyle/>
                  <a:p>
                    <a:fld id="{6059DDC6-728A-2E45-8D05-CE3883FBE3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2FB-DA4E-B08D-EE8BAF765DD8}"/>
                </c:ext>
              </c:extLst>
            </c:dLbl>
            <c:dLbl>
              <c:idx val="13"/>
              <c:layout>
                <c:manualLayout>
                  <c:x val="-3.2913861219134921E-2"/>
                  <c:y val="4.9125081844291589E-2"/>
                </c:manualLayout>
              </c:layout>
              <c:tx>
                <c:rich>
                  <a:bodyPr/>
                  <a:lstStyle/>
                  <a:p>
                    <a:fld id="{1792D139-31ED-BF4F-BA77-982E9AB7F3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2FB-DA4E-B08D-EE8BAF765DD8}"/>
                </c:ext>
              </c:extLst>
            </c:dLbl>
            <c:dLbl>
              <c:idx val="14"/>
              <c:layout>
                <c:manualLayout>
                  <c:x val="-3.8214880299326494E-2"/>
                  <c:y val="5.4429741314569721E-2"/>
                </c:manualLayout>
              </c:layout>
              <c:tx>
                <c:rich>
                  <a:bodyPr/>
                  <a:lstStyle/>
                  <a:p>
                    <a:fld id="{83AC8940-F81A-8F45-88A6-1BF04B3507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2FB-DA4E-B08D-EE8BAF765DD8}"/>
                </c:ext>
              </c:extLst>
            </c:dLbl>
            <c:dLbl>
              <c:idx val="15"/>
              <c:layout>
                <c:manualLayout>
                  <c:x val="-3.7503408162170175E-2"/>
                  <c:y val="-4.7150104330164547E-2"/>
                </c:manualLayout>
              </c:layout>
              <c:tx>
                <c:rich>
                  <a:bodyPr/>
                  <a:lstStyle/>
                  <a:p>
                    <a:fld id="{93E54FB6-E570-AB48-AED9-36DD97D76C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6.5582830930716318E-2"/>
                      <c:h val="5.9965460233237552E-2"/>
                    </c:manualLayout>
                  </c15:layout>
                  <c15:dlblFieldTable/>
                  <c15:showDataLabelsRange val="1"/>
                </c:ext>
                <c:ext xmlns:c16="http://schemas.microsoft.com/office/drawing/2014/chart" uri="{C3380CC4-5D6E-409C-BE32-E72D297353CC}">
                  <c16:uniqueId val="{0000000F-62FB-DA4E-B08D-EE8BAF765DD8}"/>
                </c:ext>
              </c:extLst>
            </c:dLbl>
            <c:dLbl>
              <c:idx val="16"/>
              <c:layout>
                <c:manualLayout>
                  <c:x val="-1.8045915696904256E-2"/>
                  <c:y val="-5.1012200327162874E-2"/>
                </c:manualLayout>
              </c:layout>
              <c:tx>
                <c:rich>
                  <a:bodyPr/>
                  <a:lstStyle/>
                  <a:p>
                    <a:fld id="{22DD16A3-6A0F-AA48-9A28-D3FFCE8793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2FB-DA4E-B08D-EE8BAF765DD8}"/>
                </c:ext>
              </c:extLst>
            </c:dLbl>
            <c:dLbl>
              <c:idx val="17"/>
              <c:layout>
                <c:manualLayout>
                  <c:x val="3.7164430070296371E-2"/>
                  <c:y val="0"/>
                </c:manualLayout>
              </c:layout>
              <c:tx>
                <c:rich>
                  <a:bodyPr/>
                  <a:lstStyle/>
                  <a:p>
                    <a:fld id="{5A4DAA97-DBFA-ED47-9836-4509FCC9CF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62FB-DA4E-B08D-EE8BAF765DD8}"/>
                </c:ext>
              </c:extLst>
            </c:dLbl>
            <c:dLbl>
              <c:idx val="18"/>
              <c:layout>
                <c:manualLayout>
                  <c:x val="2.8722619402290726E-2"/>
                  <c:y val="0.13622993105069842"/>
                </c:manualLayout>
              </c:layout>
              <c:tx>
                <c:rich>
                  <a:bodyPr/>
                  <a:lstStyle/>
                  <a:p>
                    <a:fld id="{725CE48C-AFAA-3548-A16D-008631559E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070316692496163"/>
                      <c:h val="7.6340610825742089E-2"/>
                    </c:manualLayout>
                  </c15:layout>
                  <c15:dlblFieldTable/>
                  <c15:showDataLabelsRange val="1"/>
                </c:ext>
                <c:ext xmlns:c16="http://schemas.microsoft.com/office/drawing/2014/chart" uri="{C3380CC4-5D6E-409C-BE32-E72D297353CC}">
                  <c16:uniqueId val="{00000012-62FB-DA4E-B08D-EE8BAF765DD8}"/>
                </c:ext>
              </c:extLst>
            </c:dLbl>
            <c:dLbl>
              <c:idx val="19"/>
              <c:layout>
                <c:manualLayout>
                  <c:x val="5.6961067796641333E-2"/>
                  <c:y val="7.299371174796021E-2"/>
                </c:manualLayout>
              </c:layout>
              <c:tx>
                <c:rich>
                  <a:bodyPr/>
                  <a:lstStyle/>
                  <a:p>
                    <a:fld id="{52392C73-600F-994C-AADB-C15D5765F3D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2FB-DA4E-B08D-EE8BAF765DD8}"/>
                </c:ext>
              </c:extLst>
            </c:dLbl>
            <c:dLbl>
              <c:idx val="20"/>
              <c:tx>
                <c:rich>
                  <a:bodyPr/>
                  <a:lstStyle/>
                  <a:p>
                    <a:fld id="{F8983517-83E6-4F4F-BA58-CD846CDE10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62FB-DA4E-B08D-EE8BAF765DD8}"/>
                </c:ext>
              </c:extLst>
            </c:dLbl>
            <c:dLbl>
              <c:idx val="21"/>
              <c:tx>
                <c:rich>
                  <a:bodyPr/>
                  <a:lstStyle/>
                  <a:p>
                    <a:fld id="{9B896187-011A-BA4C-85F9-6A54F622B3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2FB-DA4E-B08D-EE8BAF765DD8}"/>
                </c:ext>
              </c:extLst>
            </c:dLbl>
            <c:dLbl>
              <c:idx val="22"/>
              <c:layout>
                <c:manualLayout>
                  <c:x val="-2.972268467725394E-2"/>
                  <c:y val="4.7007503862583018E-2"/>
                </c:manualLayout>
              </c:layout>
              <c:tx>
                <c:rich>
                  <a:bodyPr/>
                  <a:lstStyle/>
                  <a:p>
                    <a:fld id="{C761CF40-9944-DA44-9F54-3CC34567C4B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2FB-DA4E-B08D-EE8BAF765DD8}"/>
                </c:ext>
              </c:extLst>
            </c:dLbl>
            <c:dLbl>
              <c:idx val="23"/>
              <c:tx>
                <c:rich>
                  <a:bodyPr/>
                  <a:lstStyle/>
                  <a:p>
                    <a:fld id="{4D26E715-6C37-CD47-A02B-8FFF79DCFF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2FB-DA4E-B08D-EE8BAF765DD8}"/>
                </c:ext>
              </c:extLst>
            </c:dLbl>
            <c:dLbl>
              <c:idx val="24"/>
              <c:tx>
                <c:rich>
                  <a:bodyPr/>
                  <a:lstStyle/>
                  <a:p>
                    <a:fld id="{9B5ACDB2-9510-FF44-9472-C0DB5951DD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2FB-DA4E-B08D-EE8BAF765DD8}"/>
                </c:ext>
              </c:extLst>
            </c:dLbl>
            <c:dLbl>
              <c:idx val="25"/>
              <c:tx>
                <c:rich>
                  <a:bodyPr/>
                  <a:lstStyle/>
                  <a:p>
                    <a:fld id="{E900A1F4-3D90-9643-8CD4-61614F2F4E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2FB-DA4E-B08D-EE8BAF765DD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Sheet1!$B$46:$B$71</c:f>
              <c:numCache>
                <c:formatCode>General</c:formatCode>
                <c:ptCount val="26"/>
                <c:pt idx="0">
                  <c:v>5.17</c:v>
                </c:pt>
                <c:pt idx="1">
                  <c:v>5.34</c:v>
                </c:pt>
                <c:pt idx="2">
                  <c:v>5.63</c:v>
                </c:pt>
                <c:pt idx="3">
                  <c:v>6.18</c:v>
                </c:pt>
                <c:pt idx="4">
                  <c:v>6.78</c:v>
                </c:pt>
                <c:pt idx="5">
                  <c:v>7.08</c:v>
                </c:pt>
                <c:pt idx="6">
                  <c:v>6.48</c:v>
                </c:pt>
                <c:pt idx="7">
                  <c:v>5.03</c:v>
                </c:pt>
                <c:pt idx="8">
                  <c:v>4.1100000000000003</c:v>
                </c:pt>
                <c:pt idx="9">
                  <c:v>4.34</c:v>
                </c:pt>
                <c:pt idx="10">
                  <c:v>4.1900000000000004</c:v>
                </c:pt>
                <c:pt idx="11">
                  <c:v>4.26</c:v>
                </c:pt>
                <c:pt idx="12">
                  <c:v>4.66</c:v>
                </c:pt>
                <c:pt idx="13">
                  <c:v>5.09</c:v>
                </c:pt>
                <c:pt idx="14">
                  <c:v>4.9400000000000004</c:v>
                </c:pt>
                <c:pt idx="15">
                  <c:v>5.25</c:v>
                </c:pt>
                <c:pt idx="16">
                  <c:v>5.45</c:v>
                </c:pt>
                <c:pt idx="17">
                  <c:v>5.51</c:v>
                </c:pt>
                <c:pt idx="18">
                  <c:v>5.34</c:v>
                </c:pt>
                <c:pt idx="19">
                  <c:v>5.34</c:v>
                </c:pt>
                <c:pt idx="20">
                  <c:v>5.64</c:v>
                </c:pt>
                <c:pt idx="21">
                  <c:v>6.12</c:v>
                </c:pt>
                <c:pt idx="22">
                  <c:v>5.03</c:v>
                </c:pt>
                <c:pt idx="23">
                  <c:v>4.09</c:v>
                </c:pt>
                <c:pt idx="24">
                  <c:v>4.0599999999999996</c:v>
                </c:pt>
                <c:pt idx="25">
                  <c:v>4.0999999999999996</c:v>
                </c:pt>
              </c:numCache>
            </c:numRef>
          </c:xVal>
          <c:yVal>
            <c:numRef>
              <c:f>Sheet1!$C$46:$C$71</c:f>
              <c:numCache>
                <c:formatCode>General</c:formatCode>
                <c:ptCount val="26"/>
                <c:pt idx="0">
                  <c:v>2.0699999999999998</c:v>
                </c:pt>
                <c:pt idx="1">
                  <c:v>2.08</c:v>
                </c:pt>
                <c:pt idx="2">
                  <c:v>2.2000000000000002</c:v>
                </c:pt>
                <c:pt idx="3">
                  <c:v>2.4700000000000002</c:v>
                </c:pt>
                <c:pt idx="4">
                  <c:v>2.71</c:v>
                </c:pt>
                <c:pt idx="5">
                  <c:v>2.83</c:v>
                </c:pt>
                <c:pt idx="6">
                  <c:v>2.33</c:v>
                </c:pt>
                <c:pt idx="7">
                  <c:v>1.96</c:v>
                </c:pt>
                <c:pt idx="8">
                  <c:v>1.69</c:v>
                </c:pt>
                <c:pt idx="9">
                  <c:v>2.04</c:v>
                </c:pt>
                <c:pt idx="10">
                  <c:v>2.1</c:v>
                </c:pt>
                <c:pt idx="11">
                  <c:v>1.58</c:v>
                </c:pt>
                <c:pt idx="12">
                  <c:v>1.82</c:v>
                </c:pt>
                <c:pt idx="13">
                  <c:v>1.93</c:v>
                </c:pt>
                <c:pt idx="14">
                  <c:v>1.63</c:v>
                </c:pt>
                <c:pt idx="15">
                  <c:v>1.84</c:v>
                </c:pt>
                <c:pt idx="16">
                  <c:v>1.91</c:v>
                </c:pt>
                <c:pt idx="17">
                  <c:v>1.87</c:v>
                </c:pt>
                <c:pt idx="18">
                  <c:v>1.76</c:v>
                </c:pt>
                <c:pt idx="19">
                  <c:v>1.76</c:v>
                </c:pt>
                <c:pt idx="20">
                  <c:v>1.75</c:v>
                </c:pt>
                <c:pt idx="21">
                  <c:v>2.08</c:v>
                </c:pt>
                <c:pt idx="22">
                  <c:v>1.31</c:v>
                </c:pt>
                <c:pt idx="23">
                  <c:v>1.31</c:v>
                </c:pt>
                <c:pt idx="24">
                  <c:v>0.97</c:v>
                </c:pt>
                <c:pt idx="25">
                  <c:v>1.1499999999999999</c:v>
                </c:pt>
              </c:numCache>
            </c:numRef>
          </c:yVal>
          <c:smooth val="0"/>
          <c:extLst>
            <c:ext xmlns:c15="http://schemas.microsoft.com/office/drawing/2012/chart" uri="{02D57815-91ED-43cb-92C2-25804820EDAC}">
              <c15:datalabelsRange>
                <c15:f>Sheet1!$A$46:$A$71</c15:f>
                <c15:dlblRange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15:dlblRangeCache>
              </c15:datalabelsRange>
            </c:ext>
            <c:ext xmlns:c16="http://schemas.microsoft.com/office/drawing/2014/chart" uri="{C3380CC4-5D6E-409C-BE32-E72D297353CC}">
              <c16:uniqueId val="{0000001A-62FB-DA4E-B08D-EE8BAF765DD8}"/>
            </c:ext>
          </c:extLst>
        </c:ser>
        <c:dLbls>
          <c:showLegendKey val="0"/>
          <c:showVal val="0"/>
          <c:showCatName val="0"/>
          <c:showSerName val="0"/>
          <c:showPercent val="0"/>
          <c:showBubbleSize val="0"/>
        </c:dLbls>
        <c:axId val="266731072"/>
        <c:axId val="266732784"/>
      </c:scatterChart>
      <c:valAx>
        <c:axId val="266731072"/>
        <c:scaling>
          <c:orientation val="minMax"/>
          <c:min val="3.5"/>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Home Buyers (Millions)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66732784"/>
        <c:crosses val="autoZero"/>
        <c:crossBetween val="midCat"/>
      </c:valAx>
      <c:valAx>
        <c:axId val="266732784"/>
        <c:scaling>
          <c:orientation val="minMax"/>
          <c:min val="0.5"/>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First-Time Home Buyers (Millions)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6673107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95078724334867E-2"/>
          <c:y val="3.957258212089778E-2"/>
          <c:w val="0.93800465153664603"/>
          <c:h val="0.87512428396854358"/>
        </c:manualLayout>
      </c:layout>
      <c:lineChart>
        <c:grouping val="standard"/>
        <c:varyColors val="0"/>
        <c:ser>
          <c:idx val="1"/>
          <c:order val="0"/>
          <c:tx>
            <c:strRef>
              <c:f>Sheet1!$C$1</c:f>
              <c:strCache>
                <c:ptCount val="1"/>
                <c:pt idx="0">
                  <c:v>Bad Time to Buy</c:v>
                </c:pt>
              </c:strCache>
            </c:strRef>
          </c:tx>
          <c:spPr>
            <a:ln w="28575" cap="rnd">
              <a:solidFill>
                <a:schemeClr val="tx2"/>
              </a:solidFill>
              <a:round/>
            </a:ln>
            <a:effectLst/>
          </c:spPr>
          <c:marker>
            <c:symbol val="none"/>
          </c:marker>
          <c:cat>
            <c:numRef>
              <c:f>Sheet1!$A$2:$A$189</c:f>
              <c:numCache>
                <c:formatCode>mmm\-yy</c:formatCode>
                <c:ptCount val="188"/>
                <c:pt idx="0">
                  <c:v>40330</c:v>
                </c:pt>
                <c:pt idx="1">
                  <c:v>40360</c:v>
                </c:pt>
                <c:pt idx="2">
                  <c:v>40391</c:v>
                </c:pt>
                <c:pt idx="3">
                  <c:v>40422</c:v>
                </c:pt>
                <c:pt idx="4">
                  <c:v>40452</c:v>
                </c:pt>
                <c:pt idx="5">
                  <c:v>40483</c:v>
                </c:pt>
                <c:pt idx="6">
                  <c:v>40513</c:v>
                </c:pt>
                <c:pt idx="7">
                  <c:v>40544</c:v>
                </c:pt>
                <c:pt idx="8">
                  <c:v>40575</c:v>
                </c:pt>
                <c:pt idx="9">
                  <c:v>40603</c:v>
                </c:pt>
                <c:pt idx="10">
                  <c:v>40634</c:v>
                </c:pt>
                <c:pt idx="11">
                  <c:v>40664</c:v>
                </c:pt>
                <c:pt idx="12">
                  <c:v>40695</c:v>
                </c:pt>
                <c:pt idx="13">
                  <c:v>40725</c:v>
                </c:pt>
                <c:pt idx="14">
                  <c:v>40756</c:v>
                </c:pt>
                <c:pt idx="15">
                  <c:v>40787</c:v>
                </c:pt>
                <c:pt idx="16">
                  <c:v>40817</c:v>
                </c:pt>
                <c:pt idx="17">
                  <c:v>40848</c:v>
                </c:pt>
                <c:pt idx="18">
                  <c:v>40878</c:v>
                </c:pt>
                <c:pt idx="19">
                  <c:v>40909</c:v>
                </c:pt>
                <c:pt idx="20">
                  <c:v>40940</c:v>
                </c:pt>
                <c:pt idx="21">
                  <c:v>40969</c:v>
                </c:pt>
                <c:pt idx="22">
                  <c:v>41000</c:v>
                </c:pt>
                <c:pt idx="23">
                  <c:v>41030</c:v>
                </c:pt>
                <c:pt idx="24">
                  <c:v>41061</c:v>
                </c:pt>
                <c:pt idx="25">
                  <c:v>41091</c:v>
                </c:pt>
                <c:pt idx="26">
                  <c:v>41122</c:v>
                </c:pt>
                <c:pt idx="27">
                  <c:v>41153</c:v>
                </c:pt>
                <c:pt idx="28">
                  <c:v>41183</c:v>
                </c:pt>
                <c:pt idx="29">
                  <c:v>41214</c:v>
                </c:pt>
                <c:pt idx="30">
                  <c:v>41244</c:v>
                </c:pt>
                <c:pt idx="31">
                  <c:v>41275</c:v>
                </c:pt>
                <c:pt idx="32">
                  <c:v>41306</c:v>
                </c:pt>
                <c:pt idx="33">
                  <c:v>41334</c:v>
                </c:pt>
                <c:pt idx="34">
                  <c:v>41365</c:v>
                </c:pt>
                <c:pt idx="35">
                  <c:v>41395</c:v>
                </c:pt>
                <c:pt idx="36">
                  <c:v>41426</c:v>
                </c:pt>
                <c:pt idx="37">
                  <c:v>41456</c:v>
                </c:pt>
                <c:pt idx="38">
                  <c:v>41487</c:v>
                </c:pt>
                <c:pt idx="39">
                  <c:v>41518</c:v>
                </c:pt>
                <c:pt idx="40">
                  <c:v>41548</c:v>
                </c:pt>
                <c:pt idx="41">
                  <c:v>41579</c:v>
                </c:pt>
                <c:pt idx="42">
                  <c:v>41609</c:v>
                </c:pt>
                <c:pt idx="43" formatCode="[$-409]mmm\-yy;@">
                  <c:v>41640</c:v>
                </c:pt>
                <c:pt idx="44" formatCode="[$-409]mmm\-yy;@">
                  <c:v>41671</c:v>
                </c:pt>
                <c:pt idx="45" formatCode="[$-409]mmm\-yy;@">
                  <c:v>41699</c:v>
                </c:pt>
                <c:pt idx="46" formatCode="[$-409]mmm\-yy;@">
                  <c:v>41730</c:v>
                </c:pt>
                <c:pt idx="47" formatCode="[$-409]mmm\-yy;@">
                  <c:v>41760</c:v>
                </c:pt>
                <c:pt idx="48" formatCode="[$-409]mmm\-yy;@">
                  <c:v>41791</c:v>
                </c:pt>
                <c:pt idx="49" formatCode="[$-409]mmm\-yy;@">
                  <c:v>41821</c:v>
                </c:pt>
                <c:pt idx="50" formatCode="[$-409]mmm\-yy;@">
                  <c:v>41852</c:v>
                </c:pt>
                <c:pt idx="51" formatCode="[$-409]mmm\-yy;@">
                  <c:v>41883</c:v>
                </c:pt>
                <c:pt idx="52" formatCode="[$-409]mmm\-yy;@">
                  <c:v>41913</c:v>
                </c:pt>
                <c:pt idx="53" formatCode="[$-409]mmm\-yy;@">
                  <c:v>41944</c:v>
                </c:pt>
                <c:pt idx="54" formatCode="[$-409]mmm\-yy;@">
                  <c:v>41974</c:v>
                </c:pt>
                <c:pt idx="55" formatCode="[$-409]mmm\-yy;@">
                  <c:v>42005</c:v>
                </c:pt>
                <c:pt idx="56" formatCode="[$-409]mmm\-yy;@">
                  <c:v>42036</c:v>
                </c:pt>
                <c:pt idx="57" formatCode="[$-409]mmm\-yy;@">
                  <c:v>42064</c:v>
                </c:pt>
                <c:pt idx="58" formatCode="[$-409]mmm\-yy;@">
                  <c:v>42095</c:v>
                </c:pt>
                <c:pt idx="59" formatCode="[$-409]mmm\-yy;@">
                  <c:v>42125</c:v>
                </c:pt>
                <c:pt idx="60" formatCode="[$-409]mmm\-yy;@">
                  <c:v>42156</c:v>
                </c:pt>
                <c:pt idx="61" formatCode="[$-409]mmm\-yy;@">
                  <c:v>42186</c:v>
                </c:pt>
                <c:pt idx="62" formatCode="[$-409]mmm\-yy;@">
                  <c:v>42217</c:v>
                </c:pt>
                <c:pt idx="63" formatCode="[$-409]mmm\-yy;@">
                  <c:v>42248</c:v>
                </c:pt>
                <c:pt idx="64" formatCode="[$-409]mmm\-yy;@">
                  <c:v>42278</c:v>
                </c:pt>
                <c:pt idx="65" formatCode="[$-409]mmm\-yy;@">
                  <c:v>42309</c:v>
                </c:pt>
                <c:pt idx="66" formatCode="[$-409]mmm\-yy;@">
                  <c:v>42339</c:v>
                </c:pt>
                <c:pt idx="67" formatCode="[$-409]mmm\-yy;@">
                  <c:v>42370</c:v>
                </c:pt>
                <c:pt idx="68" formatCode="[$-409]mmm\-yy;@">
                  <c:v>42401</c:v>
                </c:pt>
                <c:pt idx="69" formatCode="[$-409]mmm\-yy;@">
                  <c:v>42430</c:v>
                </c:pt>
                <c:pt idx="70" formatCode="[$-409]mmm\-yy;@">
                  <c:v>42461</c:v>
                </c:pt>
                <c:pt idx="71" formatCode="[$-409]mmm\-yy;@">
                  <c:v>42491</c:v>
                </c:pt>
                <c:pt idx="72" formatCode="[$-409]mmm\-yy;@">
                  <c:v>42522</c:v>
                </c:pt>
                <c:pt idx="73" formatCode="[$-409]mmm\-yy;@">
                  <c:v>42552</c:v>
                </c:pt>
                <c:pt idx="74" formatCode="[$-409]mmm\-yy;@">
                  <c:v>42583</c:v>
                </c:pt>
                <c:pt idx="75" formatCode="[$-409]mmm\-yy;@">
                  <c:v>42614</c:v>
                </c:pt>
                <c:pt idx="76" formatCode="[$-409]mmm\-yy;@">
                  <c:v>42644</c:v>
                </c:pt>
                <c:pt idx="77" formatCode="[$-409]mmm\-yy;@">
                  <c:v>42675</c:v>
                </c:pt>
                <c:pt idx="78" formatCode="[$-409]mmm\-yy;@">
                  <c:v>42705</c:v>
                </c:pt>
                <c:pt idx="79" formatCode="[$-409]mmm\-yy;@">
                  <c:v>42736</c:v>
                </c:pt>
                <c:pt idx="80" formatCode="[$-409]mmm\-yy;@">
                  <c:v>42767</c:v>
                </c:pt>
                <c:pt idx="81" formatCode="[$-409]mmm\-yy;@">
                  <c:v>42795</c:v>
                </c:pt>
                <c:pt idx="82" formatCode="[$-409]mmm\-yy;@">
                  <c:v>42826</c:v>
                </c:pt>
                <c:pt idx="83" formatCode="[$-409]mmm\-yy;@">
                  <c:v>42856</c:v>
                </c:pt>
                <c:pt idx="84" formatCode="[$-409]mmm\-yy;@">
                  <c:v>42887</c:v>
                </c:pt>
                <c:pt idx="85" formatCode="[$-409]mmm\-yy;@">
                  <c:v>42917</c:v>
                </c:pt>
                <c:pt idx="86">
                  <c:v>42948</c:v>
                </c:pt>
                <c:pt idx="87">
                  <c:v>42979</c:v>
                </c:pt>
                <c:pt idx="88">
                  <c:v>43009</c:v>
                </c:pt>
                <c:pt idx="89">
                  <c:v>43040</c:v>
                </c:pt>
                <c:pt idx="90">
                  <c:v>43070</c:v>
                </c:pt>
                <c:pt idx="91">
                  <c:v>43101</c:v>
                </c:pt>
                <c:pt idx="92">
                  <c:v>43132</c:v>
                </c:pt>
                <c:pt idx="93">
                  <c:v>43160</c:v>
                </c:pt>
                <c:pt idx="94">
                  <c:v>43191</c:v>
                </c:pt>
                <c:pt idx="95">
                  <c:v>43221</c:v>
                </c:pt>
                <c:pt idx="96">
                  <c:v>43252</c:v>
                </c:pt>
                <c:pt idx="97">
                  <c:v>43282</c:v>
                </c:pt>
                <c:pt idx="98">
                  <c:v>43313</c:v>
                </c:pt>
                <c:pt idx="99">
                  <c:v>43344</c:v>
                </c:pt>
                <c:pt idx="100">
                  <c:v>43374</c:v>
                </c:pt>
                <c:pt idx="101">
                  <c:v>43405</c:v>
                </c:pt>
                <c:pt idx="102">
                  <c:v>43435</c:v>
                </c:pt>
                <c:pt idx="103">
                  <c:v>43466</c:v>
                </c:pt>
                <c:pt idx="104">
                  <c:v>43497</c:v>
                </c:pt>
                <c:pt idx="105">
                  <c:v>43525</c:v>
                </c:pt>
                <c:pt idx="106">
                  <c:v>43556</c:v>
                </c:pt>
                <c:pt idx="107">
                  <c:v>43586</c:v>
                </c:pt>
                <c:pt idx="108">
                  <c:v>43617</c:v>
                </c:pt>
                <c:pt idx="109">
                  <c:v>43647</c:v>
                </c:pt>
                <c:pt idx="110">
                  <c:v>43678</c:v>
                </c:pt>
                <c:pt idx="111">
                  <c:v>43709</c:v>
                </c:pt>
                <c:pt idx="112">
                  <c:v>43739</c:v>
                </c:pt>
                <c:pt idx="113">
                  <c:v>43770</c:v>
                </c:pt>
                <c:pt idx="114">
                  <c:v>43800</c:v>
                </c:pt>
                <c:pt idx="115">
                  <c:v>43831</c:v>
                </c:pt>
                <c:pt idx="116">
                  <c:v>43862</c:v>
                </c:pt>
                <c:pt idx="117">
                  <c:v>43891</c:v>
                </c:pt>
                <c:pt idx="118">
                  <c:v>43922</c:v>
                </c:pt>
                <c:pt idx="119">
                  <c:v>43952</c:v>
                </c:pt>
                <c:pt idx="120">
                  <c:v>43983</c:v>
                </c:pt>
                <c:pt idx="121">
                  <c:v>44013</c:v>
                </c:pt>
                <c:pt idx="122">
                  <c:v>44044</c:v>
                </c:pt>
                <c:pt idx="123">
                  <c:v>44075</c:v>
                </c:pt>
                <c:pt idx="124">
                  <c:v>44105</c:v>
                </c:pt>
                <c:pt idx="125">
                  <c:v>44136</c:v>
                </c:pt>
                <c:pt idx="126">
                  <c:v>44166</c:v>
                </c:pt>
                <c:pt idx="127">
                  <c:v>44197</c:v>
                </c:pt>
                <c:pt idx="128">
                  <c:v>44228</c:v>
                </c:pt>
                <c:pt idx="129">
                  <c:v>44256</c:v>
                </c:pt>
                <c:pt idx="130">
                  <c:v>44287</c:v>
                </c:pt>
                <c:pt idx="131">
                  <c:v>44317</c:v>
                </c:pt>
                <c:pt idx="132">
                  <c:v>44348</c:v>
                </c:pt>
                <c:pt idx="133">
                  <c:v>44378</c:v>
                </c:pt>
                <c:pt idx="134">
                  <c:v>44409</c:v>
                </c:pt>
                <c:pt idx="135">
                  <c:v>44440</c:v>
                </c:pt>
                <c:pt idx="136">
                  <c:v>44470</c:v>
                </c:pt>
                <c:pt idx="137">
                  <c:v>44501</c:v>
                </c:pt>
                <c:pt idx="138">
                  <c:v>44531</c:v>
                </c:pt>
                <c:pt idx="139">
                  <c:v>44562</c:v>
                </c:pt>
                <c:pt idx="140">
                  <c:v>44593</c:v>
                </c:pt>
                <c:pt idx="141">
                  <c:v>44621</c:v>
                </c:pt>
                <c:pt idx="142">
                  <c:v>44652</c:v>
                </c:pt>
                <c:pt idx="143">
                  <c:v>44682</c:v>
                </c:pt>
                <c:pt idx="144">
                  <c:v>44713</c:v>
                </c:pt>
                <c:pt idx="145">
                  <c:v>44743</c:v>
                </c:pt>
                <c:pt idx="146">
                  <c:v>44774</c:v>
                </c:pt>
                <c:pt idx="147">
                  <c:v>44805</c:v>
                </c:pt>
                <c:pt idx="148">
                  <c:v>44835</c:v>
                </c:pt>
                <c:pt idx="149">
                  <c:v>44866</c:v>
                </c:pt>
                <c:pt idx="150">
                  <c:v>44896</c:v>
                </c:pt>
                <c:pt idx="151">
                  <c:v>44927</c:v>
                </c:pt>
                <c:pt idx="152">
                  <c:v>44958</c:v>
                </c:pt>
                <c:pt idx="153">
                  <c:v>44986</c:v>
                </c:pt>
                <c:pt idx="154">
                  <c:v>45017</c:v>
                </c:pt>
                <c:pt idx="155">
                  <c:v>45047</c:v>
                </c:pt>
                <c:pt idx="156">
                  <c:v>45078</c:v>
                </c:pt>
                <c:pt idx="157">
                  <c:v>45108</c:v>
                </c:pt>
                <c:pt idx="158">
                  <c:v>45139</c:v>
                </c:pt>
                <c:pt idx="159">
                  <c:v>45170</c:v>
                </c:pt>
                <c:pt idx="160">
                  <c:v>45200</c:v>
                </c:pt>
                <c:pt idx="161">
                  <c:v>45231</c:v>
                </c:pt>
                <c:pt idx="162">
                  <c:v>45261</c:v>
                </c:pt>
                <c:pt idx="163">
                  <c:v>45292</c:v>
                </c:pt>
                <c:pt idx="164">
                  <c:v>45323</c:v>
                </c:pt>
                <c:pt idx="165">
                  <c:v>45352</c:v>
                </c:pt>
                <c:pt idx="166">
                  <c:v>45383</c:v>
                </c:pt>
                <c:pt idx="167">
                  <c:v>45413</c:v>
                </c:pt>
                <c:pt idx="168">
                  <c:v>45444</c:v>
                </c:pt>
                <c:pt idx="169">
                  <c:v>45474</c:v>
                </c:pt>
                <c:pt idx="170">
                  <c:v>45505</c:v>
                </c:pt>
                <c:pt idx="171">
                  <c:v>45536</c:v>
                </c:pt>
                <c:pt idx="172">
                  <c:v>45566</c:v>
                </c:pt>
                <c:pt idx="173">
                  <c:v>45597</c:v>
                </c:pt>
                <c:pt idx="174">
                  <c:v>45627</c:v>
                </c:pt>
                <c:pt idx="175">
                  <c:v>45658</c:v>
                </c:pt>
                <c:pt idx="176">
                  <c:v>45689</c:v>
                </c:pt>
                <c:pt idx="177">
                  <c:v>45717</c:v>
                </c:pt>
                <c:pt idx="178">
                  <c:v>45748</c:v>
                </c:pt>
                <c:pt idx="179">
                  <c:v>45778</c:v>
                </c:pt>
                <c:pt idx="180">
                  <c:v>45809</c:v>
                </c:pt>
                <c:pt idx="181">
                  <c:v>45839</c:v>
                </c:pt>
                <c:pt idx="182">
                  <c:v>45870</c:v>
                </c:pt>
                <c:pt idx="183">
                  <c:v>45901</c:v>
                </c:pt>
              </c:numCache>
            </c:numRef>
          </c:cat>
          <c:val>
            <c:numRef>
              <c:f>Sheet1!$C$2:$C$189</c:f>
              <c:numCache>
                <c:formatCode>0%</c:formatCode>
                <c:ptCount val="188"/>
                <c:pt idx="0">
                  <c:v>0.25</c:v>
                </c:pt>
                <c:pt idx="1">
                  <c:v>0.28999999999999998</c:v>
                </c:pt>
                <c:pt idx="2">
                  <c:v>0.25</c:v>
                </c:pt>
                <c:pt idx="3">
                  <c:v>0.25</c:v>
                </c:pt>
                <c:pt idx="4">
                  <c:v>0.27</c:v>
                </c:pt>
                <c:pt idx="5">
                  <c:v>0.32</c:v>
                </c:pt>
                <c:pt idx="6">
                  <c:v>0.3</c:v>
                </c:pt>
                <c:pt idx="7">
                  <c:v>0.27</c:v>
                </c:pt>
                <c:pt idx="8">
                  <c:v>0.27</c:v>
                </c:pt>
                <c:pt idx="9">
                  <c:v>0.28999999999999998</c:v>
                </c:pt>
                <c:pt idx="10">
                  <c:v>0.25</c:v>
                </c:pt>
                <c:pt idx="11">
                  <c:v>0.3</c:v>
                </c:pt>
                <c:pt idx="12">
                  <c:v>0.28999999999999998</c:v>
                </c:pt>
                <c:pt idx="13">
                  <c:v>0.3</c:v>
                </c:pt>
                <c:pt idx="14">
                  <c:v>0.28999999999999998</c:v>
                </c:pt>
                <c:pt idx="15">
                  <c:v>0.28000000000000003</c:v>
                </c:pt>
                <c:pt idx="16">
                  <c:v>0.27</c:v>
                </c:pt>
                <c:pt idx="17">
                  <c:v>0.28999999999999998</c:v>
                </c:pt>
                <c:pt idx="18">
                  <c:v>0.28000000000000003</c:v>
                </c:pt>
                <c:pt idx="19">
                  <c:v>0.26</c:v>
                </c:pt>
                <c:pt idx="20">
                  <c:v>0.25</c:v>
                </c:pt>
                <c:pt idx="21">
                  <c:v>0.24</c:v>
                </c:pt>
                <c:pt idx="22">
                  <c:v>0.24</c:v>
                </c:pt>
                <c:pt idx="23">
                  <c:v>0.25</c:v>
                </c:pt>
                <c:pt idx="24">
                  <c:v>0.22</c:v>
                </c:pt>
                <c:pt idx="25">
                  <c:v>0.23</c:v>
                </c:pt>
                <c:pt idx="26">
                  <c:v>0.26</c:v>
                </c:pt>
                <c:pt idx="27">
                  <c:v>0.24</c:v>
                </c:pt>
                <c:pt idx="28">
                  <c:v>0.21</c:v>
                </c:pt>
                <c:pt idx="29">
                  <c:v>0.25</c:v>
                </c:pt>
                <c:pt idx="30">
                  <c:v>0.24</c:v>
                </c:pt>
                <c:pt idx="31">
                  <c:v>0.26</c:v>
                </c:pt>
                <c:pt idx="32">
                  <c:v>0.24</c:v>
                </c:pt>
                <c:pt idx="33">
                  <c:v>0.24</c:v>
                </c:pt>
                <c:pt idx="34">
                  <c:v>0.23</c:v>
                </c:pt>
                <c:pt idx="35">
                  <c:v>0.19</c:v>
                </c:pt>
                <c:pt idx="36">
                  <c:v>0.24</c:v>
                </c:pt>
                <c:pt idx="37">
                  <c:v>0.21</c:v>
                </c:pt>
                <c:pt idx="38">
                  <c:v>0.23</c:v>
                </c:pt>
                <c:pt idx="39">
                  <c:v>0.24</c:v>
                </c:pt>
                <c:pt idx="40">
                  <c:v>0.31</c:v>
                </c:pt>
                <c:pt idx="41">
                  <c:v>0.3</c:v>
                </c:pt>
                <c:pt idx="42">
                  <c:v>0.27</c:v>
                </c:pt>
                <c:pt idx="43">
                  <c:v>0.28000000000000003</c:v>
                </c:pt>
                <c:pt idx="44">
                  <c:v>0.27</c:v>
                </c:pt>
                <c:pt idx="45">
                  <c:v>0.26</c:v>
                </c:pt>
                <c:pt idx="46">
                  <c:v>0.26</c:v>
                </c:pt>
                <c:pt idx="47">
                  <c:v>0.26</c:v>
                </c:pt>
                <c:pt idx="48">
                  <c:v>0.25</c:v>
                </c:pt>
                <c:pt idx="49">
                  <c:v>0.27</c:v>
                </c:pt>
                <c:pt idx="50">
                  <c:v>0.28999999999999998</c:v>
                </c:pt>
                <c:pt idx="51">
                  <c:v>0.25</c:v>
                </c:pt>
                <c:pt idx="52">
                  <c:v>0.27</c:v>
                </c:pt>
                <c:pt idx="53">
                  <c:v>0.24</c:v>
                </c:pt>
                <c:pt idx="54">
                  <c:v>0.28000000000000003</c:v>
                </c:pt>
                <c:pt idx="55">
                  <c:v>0.25</c:v>
                </c:pt>
                <c:pt idx="56">
                  <c:v>0.27</c:v>
                </c:pt>
                <c:pt idx="57">
                  <c:v>0.26</c:v>
                </c:pt>
                <c:pt idx="58">
                  <c:v>0.28000000000000003</c:v>
                </c:pt>
                <c:pt idx="59">
                  <c:v>0.28000000000000003</c:v>
                </c:pt>
                <c:pt idx="60">
                  <c:v>0.28000000000000003</c:v>
                </c:pt>
                <c:pt idx="61">
                  <c:v>0.27</c:v>
                </c:pt>
                <c:pt idx="62">
                  <c:v>0.3</c:v>
                </c:pt>
                <c:pt idx="63">
                  <c:v>0.28000000000000003</c:v>
                </c:pt>
                <c:pt idx="64">
                  <c:v>0.28000000000000003</c:v>
                </c:pt>
                <c:pt idx="65">
                  <c:v>0.28999999999999998</c:v>
                </c:pt>
                <c:pt idx="66">
                  <c:v>0.28000000000000003</c:v>
                </c:pt>
                <c:pt idx="67">
                  <c:v>0.3</c:v>
                </c:pt>
                <c:pt idx="68">
                  <c:v>0.28000000000000003</c:v>
                </c:pt>
                <c:pt idx="69">
                  <c:v>0.3</c:v>
                </c:pt>
                <c:pt idx="70">
                  <c:v>0.31</c:v>
                </c:pt>
                <c:pt idx="71">
                  <c:v>0.31</c:v>
                </c:pt>
                <c:pt idx="72">
                  <c:v>0.28999999999999998</c:v>
                </c:pt>
                <c:pt idx="73">
                  <c:v>0.3</c:v>
                </c:pt>
                <c:pt idx="74">
                  <c:v>0.28999999999999998</c:v>
                </c:pt>
                <c:pt idx="75">
                  <c:v>0.31</c:v>
                </c:pt>
                <c:pt idx="76">
                  <c:v>0.28999999999999998</c:v>
                </c:pt>
                <c:pt idx="77">
                  <c:v>0.3</c:v>
                </c:pt>
                <c:pt idx="78">
                  <c:v>0.3</c:v>
                </c:pt>
                <c:pt idx="79">
                  <c:v>0.31</c:v>
                </c:pt>
                <c:pt idx="80">
                  <c:v>0.26</c:v>
                </c:pt>
                <c:pt idx="81">
                  <c:v>0.3</c:v>
                </c:pt>
                <c:pt idx="82">
                  <c:v>0.27</c:v>
                </c:pt>
                <c:pt idx="83">
                  <c:v>0.33</c:v>
                </c:pt>
                <c:pt idx="84">
                  <c:v>0.32</c:v>
                </c:pt>
                <c:pt idx="85">
                  <c:v>0.34</c:v>
                </c:pt>
                <c:pt idx="86">
                  <c:v>0.37</c:v>
                </c:pt>
                <c:pt idx="87">
                  <c:v>0.31</c:v>
                </c:pt>
                <c:pt idx="88">
                  <c:v>0.35</c:v>
                </c:pt>
                <c:pt idx="89">
                  <c:v>0.32</c:v>
                </c:pt>
                <c:pt idx="90">
                  <c:v>0.34</c:v>
                </c:pt>
                <c:pt idx="91">
                  <c:v>0.32</c:v>
                </c:pt>
                <c:pt idx="92">
                  <c:v>0.35</c:v>
                </c:pt>
                <c:pt idx="93">
                  <c:v>0.3</c:v>
                </c:pt>
                <c:pt idx="94">
                  <c:v>0.32</c:v>
                </c:pt>
                <c:pt idx="95">
                  <c:v>0.31</c:v>
                </c:pt>
                <c:pt idx="96">
                  <c:v>0.31</c:v>
                </c:pt>
                <c:pt idx="97">
                  <c:v>0.34</c:v>
                </c:pt>
                <c:pt idx="98">
                  <c:v>0.36</c:v>
                </c:pt>
                <c:pt idx="99">
                  <c:v>0.32</c:v>
                </c:pt>
                <c:pt idx="100">
                  <c:v>0.34</c:v>
                </c:pt>
                <c:pt idx="101">
                  <c:v>0.33999999999999997</c:v>
                </c:pt>
                <c:pt idx="102">
                  <c:v>0.41</c:v>
                </c:pt>
                <c:pt idx="103">
                  <c:v>0.38</c:v>
                </c:pt>
                <c:pt idx="104">
                  <c:v>0.38</c:v>
                </c:pt>
                <c:pt idx="105">
                  <c:v>0.34</c:v>
                </c:pt>
                <c:pt idx="106">
                  <c:v>0.39</c:v>
                </c:pt>
                <c:pt idx="107">
                  <c:v>0.33</c:v>
                </c:pt>
                <c:pt idx="108">
                  <c:v>0.33</c:v>
                </c:pt>
                <c:pt idx="109">
                  <c:v>0.31</c:v>
                </c:pt>
                <c:pt idx="110">
                  <c:v>0.33</c:v>
                </c:pt>
                <c:pt idx="111">
                  <c:v>0.31</c:v>
                </c:pt>
                <c:pt idx="112">
                  <c:v>0.36</c:v>
                </c:pt>
                <c:pt idx="113">
                  <c:v>0.28999999999999998</c:v>
                </c:pt>
                <c:pt idx="114">
                  <c:v>0.32</c:v>
                </c:pt>
                <c:pt idx="115">
                  <c:v>0.3</c:v>
                </c:pt>
                <c:pt idx="116">
                  <c:v>0.32</c:v>
                </c:pt>
                <c:pt idx="117">
                  <c:v>0.36</c:v>
                </c:pt>
                <c:pt idx="118">
                  <c:v>0.46</c:v>
                </c:pt>
                <c:pt idx="119">
                  <c:v>0.39</c:v>
                </c:pt>
                <c:pt idx="120">
                  <c:v>0.27</c:v>
                </c:pt>
                <c:pt idx="121">
                  <c:v>0.38</c:v>
                </c:pt>
                <c:pt idx="122">
                  <c:v>0.35</c:v>
                </c:pt>
                <c:pt idx="123">
                  <c:v>0.38</c:v>
                </c:pt>
                <c:pt idx="124">
                  <c:v>0.35</c:v>
                </c:pt>
                <c:pt idx="125">
                  <c:v>0.35</c:v>
                </c:pt>
                <c:pt idx="126">
                  <c:v>0.39</c:v>
                </c:pt>
                <c:pt idx="127">
                  <c:v>0.37</c:v>
                </c:pt>
                <c:pt idx="128">
                  <c:v>0.43</c:v>
                </c:pt>
                <c:pt idx="129">
                  <c:v>0.4</c:v>
                </c:pt>
                <c:pt idx="130">
                  <c:v>0.48</c:v>
                </c:pt>
                <c:pt idx="131">
                  <c:v>0.56000000000000005</c:v>
                </c:pt>
                <c:pt idx="132">
                  <c:v>0.64</c:v>
                </c:pt>
                <c:pt idx="133">
                  <c:v>0.66</c:v>
                </c:pt>
                <c:pt idx="134">
                  <c:v>0.63</c:v>
                </c:pt>
                <c:pt idx="135">
                  <c:v>0.66</c:v>
                </c:pt>
                <c:pt idx="136">
                  <c:v>0.65</c:v>
                </c:pt>
                <c:pt idx="137">
                  <c:v>0.64</c:v>
                </c:pt>
                <c:pt idx="138">
                  <c:v>0.66</c:v>
                </c:pt>
                <c:pt idx="139">
                  <c:v>0.7</c:v>
                </c:pt>
                <c:pt idx="140">
                  <c:v>0.67</c:v>
                </c:pt>
                <c:pt idx="141">
                  <c:v>0.73</c:v>
                </c:pt>
                <c:pt idx="142">
                  <c:v>0.76</c:v>
                </c:pt>
                <c:pt idx="143">
                  <c:v>0.79</c:v>
                </c:pt>
                <c:pt idx="144">
                  <c:v>0.75</c:v>
                </c:pt>
                <c:pt idx="145">
                  <c:v>0.76</c:v>
                </c:pt>
                <c:pt idx="146">
                  <c:v>0.73</c:v>
                </c:pt>
                <c:pt idx="147">
                  <c:v>0.75</c:v>
                </c:pt>
                <c:pt idx="148">
                  <c:v>0.8</c:v>
                </c:pt>
                <c:pt idx="149">
                  <c:v>0.79</c:v>
                </c:pt>
                <c:pt idx="150">
                  <c:v>0.76</c:v>
                </c:pt>
                <c:pt idx="151">
                  <c:v>0.82</c:v>
                </c:pt>
                <c:pt idx="152">
                  <c:v>0.78800000000000003</c:v>
                </c:pt>
                <c:pt idx="153">
                  <c:v>0.79400000000000004</c:v>
                </c:pt>
                <c:pt idx="154">
                  <c:v>0.77</c:v>
                </c:pt>
                <c:pt idx="155">
                  <c:v>0.8</c:v>
                </c:pt>
                <c:pt idx="156">
                  <c:v>0.78</c:v>
                </c:pt>
                <c:pt idx="157">
                  <c:v>0.82</c:v>
                </c:pt>
                <c:pt idx="158">
                  <c:v>0.82</c:v>
                </c:pt>
                <c:pt idx="159">
                  <c:v>0.84</c:v>
                </c:pt>
                <c:pt idx="160">
                  <c:v>0.85</c:v>
                </c:pt>
                <c:pt idx="161">
                  <c:v>0.85</c:v>
                </c:pt>
                <c:pt idx="162">
                  <c:v>0.83</c:v>
                </c:pt>
                <c:pt idx="163">
                  <c:v>0.83</c:v>
                </c:pt>
                <c:pt idx="164">
                  <c:v>0.81</c:v>
                </c:pt>
                <c:pt idx="165">
                  <c:v>0.79</c:v>
                </c:pt>
                <c:pt idx="166">
                  <c:v>0.79</c:v>
                </c:pt>
                <c:pt idx="167">
                  <c:v>0.86</c:v>
                </c:pt>
                <c:pt idx="168">
                  <c:v>0.81</c:v>
                </c:pt>
                <c:pt idx="169">
                  <c:v>0.82</c:v>
                </c:pt>
                <c:pt idx="170">
                  <c:v>0.83</c:v>
                </c:pt>
                <c:pt idx="171">
                  <c:v>0.81</c:v>
                </c:pt>
                <c:pt idx="172">
                  <c:v>0.8</c:v>
                </c:pt>
                <c:pt idx="173">
                  <c:v>0.77</c:v>
                </c:pt>
                <c:pt idx="174">
                  <c:v>0.78</c:v>
                </c:pt>
                <c:pt idx="175">
                  <c:v>0.78</c:v>
                </c:pt>
                <c:pt idx="176">
                  <c:v>0.76</c:v>
                </c:pt>
                <c:pt idx="177">
                  <c:v>0.77</c:v>
                </c:pt>
                <c:pt idx="178">
                  <c:v>0.77</c:v>
                </c:pt>
                <c:pt idx="179">
                  <c:v>0.74</c:v>
                </c:pt>
                <c:pt idx="180">
                  <c:v>0.71</c:v>
                </c:pt>
                <c:pt idx="181">
                  <c:v>0.77</c:v>
                </c:pt>
                <c:pt idx="182">
                  <c:v>0.72</c:v>
                </c:pt>
                <c:pt idx="183">
                  <c:v>0.73</c:v>
                </c:pt>
              </c:numCache>
            </c:numRef>
          </c:val>
          <c:smooth val="0"/>
          <c:extLst>
            <c:ext xmlns:c16="http://schemas.microsoft.com/office/drawing/2014/chart" uri="{C3380CC4-5D6E-409C-BE32-E72D297353CC}">
              <c16:uniqueId val="{00000001-50BE-E74C-9A91-C58CDDACC074}"/>
            </c:ext>
          </c:extLst>
        </c:ser>
        <c:dLbls>
          <c:showLegendKey val="0"/>
          <c:showVal val="0"/>
          <c:showCatName val="0"/>
          <c:showSerName val="0"/>
          <c:showPercent val="0"/>
          <c:showBubbleSize val="0"/>
        </c:dLbls>
        <c:smooth val="0"/>
        <c:axId val="1420532671"/>
        <c:axId val="1420535167"/>
      </c:lineChart>
      <c:dateAx>
        <c:axId val="1420532671"/>
        <c:scaling>
          <c:orientation val="minMax"/>
          <c:max val="45901"/>
          <c:min val="42248"/>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accent3"/>
                </a:solidFill>
                <a:latin typeface="+mj-lt"/>
                <a:ea typeface="+mn-ea"/>
                <a:cs typeface="+mn-cs"/>
              </a:defRPr>
            </a:pPr>
            <a:endParaRPr lang="en-US"/>
          </a:p>
        </c:txPr>
        <c:crossAx val="1420535167"/>
        <c:crosses val="autoZero"/>
        <c:auto val="1"/>
        <c:lblOffset val="100"/>
        <c:baseTimeUnit val="months"/>
        <c:majorUnit val="6"/>
        <c:majorTimeUnit val="months"/>
      </c:dateAx>
      <c:valAx>
        <c:axId val="1420535167"/>
        <c:scaling>
          <c:orientation val="minMax"/>
          <c:max val="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3"/>
                </a:solidFill>
                <a:latin typeface="+mj-lt"/>
                <a:ea typeface="+mn-ea"/>
                <a:cs typeface="+mn-cs"/>
              </a:defRPr>
            </a:pPr>
            <a:endParaRPr lang="en-US"/>
          </a:p>
        </c:txPr>
        <c:crossAx val="142053267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accent1"/>
          </a:solidFill>
          <a:latin typeface="+mj-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HI Project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24Q4</c:v>
                </c:pt>
                <c:pt idx="1">
                  <c:v>25Q1</c:v>
                </c:pt>
                <c:pt idx="2">
                  <c:v>25Q2</c:v>
                </c:pt>
                <c:pt idx="3">
                  <c:v>25Q3</c:v>
                </c:pt>
                <c:pt idx="4">
                  <c:v>25Q4</c:v>
                </c:pt>
              </c:strCache>
            </c:strRef>
          </c:cat>
          <c:val>
            <c:numRef>
              <c:f>Sheet1!$B$2:$B$9</c:f>
              <c:numCache>
                <c:formatCode>0%</c:formatCode>
                <c:ptCount val="5"/>
                <c:pt idx="0">
                  <c:v>0.41199999999999998</c:v>
                </c:pt>
                <c:pt idx="1">
                  <c:v>0.44</c:v>
                </c:pt>
                <c:pt idx="2">
                  <c:v>0.44</c:v>
                </c:pt>
                <c:pt idx="3">
                  <c:v>0.51</c:v>
                </c:pt>
                <c:pt idx="4">
                  <c:v>0.53</c:v>
                </c:pt>
              </c:numCache>
            </c:numRef>
          </c:val>
          <c:extLst>
            <c:ext xmlns:c16="http://schemas.microsoft.com/office/drawing/2014/chart" uri="{C3380CC4-5D6E-409C-BE32-E72D297353CC}">
              <c16:uniqueId val="{00000000-3930-B446-B11C-23619ED53BEA}"/>
            </c:ext>
          </c:extLst>
        </c:ser>
        <c:ser>
          <c:idx val="1"/>
          <c:order val="1"/>
          <c:tx>
            <c:strRef>
              <c:f>Sheet1!$C$1</c:f>
              <c:strCache>
                <c:ptCount val="1"/>
                <c:pt idx="0">
                  <c:v>No HI Project</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24Q4</c:v>
                </c:pt>
                <c:pt idx="1">
                  <c:v>25Q1</c:v>
                </c:pt>
                <c:pt idx="2">
                  <c:v>25Q2</c:v>
                </c:pt>
                <c:pt idx="3">
                  <c:v>25Q3</c:v>
                </c:pt>
                <c:pt idx="4">
                  <c:v>25Q4</c:v>
                </c:pt>
              </c:strCache>
            </c:strRef>
          </c:cat>
          <c:val>
            <c:numRef>
              <c:f>Sheet1!$C$2:$C$9</c:f>
              <c:numCache>
                <c:formatCode>0%</c:formatCode>
                <c:ptCount val="5"/>
                <c:pt idx="0">
                  <c:v>0.58800000000000008</c:v>
                </c:pt>
                <c:pt idx="1">
                  <c:v>0.56000000000000005</c:v>
                </c:pt>
                <c:pt idx="2">
                  <c:v>0.56000000000000005</c:v>
                </c:pt>
                <c:pt idx="3">
                  <c:v>0.49</c:v>
                </c:pt>
                <c:pt idx="4">
                  <c:v>0.47</c:v>
                </c:pt>
              </c:numCache>
            </c:numRef>
          </c:val>
          <c:extLst>
            <c:ext xmlns:c16="http://schemas.microsoft.com/office/drawing/2014/chart" uri="{C3380CC4-5D6E-409C-BE32-E72D297353CC}">
              <c16:uniqueId val="{00000001-3930-B446-B11C-23619ED53BEA}"/>
            </c:ext>
          </c:extLst>
        </c:ser>
        <c:dLbls>
          <c:dLblPos val="ctr"/>
          <c:showLegendKey val="0"/>
          <c:showVal val="1"/>
          <c:showCatName val="0"/>
          <c:showSerName val="0"/>
          <c:showPercent val="0"/>
          <c:showBubbleSize val="0"/>
        </c:dLbls>
        <c:gapWidth val="40"/>
        <c:overlap val="100"/>
        <c:axId val="217626928"/>
        <c:axId val="217625264"/>
      </c:barChart>
      <c:catAx>
        <c:axId val="21762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5264"/>
        <c:crosses val="autoZero"/>
        <c:auto val="1"/>
        <c:lblAlgn val="ctr"/>
        <c:lblOffset val="100"/>
        <c:noMultiLvlLbl val="0"/>
      </c:catAx>
      <c:valAx>
        <c:axId val="217625264"/>
        <c:scaling>
          <c:orientation val="minMax"/>
        </c:scaling>
        <c:delete val="1"/>
        <c:axPos val="l"/>
        <c:numFmt formatCode="0%" sourceLinked="1"/>
        <c:majorTickMark val="none"/>
        <c:minorTickMark val="none"/>
        <c:tickLblPos val="nextTo"/>
        <c:crossAx val="217626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88000011609337E-2"/>
          <c:y val="0.20609061027317807"/>
          <c:w val="0.93242399997678138"/>
          <c:h val="0.50855800017950925"/>
        </c:manualLayout>
      </c:layout>
      <c:barChart>
        <c:barDir val="col"/>
        <c:grouping val="clustered"/>
        <c:varyColors val="0"/>
        <c:ser>
          <c:idx val="0"/>
          <c:order val="0"/>
          <c:tx>
            <c:strRef>
              <c:f>Sheet1!$A$2</c:f>
              <c:strCache>
                <c:ptCount val="1"/>
                <c:pt idx="0">
                  <c:v>Q1 '24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Sheet1!$B$2:$D$2</c:f>
            </c:numRef>
          </c:val>
          <c:extLst>
            <c:ext xmlns:c16="http://schemas.microsoft.com/office/drawing/2014/chart" uri="{C3380CC4-5D6E-409C-BE32-E72D297353CC}">
              <c16:uniqueId val="{00000000-F555-3942-A885-D9E2B3D438BD}"/>
            </c:ext>
          </c:extLst>
        </c:ser>
        <c:ser>
          <c:idx val="1"/>
          <c:order val="1"/>
          <c:tx>
            <c:strRef>
              <c:f>Sheet1!$A$3</c:f>
              <c:strCache>
                <c:ptCount val="1"/>
                <c:pt idx="0">
                  <c:v>24Q2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Sheet1!$B$3:$D$3</c:f>
            </c:numRef>
          </c:val>
          <c:extLst>
            <c:ext xmlns:c16="http://schemas.microsoft.com/office/drawing/2014/chart" uri="{C3380CC4-5D6E-409C-BE32-E72D297353CC}">
              <c16:uniqueId val="{00000001-F555-3942-A885-D9E2B3D438BD}"/>
            </c:ext>
          </c:extLst>
        </c:ser>
        <c:ser>
          <c:idx val="2"/>
          <c:order val="2"/>
          <c:tx>
            <c:strRef>
              <c:f>Sheet1!$A$4</c:f>
              <c:strCache>
                <c:ptCount val="1"/>
                <c:pt idx="0">
                  <c:v>24Q3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Sheet1!$B$4:$D$4</c:f>
            </c:numRef>
          </c:val>
          <c:extLst>
            <c:ext xmlns:c16="http://schemas.microsoft.com/office/drawing/2014/chart" uri="{C3380CC4-5D6E-409C-BE32-E72D297353CC}">
              <c16:uniqueId val="{00000002-F555-3942-A885-D9E2B3D438BD}"/>
            </c:ext>
          </c:extLst>
        </c:ser>
        <c:ser>
          <c:idx val="3"/>
          <c:order val="3"/>
          <c:tx>
            <c:strRef>
              <c:f>Sheet1!$A$5</c:f>
              <c:strCache>
                <c:ptCount val="1"/>
                <c:pt idx="0">
                  <c:v>24Q4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Sheet1!$B$5:$D$5</c:f>
              <c:numCache>
                <c:formatCode>0%</c:formatCode>
                <c:ptCount val="3"/>
                <c:pt idx="0">
                  <c:v>0.81799999999999995</c:v>
                </c:pt>
                <c:pt idx="1">
                  <c:v>0.7</c:v>
                </c:pt>
                <c:pt idx="2">
                  <c:v>0.443</c:v>
                </c:pt>
              </c:numCache>
            </c:numRef>
          </c:val>
          <c:extLst>
            <c:ext xmlns:c16="http://schemas.microsoft.com/office/drawing/2014/chart" uri="{C3380CC4-5D6E-409C-BE32-E72D297353CC}">
              <c16:uniqueId val="{00000003-F555-3942-A885-D9E2B3D438BD}"/>
            </c:ext>
          </c:extLst>
        </c:ser>
        <c:ser>
          <c:idx val="4"/>
          <c:order val="4"/>
          <c:tx>
            <c:strRef>
              <c:f>Sheet1!$A$6</c:f>
              <c:strCache>
                <c:ptCount val="1"/>
                <c:pt idx="0">
                  <c:v>25Q1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Sheet1!$B$6:$D$6</c:f>
              <c:numCache>
                <c:formatCode>0%</c:formatCode>
                <c:ptCount val="3"/>
                <c:pt idx="0">
                  <c:v>0.78</c:v>
                </c:pt>
                <c:pt idx="1">
                  <c:v>0.65</c:v>
                </c:pt>
                <c:pt idx="2">
                  <c:v>0.37</c:v>
                </c:pt>
              </c:numCache>
            </c:numRef>
          </c:val>
          <c:extLst>
            <c:ext xmlns:c16="http://schemas.microsoft.com/office/drawing/2014/chart" uri="{C3380CC4-5D6E-409C-BE32-E72D297353CC}">
              <c16:uniqueId val="{00000004-F555-3942-A885-D9E2B3D438BD}"/>
            </c:ext>
          </c:extLst>
        </c:ser>
        <c:ser>
          <c:idx val="5"/>
          <c:order val="5"/>
          <c:tx>
            <c:strRef>
              <c:f>Sheet1!$A$7</c:f>
              <c:strCache>
                <c:ptCount val="1"/>
                <c:pt idx="0">
                  <c:v>25Q2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Sheet1!$B$7:$D$7</c:f>
              <c:numCache>
                <c:formatCode>0%</c:formatCode>
                <c:ptCount val="3"/>
                <c:pt idx="0">
                  <c:v>0.84</c:v>
                </c:pt>
                <c:pt idx="1">
                  <c:v>0.69</c:v>
                </c:pt>
                <c:pt idx="2">
                  <c:v>0.38</c:v>
                </c:pt>
              </c:numCache>
            </c:numRef>
          </c:val>
          <c:extLst>
            <c:ext xmlns:c16="http://schemas.microsoft.com/office/drawing/2014/chart" uri="{C3380CC4-5D6E-409C-BE32-E72D297353CC}">
              <c16:uniqueId val="{00000005-F555-3942-A885-D9E2B3D438BD}"/>
            </c:ext>
          </c:extLst>
        </c:ser>
        <c:ser>
          <c:idx val="6"/>
          <c:order val="6"/>
          <c:tx>
            <c:strRef>
              <c:f>Sheet1!$A$8</c:f>
              <c:strCache>
                <c:ptCount val="1"/>
                <c:pt idx="0">
                  <c:v>25Q3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Sheet1!$B$8:$D$8</c:f>
              <c:numCache>
                <c:formatCode>0%</c:formatCode>
                <c:ptCount val="3"/>
                <c:pt idx="0">
                  <c:v>0.84</c:v>
                </c:pt>
                <c:pt idx="1">
                  <c:v>0.73</c:v>
                </c:pt>
                <c:pt idx="2">
                  <c:v>0.41</c:v>
                </c:pt>
              </c:numCache>
            </c:numRef>
          </c:val>
          <c:extLst>
            <c:ext xmlns:c16="http://schemas.microsoft.com/office/drawing/2014/chart" uri="{C3380CC4-5D6E-409C-BE32-E72D297353CC}">
              <c16:uniqueId val="{00000006-F555-3942-A885-D9E2B3D438BD}"/>
            </c:ext>
          </c:extLst>
        </c:ser>
        <c:ser>
          <c:idx val="7"/>
          <c:order val="7"/>
          <c:tx>
            <c:strRef>
              <c:f>Sheet1!$A$9</c:f>
              <c:strCache>
                <c:ptCount val="1"/>
                <c:pt idx="0">
                  <c:v>25Q4</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Home maintenance (routine tasks and activities to keep a home in good condition)</c:v>
                </c:pt>
                <c:pt idx="1">
                  <c:v>Home repair (fixing or restoring parts of a home that are not functioning properly)</c:v>
                </c:pt>
                <c:pt idx="2">
                  <c:v>Home renovation (improving, updating, or remodeling)</c:v>
                </c:pt>
              </c:strCache>
            </c:strRef>
          </c:cat>
          <c:val>
            <c:numRef>
              <c:f>Sheet1!$B$9:$D$9</c:f>
              <c:numCache>
                <c:formatCode>0%</c:formatCode>
                <c:ptCount val="3"/>
                <c:pt idx="0">
                  <c:v>0.76</c:v>
                </c:pt>
                <c:pt idx="1">
                  <c:v>0.67</c:v>
                </c:pt>
                <c:pt idx="2">
                  <c:v>0.4</c:v>
                </c:pt>
              </c:numCache>
            </c:numRef>
          </c:val>
          <c:extLst>
            <c:ext xmlns:c16="http://schemas.microsoft.com/office/drawing/2014/chart" uri="{C3380CC4-5D6E-409C-BE32-E72D297353CC}">
              <c16:uniqueId val="{00000007-F555-3942-A885-D9E2B3D438BD}"/>
            </c:ext>
          </c:extLst>
        </c:ser>
        <c:dLbls>
          <c:dLblPos val="outEnd"/>
          <c:showLegendKey val="0"/>
          <c:showVal val="1"/>
          <c:showCatName val="0"/>
          <c:showSerName val="0"/>
          <c:showPercent val="0"/>
          <c:showBubbleSize val="0"/>
        </c:dLbls>
        <c:gapWidth val="50"/>
        <c:overlap val="-25"/>
        <c:axId val="217626928"/>
        <c:axId val="217625264"/>
      </c:barChart>
      <c:catAx>
        <c:axId val="21762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17625264"/>
        <c:crosses val="autoZero"/>
        <c:auto val="1"/>
        <c:lblAlgn val="ctr"/>
        <c:lblOffset val="100"/>
        <c:noMultiLvlLbl val="0"/>
      </c:catAx>
      <c:valAx>
        <c:axId val="217625264"/>
        <c:scaling>
          <c:orientation val="minMax"/>
        </c:scaling>
        <c:delete val="1"/>
        <c:axPos val="l"/>
        <c:numFmt formatCode="0%" sourceLinked="1"/>
        <c:majorTickMark val="none"/>
        <c:minorTickMark val="none"/>
        <c:tickLblPos val="nextTo"/>
        <c:crossAx val="217626928"/>
        <c:crosses val="autoZero"/>
        <c:crossBetween val="between"/>
      </c:valAx>
      <c:spPr>
        <a:noFill/>
        <a:ln>
          <a:noFill/>
        </a:ln>
        <a:effectLst/>
      </c:spPr>
    </c:plotArea>
    <c:legend>
      <c:legendPos val="t"/>
      <c:layout>
        <c:manualLayout>
          <c:xMode val="edge"/>
          <c:yMode val="edge"/>
          <c:x val="0.16603282926248802"/>
          <c:y val="9.0093952478138881E-2"/>
          <c:w val="0.66793434147502395"/>
          <c:h val="6.899111737166238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60589880498348E-2"/>
          <c:y val="3.0555555555555555E-2"/>
          <c:w val="0.93007882023900335"/>
          <c:h val="0.80923993875765543"/>
        </c:manualLayout>
      </c:layout>
      <c:barChart>
        <c:barDir val="col"/>
        <c:grouping val="percentStacked"/>
        <c:varyColors val="0"/>
        <c:ser>
          <c:idx val="0"/>
          <c:order val="0"/>
          <c:tx>
            <c:strRef>
              <c:f>Sheet1!$B$1</c:f>
              <c:strCache>
                <c:ptCount val="1"/>
                <c:pt idx="0">
                  <c:v>Spend more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24Q4</c:v>
                </c:pt>
                <c:pt idx="1">
                  <c:v>25Q1</c:v>
                </c:pt>
                <c:pt idx="2">
                  <c:v>25Q2</c:v>
                </c:pt>
                <c:pt idx="3">
                  <c:v>25Q3</c:v>
                </c:pt>
                <c:pt idx="4">
                  <c:v>25Q4</c:v>
                </c:pt>
              </c:strCache>
            </c:strRef>
          </c:cat>
          <c:val>
            <c:numRef>
              <c:f>Sheet1!$B$2:$B$9</c:f>
              <c:numCache>
                <c:formatCode>0%</c:formatCode>
                <c:ptCount val="5"/>
                <c:pt idx="0">
                  <c:v>0.29899999999999999</c:v>
                </c:pt>
                <c:pt idx="1">
                  <c:v>0.28000000000000003</c:v>
                </c:pt>
                <c:pt idx="2">
                  <c:v>0.34</c:v>
                </c:pt>
                <c:pt idx="3">
                  <c:v>0.3</c:v>
                </c:pt>
                <c:pt idx="4">
                  <c:v>0.34</c:v>
                </c:pt>
              </c:numCache>
            </c:numRef>
          </c:val>
          <c:extLst>
            <c:ext xmlns:c16="http://schemas.microsoft.com/office/drawing/2014/chart" uri="{C3380CC4-5D6E-409C-BE32-E72D297353CC}">
              <c16:uniqueId val="{00000000-8646-4701-BC54-F4CB9A408DF3}"/>
            </c:ext>
          </c:extLst>
        </c:ser>
        <c:ser>
          <c:idx val="1"/>
          <c:order val="1"/>
          <c:tx>
            <c:strRef>
              <c:f>Sheet1!$C$1</c:f>
              <c:strCache>
                <c:ptCount val="1"/>
                <c:pt idx="0">
                  <c:v>Same</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24Q4</c:v>
                </c:pt>
                <c:pt idx="1">
                  <c:v>25Q1</c:v>
                </c:pt>
                <c:pt idx="2">
                  <c:v>25Q2</c:v>
                </c:pt>
                <c:pt idx="3">
                  <c:v>25Q3</c:v>
                </c:pt>
                <c:pt idx="4">
                  <c:v>25Q4</c:v>
                </c:pt>
              </c:strCache>
            </c:strRef>
          </c:cat>
          <c:val>
            <c:numRef>
              <c:f>Sheet1!$C$2:$C$9</c:f>
              <c:numCache>
                <c:formatCode>0%</c:formatCode>
                <c:ptCount val="5"/>
                <c:pt idx="0">
                  <c:v>0.48399999999999999</c:v>
                </c:pt>
                <c:pt idx="1">
                  <c:v>0.48</c:v>
                </c:pt>
                <c:pt idx="2">
                  <c:v>0.49</c:v>
                </c:pt>
                <c:pt idx="3">
                  <c:v>0.45</c:v>
                </c:pt>
                <c:pt idx="4">
                  <c:v>0.47</c:v>
                </c:pt>
              </c:numCache>
            </c:numRef>
          </c:val>
          <c:extLst>
            <c:ext xmlns:c16="http://schemas.microsoft.com/office/drawing/2014/chart" uri="{C3380CC4-5D6E-409C-BE32-E72D297353CC}">
              <c16:uniqueId val="{00000001-8646-4701-BC54-F4CB9A408DF3}"/>
            </c:ext>
          </c:extLst>
        </c:ser>
        <c:ser>
          <c:idx val="2"/>
          <c:order val="2"/>
          <c:tx>
            <c:strRef>
              <c:f>Sheet1!$D$1</c:f>
              <c:strCache>
                <c:ptCount val="1"/>
                <c:pt idx="0">
                  <c:v>Spend less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24Q4</c:v>
                </c:pt>
                <c:pt idx="1">
                  <c:v>25Q1</c:v>
                </c:pt>
                <c:pt idx="2">
                  <c:v>25Q2</c:v>
                </c:pt>
                <c:pt idx="3">
                  <c:v>25Q3</c:v>
                </c:pt>
                <c:pt idx="4">
                  <c:v>25Q4</c:v>
                </c:pt>
              </c:strCache>
            </c:strRef>
          </c:cat>
          <c:val>
            <c:numRef>
              <c:f>Sheet1!$D$2:$D$9</c:f>
              <c:numCache>
                <c:formatCode>0%</c:formatCode>
                <c:ptCount val="5"/>
                <c:pt idx="0">
                  <c:v>0.217</c:v>
                </c:pt>
                <c:pt idx="1">
                  <c:v>0.24</c:v>
                </c:pt>
                <c:pt idx="2">
                  <c:v>0.17</c:v>
                </c:pt>
                <c:pt idx="3">
                  <c:v>0.25</c:v>
                </c:pt>
                <c:pt idx="4">
                  <c:v>0.19</c:v>
                </c:pt>
              </c:numCache>
            </c:numRef>
          </c:val>
          <c:extLst>
            <c:ext xmlns:c16="http://schemas.microsoft.com/office/drawing/2014/chart" uri="{C3380CC4-5D6E-409C-BE32-E72D297353CC}">
              <c16:uniqueId val="{00000002-8646-4701-BC54-F4CB9A408DF3}"/>
            </c:ext>
          </c:extLst>
        </c:ser>
        <c:dLbls>
          <c:showLegendKey val="0"/>
          <c:showVal val="0"/>
          <c:showCatName val="0"/>
          <c:showSerName val="0"/>
          <c:showPercent val="0"/>
          <c:showBubbleSize val="0"/>
        </c:dLbls>
        <c:gapWidth val="50"/>
        <c:overlap val="100"/>
        <c:axId val="1393918624"/>
        <c:axId val="1393919584"/>
      </c:barChart>
      <c:catAx>
        <c:axId val="139391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3919584"/>
        <c:crosses val="autoZero"/>
        <c:auto val="1"/>
        <c:lblAlgn val="ctr"/>
        <c:lblOffset val="100"/>
        <c:noMultiLvlLbl val="0"/>
      </c:catAx>
      <c:valAx>
        <c:axId val="1393919584"/>
        <c:scaling>
          <c:orientation val="minMax"/>
        </c:scaling>
        <c:delete val="1"/>
        <c:axPos val="l"/>
        <c:numFmt formatCode="0%" sourceLinked="1"/>
        <c:majorTickMark val="none"/>
        <c:minorTickMark val="none"/>
        <c:tickLblPos val="nextTo"/>
        <c:crossAx val="139391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8C44D-0EC4-9441-9DFF-47B4178920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7EA65AB-2CC3-C647-BEC9-396FBA031064}">
      <dgm:prSet/>
      <dgm:spPr>
        <a:ln>
          <a:noFill/>
        </a:ln>
      </dgm:spPr>
      <dgm:t>
        <a:bodyPr/>
        <a:lstStyle/>
        <a:p>
          <a:r>
            <a:rPr lang="en-US" b="0" i="0">
              <a:solidFill>
                <a:schemeClr val="tx1"/>
              </a:solidFill>
            </a:rPr>
            <a:t>First time buyer activity at historic lows</a:t>
          </a:r>
          <a:endParaRPr lang="en-US">
            <a:solidFill>
              <a:schemeClr val="tx1"/>
            </a:solidFill>
          </a:endParaRPr>
        </a:p>
      </dgm:t>
    </dgm:pt>
    <dgm:pt modelId="{3E5C05D2-06AC-F14B-982B-C528E9958A93}" type="parTrans" cxnId="{931E113F-09A4-5F42-A648-2C5415058432}">
      <dgm:prSet/>
      <dgm:spPr/>
      <dgm:t>
        <a:bodyPr/>
        <a:lstStyle/>
        <a:p>
          <a:endParaRPr lang="en-US">
            <a:solidFill>
              <a:schemeClr val="tx1"/>
            </a:solidFill>
          </a:endParaRPr>
        </a:p>
      </dgm:t>
    </dgm:pt>
    <dgm:pt modelId="{578B069B-66BC-A740-A7E1-2882D0C28C97}" type="sibTrans" cxnId="{931E113F-09A4-5F42-A648-2C5415058432}">
      <dgm:prSet/>
      <dgm:spPr/>
      <dgm:t>
        <a:bodyPr/>
        <a:lstStyle/>
        <a:p>
          <a:endParaRPr lang="en-US">
            <a:solidFill>
              <a:schemeClr val="tx1"/>
            </a:solidFill>
          </a:endParaRPr>
        </a:p>
      </dgm:t>
    </dgm:pt>
    <dgm:pt modelId="{2A0BEBF7-530E-B547-A21E-4C3A3418B64B}">
      <dgm:prSet/>
      <dgm:spPr>
        <a:ln>
          <a:noFill/>
        </a:ln>
      </dgm:spPr>
      <dgm:t>
        <a:bodyPr/>
        <a:lstStyle/>
        <a:p>
          <a:r>
            <a:rPr lang="en-US" b="0" i="0">
              <a:solidFill>
                <a:schemeClr val="tx1"/>
              </a:solidFill>
            </a:rPr>
            <a:t>Home buying sentiment negative</a:t>
          </a:r>
          <a:endParaRPr lang="en-US">
            <a:solidFill>
              <a:schemeClr val="tx1"/>
            </a:solidFill>
          </a:endParaRPr>
        </a:p>
      </dgm:t>
    </dgm:pt>
    <dgm:pt modelId="{BDC5B453-FD70-8D49-9D56-377B58733FCD}" type="parTrans" cxnId="{6A20C5C9-0E28-1644-A5DF-1C591C093D4D}">
      <dgm:prSet/>
      <dgm:spPr/>
      <dgm:t>
        <a:bodyPr/>
        <a:lstStyle/>
        <a:p>
          <a:endParaRPr lang="en-US">
            <a:solidFill>
              <a:schemeClr val="tx1"/>
            </a:solidFill>
          </a:endParaRPr>
        </a:p>
      </dgm:t>
    </dgm:pt>
    <dgm:pt modelId="{2C848A5F-7D91-584F-9376-75DF5396526E}" type="sibTrans" cxnId="{6A20C5C9-0E28-1644-A5DF-1C591C093D4D}">
      <dgm:prSet/>
      <dgm:spPr/>
      <dgm:t>
        <a:bodyPr/>
        <a:lstStyle/>
        <a:p>
          <a:endParaRPr lang="en-US">
            <a:solidFill>
              <a:schemeClr val="tx1"/>
            </a:solidFill>
          </a:endParaRPr>
        </a:p>
      </dgm:t>
    </dgm:pt>
    <dgm:pt modelId="{DB13FC26-9470-5941-92DA-68E403E070F6}">
      <dgm:prSet/>
      <dgm:spPr>
        <a:ln>
          <a:noFill/>
        </a:ln>
      </dgm:spPr>
      <dgm:t>
        <a:bodyPr/>
        <a:lstStyle/>
        <a:p>
          <a:r>
            <a:rPr lang="en-US" b="0" i="0">
              <a:solidFill>
                <a:schemeClr val="tx1"/>
              </a:solidFill>
            </a:rPr>
            <a:t>Population growth slowing</a:t>
          </a:r>
          <a:endParaRPr lang="en-US">
            <a:solidFill>
              <a:schemeClr val="tx1"/>
            </a:solidFill>
          </a:endParaRPr>
        </a:p>
      </dgm:t>
    </dgm:pt>
    <dgm:pt modelId="{D085C9E5-CD6A-0F49-902E-BBAC647A0534}" type="parTrans" cxnId="{31982CD0-F2E0-B34C-85B9-46E5F22FC37E}">
      <dgm:prSet/>
      <dgm:spPr/>
      <dgm:t>
        <a:bodyPr/>
        <a:lstStyle/>
        <a:p>
          <a:endParaRPr lang="en-US">
            <a:solidFill>
              <a:schemeClr val="tx1"/>
            </a:solidFill>
          </a:endParaRPr>
        </a:p>
      </dgm:t>
    </dgm:pt>
    <dgm:pt modelId="{86976D88-3856-D44D-A568-525D2CB0B79E}" type="sibTrans" cxnId="{31982CD0-F2E0-B34C-85B9-46E5F22FC37E}">
      <dgm:prSet/>
      <dgm:spPr/>
      <dgm:t>
        <a:bodyPr/>
        <a:lstStyle/>
        <a:p>
          <a:endParaRPr lang="en-US">
            <a:solidFill>
              <a:schemeClr val="tx1"/>
            </a:solidFill>
          </a:endParaRPr>
        </a:p>
      </dgm:t>
    </dgm:pt>
    <dgm:pt modelId="{09F5C437-E941-D649-82C7-972C37F7B466}">
      <dgm:prSet/>
      <dgm:spPr>
        <a:ln>
          <a:noFill/>
        </a:ln>
      </dgm:spPr>
      <dgm:t>
        <a:bodyPr/>
        <a:lstStyle/>
        <a:p>
          <a:r>
            <a:rPr lang="en-US" b="0" i="0" dirty="0">
              <a:solidFill>
                <a:schemeClr val="tx1"/>
              </a:solidFill>
            </a:rPr>
            <a:t>Rates stabilizing but still restrictive</a:t>
          </a:r>
          <a:endParaRPr lang="en-US" dirty="0">
            <a:solidFill>
              <a:schemeClr val="tx1"/>
            </a:solidFill>
          </a:endParaRPr>
        </a:p>
      </dgm:t>
    </dgm:pt>
    <dgm:pt modelId="{E3A7DFE4-57BA-A94E-AC13-4DBECBE59916}" type="parTrans" cxnId="{F8C09A18-341D-B740-801D-75193BC244D5}">
      <dgm:prSet/>
      <dgm:spPr/>
      <dgm:t>
        <a:bodyPr/>
        <a:lstStyle/>
        <a:p>
          <a:endParaRPr lang="en-US">
            <a:solidFill>
              <a:schemeClr val="tx1"/>
            </a:solidFill>
          </a:endParaRPr>
        </a:p>
      </dgm:t>
    </dgm:pt>
    <dgm:pt modelId="{693538E3-F209-5542-A8EA-BAB94970DA15}" type="sibTrans" cxnId="{F8C09A18-341D-B740-801D-75193BC244D5}">
      <dgm:prSet/>
      <dgm:spPr/>
      <dgm:t>
        <a:bodyPr/>
        <a:lstStyle/>
        <a:p>
          <a:endParaRPr lang="en-US">
            <a:solidFill>
              <a:schemeClr val="tx1"/>
            </a:solidFill>
          </a:endParaRPr>
        </a:p>
      </dgm:t>
    </dgm:pt>
    <dgm:pt modelId="{65EF801C-F4B7-3E41-84B5-60D4549C3954}" type="pres">
      <dgm:prSet presAssocID="{3968C44D-0EC4-9441-9DFF-47B41789208A}" presName="diagram" presStyleCnt="0">
        <dgm:presLayoutVars>
          <dgm:dir/>
          <dgm:resizeHandles val="exact"/>
        </dgm:presLayoutVars>
      </dgm:prSet>
      <dgm:spPr/>
    </dgm:pt>
    <dgm:pt modelId="{CFD7E4F5-398F-D343-A1B6-07C84C9C1023}" type="pres">
      <dgm:prSet presAssocID="{B7EA65AB-2CC3-C647-BEC9-396FBA031064}" presName="node" presStyleLbl="node1" presStyleIdx="0" presStyleCnt="4">
        <dgm:presLayoutVars>
          <dgm:bulletEnabled val="1"/>
        </dgm:presLayoutVars>
      </dgm:prSet>
      <dgm:spPr/>
    </dgm:pt>
    <dgm:pt modelId="{32E0D93A-7452-9047-9234-D366DF464B14}" type="pres">
      <dgm:prSet presAssocID="{578B069B-66BC-A740-A7E1-2882D0C28C97}" presName="sibTrans" presStyleCnt="0"/>
      <dgm:spPr/>
    </dgm:pt>
    <dgm:pt modelId="{DF12077B-2F06-EB4B-A516-8BF687AAFD1F}" type="pres">
      <dgm:prSet presAssocID="{2A0BEBF7-530E-B547-A21E-4C3A3418B64B}" presName="node" presStyleLbl="node1" presStyleIdx="1" presStyleCnt="4">
        <dgm:presLayoutVars>
          <dgm:bulletEnabled val="1"/>
        </dgm:presLayoutVars>
      </dgm:prSet>
      <dgm:spPr/>
    </dgm:pt>
    <dgm:pt modelId="{0EF36D25-2955-604A-B508-57DAE879E172}" type="pres">
      <dgm:prSet presAssocID="{2C848A5F-7D91-584F-9376-75DF5396526E}" presName="sibTrans" presStyleCnt="0"/>
      <dgm:spPr/>
    </dgm:pt>
    <dgm:pt modelId="{620CE6C8-4EE5-244F-99A5-BDCA666DC558}" type="pres">
      <dgm:prSet presAssocID="{DB13FC26-9470-5941-92DA-68E403E070F6}" presName="node" presStyleLbl="node1" presStyleIdx="2" presStyleCnt="4">
        <dgm:presLayoutVars>
          <dgm:bulletEnabled val="1"/>
        </dgm:presLayoutVars>
      </dgm:prSet>
      <dgm:spPr/>
    </dgm:pt>
    <dgm:pt modelId="{2B066845-552F-764C-B80B-4126FC67E926}" type="pres">
      <dgm:prSet presAssocID="{86976D88-3856-D44D-A568-525D2CB0B79E}" presName="sibTrans" presStyleCnt="0"/>
      <dgm:spPr/>
    </dgm:pt>
    <dgm:pt modelId="{2C7FE86F-3DB4-E74F-920D-6AD667650758}" type="pres">
      <dgm:prSet presAssocID="{09F5C437-E941-D649-82C7-972C37F7B466}" presName="node" presStyleLbl="node1" presStyleIdx="3" presStyleCnt="4">
        <dgm:presLayoutVars>
          <dgm:bulletEnabled val="1"/>
        </dgm:presLayoutVars>
      </dgm:prSet>
      <dgm:spPr/>
    </dgm:pt>
  </dgm:ptLst>
  <dgm:cxnLst>
    <dgm:cxn modelId="{F8C09A18-341D-B740-801D-75193BC244D5}" srcId="{3968C44D-0EC4-9441-9DFF-47B41789208A}" destId="{09F5C437-E941-D649-82C7-972C37F7B466}" srcOrd="3" destOrd="0" parTransId="{E3A7DFE4-57BA-A94E-AC13-4DBECBE59916}" sibTransId="{693538E3-F209-5542-A8EA-BAB94970DA15}"/>
    <dgm:cxn modelId="{F832F326-D1DD-9045-BDFD-7A3D55123D66}" type="presOf" srcId="{3968C44D-0EC4-9441-9DFF-47B41789208A}" destId="{65EF801C-F4B7-3E41-84B5-60D4549C3954}" srcOrd="0" destOrd="0" presId="urn:microsoft.com/office/officeart/2005/8/layout/default"/>
    <dgm:cxn modelId="{931E113F-09A4-5F42-A648-2C5415058432}" srcId="{3968C44D-0EC4-9441-9DFF-47B41789208A}" destId="{B7EA65AB-2CC3-C647-BEC9-396FBA031064}" srcOrd="0" destOrd="0" parTransId="{3E5C05D2-06AC-F14B-982B-C528E9958A93}" sibTransId="{578B069B-66BC-A740-A7E1-2882D0C28C97}"/>
    <dgm:cxn modelId="{1308BB41-171F-124B-9939-4D7DEC000828}" type="presOf" srcId="{B7EA65AB-2CC3-C647-BEC9-396FBA031064}" destId="{CFD7E4F5-398F-D343-A1B6-07C84C9C1023}" srcOrd="0" destOrd="0" presId="urn:microsoft.com/office/officeart/2005/8/layout/default"/>
    <dgm:cxn modelId="{4DD24D4D-2646-204C-A016-627202A71E5D}" type="presOf" srcId="{2A0BEBF7-530E-B547-A21E-4C3A3418B64B}" destId="{DF12077B-2F06-EB4B-A516-8BF687AAFD1F}" srcOrd="0" destOrd="0" presId="urn:microsoft.com/office/officeart/2005/8/layout/default"/>
    <dgm:cxn modelId="{8DBD6A6D-A752-FC4D-8D3A-2B2C9D6E12B7}" type="presOf" srcId="{09F5C437-E941-D649-82C7-972C37F7B466}" destId="{2C7FE86F-3DB4-E74F-920D-6AD667650758}" srcOrd="0" destOrd="0" presId="urn:microsoft.com/office/officeart/2005/8/layout/default"/>
    <dgm:cxn modelId="{7C022696-B079-BD41-901C-58A752BF4217}" type="presOf" srcId="{DB13FC26-9470-5941-92DA-68E403E070F6}" destId="{620CE6C8-4EE5-244F-99A5-BDCA666DC558}" srcOrd="0" destOrd="0" presId="urn:microsoft.com/office/officeart/2005/8/layout/default"/>
    <dgm:cxn modelId="{6A20C5C9-0E28-1644-A5DF-1C591C093D4D}" srcId="{3968C44D-0EC4-9441-9DFF-47B41789208A}" destId="{2A0BEBF7-530E-B547-A21E-4C3A3418B64B}" srcOrd="1" destOrd="0" parTransId="{BDC5B453-FD70-8D49-9D56-377B58733FCD}" sibTransId="{2C848A5F-7D91-584F-9376-75DF5396526E}"/>
    <dgm:cxn modelId="{31982CD0-F2E0-B34C-85B9-46E5F22FC37E}" srcId="{3968C44D-0EC4-9441-9DFF-47B41789208A}" destId="{DB13FC26-9470-5941-92DA-68E403E070F6}" srcOrd="2" destOrd="0" parTransId="{D085C9E5-CD6A-0F49-902E-BBAC647A0534}" sibTransId="{86976D88-3856-D44D-A568-525D2CB0B79E}"/>
    <dgm:cxn modelId="{A3ED7D49-93F5-BE42-BEC1-9117A2618B05}" type="presParOf" srcId="{65EF801C-F4B7-3E41-84B5-60D4549C3954}" destId="{CFD7E4F5-398F-D343-A1B6-07C84C9C1023}" srcOrd="0" destOrd="0" presId="urn:microsoft.com/office/officeart/2005/8/layout/default"/>
    <dgm:cxn modelId="{02CF2360-130D-B647-A002-800E203BB58B}" type="presParOf" srcId="{65EF801C-F4B7-3E41-84B5-60D4549C3954}" destId="{32E0D93A-7452-9047-9234-D366DF464B14}" srcOrd="1" destOrd="0" presId="urn:microsoft.com/office/officeart/2005/8/layout/default"/>
    <dgm:cxn modelId="{0C7BA653-B13A-9640-955B-1DCB704EB18D}" type="presParOf" srcId="{65EF801C-F4B7-3E41-84B5-60D4549C3954}" destId="{DF12077B-2F06-EB4B-A516-8BF687AAFD1F}" srcOrd="2" destOrd="0" presId="urn:microsoft.com/office/officeart/2005/8/layout/default"/>
    <dgm:cxn modelId="{284676A5-9F0A-9744-A7C7-119B9D5B04E5}" type="presParOf" srcId="{65EF801C-F4B7-3E41-84B5-60D4549C3954}" destId="{0EF36D25-2955-604A-B508-57DAE879E172}" srcOrd="3" destOrd="0" presId="urn:microsoft.com/office/officeart/2005/8/layout/default"/>
    <dgm:cxn modelId="{6B14314C-E36C-4E43-9549-8415D35E9249}" type="presParOf" srcId="{65EF801C-F4B7-3E41-84B5-60D4549C3954}" destId="{620CE6C8-4EE5-244F-99A5-BDCA666DC558}" srcOrd="4" destOrd="0" presId="urn:microsoft.com/office/officeart/2005/8/layout/default"/>
    <dgm:cxn modelId="{BCB01C2A-8248-F145-8395-D7CA742C438E}" type="presParOf" srcId="{65EF801C-F4B7-3E41-84B5-60D4549C3954}" destId="{2B066845-552F-764C-B80B-4126FC67E926}" srcOrd="5" destOrd="0" presId="urn:microsoft.com/office/officeart/2005/8/layout/default"/>
    <dgm:cxn modelId="{F7DABB40-34EC-E042-A799-5DA95DBC4052}" type="presParOf" srcId="{65EF801C-F4B7-3E41-84B5-60D4549C3954}" destId="{2C7FE86F-3DB4-E74F-920D-6AD667650758}" srcOrd="6"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B4BB0-4CE4-6F42-90D2-2392045D2290}"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396ED0B6-6409-9541-BEC4-C843175F3645}">
      <dgm:prSet custT="1"/>
      <dgm:spPr/>
      <dgm:t>
        <a:bodyPr/>
        <a:lstStyle/>
        <a:p>
          <a:r>
            <a:rPr lang="en-US" sz="1800" b="1"/>
            <a:t>Design for a stay-driven homeowner, not a move-driven one.</a:t>
          </a:r>
          <a:endParaRPr lang="en-US" sz="1800"/>
        </a:p>
      </dgm:t>
    </dgm:pt>
    <dgm:pt modelId="{85F6F237-43CD-664F-81A5-A96E60F12F25}" type="parTrans" cxnId="{085134D5-04FD-1246-8A78-E3A9D866E36E}">
      <dgm:prSet/>
      <dgm:spPr/>
      <dgm:t>
        <a:bodyPr/>
        <a:lstStyle/>
        <a:p>
          <a:endParaRPr lang="en-US" sz="1800"/>
        </a:p>
      </dgm:t>
    </dgm:pt>
    <dgm:pt modelId="{42D720DF-E027-3C4A-B0DB-6FC27832AF08}" type="sibTrans" cxnId="{085134D5-04FD-1246-8A78-E3A9D866E36E}">
      <dgm:prSet/>
      <dgm:spPr/>
      <dgm:t>
        <a:bodyPr/>
        <a:lstStyle/>
        <a:p>
          <a:endParaRPr lang="en-US" sz="1800"/>
        </a:p>
      </dgm:t>
    </dgm:pt>
    <dgm:pt modelId="{94A38D98-AE49-5749-B7E8-CE2D1791F351}">
      <dgm:prSet custT="1"/>
      <dgm:spPr/>
      <dgm:t>
        <a:bodyPr/>
        <a:lstStyle/>
        <a:p>
          <a:r>
            <a:rPr lang="en-US" sz="1800" b="1"/>
            <a:t>Anchor growth to durable income strength, not fleeting confidence.</a:t>
          </a:r>
          <a:endParaRPr lang="en-US" sz="1800"/>
        </a:p>
      </dgm:t>
    </dgm:pt>
    <dgm:pt modelId="{3408BFDE-3A0F-F74A-B147-49FFFE97BFF1}" type="parTrans" cxnId="{32EE3B2E-3FE9-8344-8224-235F5D183FF1}">
      <dgm:prSet/>
      <dgm:spPr/>
      <dgm:t>
        <a:bodyPr/>
        <a:lstStyle/>
        <a:p>
          <a:endParaRPr lang="en-US" sz="1800"/>
        </a:p>
      </dgm:t>
    </dgm:pt>
    <dgm:pt modelId="{19FC34CA-D22D-C049-BEE9-8BAD56BEBEB3}" type="sibTrans" cxnId="{32EE3B2E-3FE9-8344-8224-235F5D183FF1}">
      <dgm:prSet/>
      <dgm:spPr/>
      <dgm:t>
        <a:bodyPr/>
        <a:lstStyle/>
        <a:p>
          <a:endParaRPr lang="en-US" sz="1800"/>
        </a:p>
      </dgm:t>
    </dgm:pt>
    <dgm:pt modelId="{643A29E3-6D0E-584D-B4FC-36BB1D6029C4}">
      <dgm:prSet custT="1"/>
      <dgm:spPr/>
      <dgm:t>
        <a:bodyPr/>
        <a:lstStyle/>
        <a:p>
          <a:r>
            <a:rPr lang="en-US" sz="1800" b="1"/>
            <a:t>Compete where spend is concentrating, not where it is evaporating.</a:t>
          </a:r>
          <a:endParaRPr lang="en-US" sz="1800"/>
        </a:p>
      </dgm:t>
    </dgm:pt>
    <dgm:pt modelId="{21DF4E6D-0CFF-3841-9648-CDFE283E059F}" type="parTrans" cxnId="{4647EDB3-7FD4-CF46-B356-19489340049F}">
      <dgm:prSet/>
      <dgm:spPr/>
      <dgm:t>
        <a:bodyPr/>
        <a:lstStyle/>
        <a:p>
          <a:endParaRPr lang="en-US" sz="1800"/>
        </a:p>
      </dgm:t>
    </dgm:pt>
    <dgm:pt modelId="{BCCCDD04-621F-5441-BB11-D7BB0569B4C0}" type="sibTrans" cxnId="{4647EDB3-7FD4-CF46-B356-19489340049F}">
      <dgm:prSet/>
      <dgm:spPr/>
      <dgm:t>
        <a:bodyPr/>
        <a:lstStyle/>
        <a:p>
          <a:endParaRPr lang="en-US" sz="1800"/>
        </a:p>
      </dgm:t>
    </dgm:pt>
    <dgm:pt modelId="{2D7F6FB9-1FDB-D94B-A480-4DE059C536B3}">
      <dgm:prSet custT="1"/>
      <dgm:spPr/>
      <dgm:t>
        <a:bodyPr/>
        <a:lstStyle/>
        <a:p>
          <a:r>
            <a:rPr lang="en-US" sz="1800" b="1" dirty="0"/>
            <a:t>Win in essentials and right-sized projects, not oversized discretionary bets.</a:t>
          </a:r>
          <a:endParaRPr lang="en-US" sz="1800" dirty="0"/>
        </a:p>
      </dgm:t>
    </dgm:pt>
    <dgm:pt modelId="{6F681631-F6D3-5441-870C-9EA3A7E9B10C}" type="parTrans" cxnId="{0FEBC831-3BB2-6049-AE70-D14052097DCA}">
      <dgm:prSet/>
      <dgm:spPr/>
      <dgm:t>
        <a:bodyPr/>
        <a:lstStyle/>
        <a:p>
          <a:endParaRPr lang="en-US" sz="1800"/>
        </a:p>
      </dgm:t>
    </dgm:pt>
    <dgm:pt modelId="{6C438B48-6166-7540-B254-D57C08FE92E9}" type="sibTrans" cxnId="{0FEBC831-3BB2-6049-AE70-D14052097DCA}">
      <dgm:prSet/>
      <dgm:spPr/>
      <dgm:t>
        <a:bodyPr/>
        <a:lstStyle/>
        <a:p>
          <a:endParaRPr lang="en-US" sz="1800"/>
        </a:p>
      </dgm:t>
    </dgm:pt>
    <dgm:pt modelId="{06D3F5B4-2FEC-8048-B238-4368072F6D91}">
      <dgm:prSet custT="1"/>
      <dgm:spPr/>
      <dgm:t>
        <a:bodyPr/>
        <a:lstStyle/>
        <a:p>
          <a:r>
            <a:rPr lang="en-US" sz="1800" b="1" dirty="0"/>
            <a:t>Enable the Pro to move faster, convert higher, and operate productively.</a:t>
          </a:r>
          <a:endParaRPr lang="en-US" sz="1800" dirty="0"/>
        </a:p>
      </dgm:t>
    </dgm:pt>
    <dgm:pt modelId="{0A65CDB8-395F-0C4D-9456-3674B9CDC9D4}" type="parTrans" cxnId="{38C61578-4D0A-E34D-A252-55C622706EC0}">
      <dgm:prSet/>
      <dgm:spPr/>
      <dgm:t>
        <a:bodyPr/>
        <a:lstStyle/>
        <a:p>
          <a:endParaRPr lang="en-US" sz="1800"/>
        </a:p>
      </dgm:t>
    </dgm:pt>
    <dgm:pt modelId="{E5AC9CE7-7B4D-7244-97FA-6DB9B1BF471B}" type="sibTrans" cxnId="{38C61578-4D0A-E34D-A252-55C622706EC0}">
      <dgm:prSet/>
      <dgm:spPr/>
      <dgm:t>
        <a:bodyPr/>
        <a:lstStyle/>
        <a:p>
          <a:endParaRPr lang="en-US" sz="1800"/>
        </a:p>
      </dgm:t>
    </dgm:pt>
    <dgm:pt modelId="{1F860A29-F2CB-9C40-93FE-BB625A150B5A}" type="pres">
      <dgm:prSet presAssocID="{5DFB4BB0-4CE4-6F42-90D2-2392045D2290}" presName="vert0" presStyleCnt="0">
        <dgm:presLayoutVars>
          <dgm:dir/>
          <dgm:animOne val="branch"/>
          <dgm:animLvl val="lvl"/>
        </dgm:presLayoutVars>
      </dgm:prSet>
      <dgm:spPr/>
    </dgm:pt>
    <dgm:pt modelId="{3CA73FFB-D7EC-A040-919D-54B6B23CB266}" type="pres">
      <dgm:prSet presAssocID="{396ED0B6-6409-9541-BEC4-C843175F3645}" presName="thickLine" presStyleLbl="alignNode1" presStyleIdx="0" presStyleCnt="5"/>
      <dgm:spPr/>
    </dgm:pt>
    <dgm:pt modelId="{5B3EF3EB-CDC7-404F-817F-E0AC723C7E59}" type="pres">
      <dgm:prSet presAssocID="{396ED0B6-6409-9541-BEC4-C843175F3645}" presName="horz1" presStyleCnt="0"/>
      <dgm:spPr/>
    </dgm:pt>
    <dgm:pt modelId="{5E15C3B7-E2A0-A049-BD54-8088FA41D41D}" type="pres">
      <dgm:prSet presAssocID="{396ED0B6-6409-9541-BEC4-C843175F3645}" presName="tx1" presStyleLbl="revTx" presStyleIdx="0" presStyleCnt="5"/>
      <dgm:spPr/>
    </dgm:pt>
    <dgm:pt modelId="{CF1831B6-4EA5-7547-81D3-115C554518A4}" type="pres">
      <dgm:prSet presAssocID="{396ED0B6-6409-9541-BEC4-C843175F3645}" presName="vert1" presStyleCnt="0"/>
      <dgm:spPr/>
    </dgm:pt>
    <dgm:pt modelId="{F8BDA36C-0C3C-5D4E-BE8C-CF242AA45120}" type="pres">
      <dgm:prSet presAssocID="{94A38D98-AE49-5749-B7E8-CE2D1791F351}" presName="thickLine" presStyleLbl="alignNode1" presStyleIdx="1" presStyleCnt="5"/>
      <dgm:spPr/>
    </dgm:pt>
    <dgm:pt modelId="{674B5093-2AC0-0245-9EBA-EACA4198CA2F}" type="pres">
      <dgm:prSet presAssocID="{94A38D98-AE49-5749-B7E8-CE2D1791F351}" presName="horz1" presStyleCnt="0"/>
      <dgm:spPr/>
    </dgm:pt>
    <dgm:pt modelId="{93BB7DDB-BE09-4943-8456-F23AD1600778}" type="pres">
      <dgm:prSet presAssocID="{94A38D98-AE49-5749-B7E8-CE2D1791F351}" presName="tx1" presStyleLbl="revTx" presStyleIdx="1" presStyleCnt="5"/>
      <dgm:spPr/>
    </dgm:pt>
    <dgm:pt modelId="{590BF870-9151-0D44-BEB9-B80E42879EF1}" type="pres">
      <dgm:prSet presAssocID="{94A38D98-AE49-5749-B7E8-CE2D1791F351}" presName="vert1" presStyleCnt="0"/>
      <dgm:spPr/>
    </dgm:pt>
    <dgm:pt modelId="{2534C8DF-912E-DB42-8049-BDBED31F757B}" type="pres">
      <dgm:prSet presAssocID="{643A29E3-6D0E-584D-B4FC-36BB1D6029C4}" presName="thickLine" presStyleLbl="alignNode1" presStyleIdx="2" presStyleCnt="5"/>
      <dgm:spPr/>
    </dgm:pt>
    <dgm:pt modelId="{C10EC3D6-313D-4348-AB80-A7B31C1F2549}" type="pres">
      <dgm:prSet presAssocID="{643A29E3-6D0E-584D-B4FC-36BB1D6029C4}" presName="horz1" presStyleCnt="0"/>
      <dgm:spPr/>
    </dgm:pt>
    <dgm:pt modelId="{901EA070-D03B-1D41-BEB5-9F96164269B4}" type="pres">
      <dgm:prSet presAssocID="{643A29E3-6D0E-584D-B4FC-36BB1D6029C4}" presName="tx1" presStyleLbl="revTx" presStyleIdx="2" presStyleCnt="5"/>
      <dgm:spPr/>
    </dgm:pt>
    <dgm:pt modelId="{20FD0296-5F7C-9341-ABB1-C63C6FD9847D}" type="pres">
      <dgm:prSet presAssocID="{643A29E3-6D0E-584D-B4FC-36BB1D6029C4}" presName="vert1" presStyleCnt="0"/>
      <dgm:spPr/>
    </dgm:pt>
    <dgm:pt modelId="{B9CF19C0-0519-6545-84D0-75783B4A1254}" type="pres">
      <dgm:prSet presAssocID="{2D7F6FB9-1FDB-D94B-A480-4DE059C536B3}" presName="thickLine" presStyleLbl="alignNode1" presStyleIdx="3" presStyleCnt="5"/>
      <dgm:spPr/>
    </dgm:pt>
    <dgm:pt modelId="{ED14EBEB-6025-ED4D-A370-BE92B5EEB660}" type="pres">
      <dgm:prSet presAssocID="{2D7F6FB9-1FDB-D94B-A480-4DE059C536B3}" presName="horz1" presStyleCnt="0"/>
      <dgm:spPr/>
    </dgm:pt>
    <dgm:pt modelId="{8FD732E6-CAB5-074A-B4CD-ABE5D06F9B36}" type="pres">
      <dgm:prSet presAssocID="{2D7F6FB9-1FDB-D94B-A480-4DE059C536B3}" presName="tx1" presStyleLbl="revTx" presStyleIdx="3" presStyleCnt="5"/>
      <dgm:spPr/>
    </dgm:pt>
    <dgm:pt modelId="{4311C7B3-896B-4D49-8F89-C7EEDE80A003}" type="pres">
      <dgm:prSet presAssocID="{2D7F6FB9-1FDB-D94B-A480-4DE059C536B3}" presName="vert1" presStyleCnt="0"/>
      <dgm:spPr/>
    </dgm:pt>
    <dgm:pt modelId="{0A39EC44-C8F6-CD46-84A1-179F4191484C}" type="pres">
      <dgm:prSet presAssocID="{06D3F5B4-2FEC-8048-B238-4368072F6D91}" presName="thickLine" presStyleLbl="alignNode1" presStyleIdx="4" presStyleCnt="5"/>
      <dgm:spPr/>
    </dgm:pt>
    <dgm:pt modelId="{129741BE-AAAD-7A43-A4F5-1EB5FD1CEB77}" type="pres">
      <dgm:prSet presAssocID="{06D3F5B4-2FEC-8048-B238-4368072F6D91}" presName="horz1" presStyleCnt="0"/>
      <dgm:spPr/>
    </dgm:pt>
    <dgm:pt modelId="{5B7981BC-B65B-8B4A-954C-AFFAEDD63CBD}" type="pres">
      <dgm:prSet presAssocID="{06D3F5B4-2FEC-8048-B238-4368072F6D91}" presName="tx1" presStyleLbl="revTx" presStyleIdx="4" presStyleCnt="5"/>
      <dgm:spPr/>
    </dgm:pt>
    <dgm:pt modelId="{22AC224C-EB93-D849-8FD2-FC7732CAAF5D}" type="pres">
      <dgm:prSet presAssocID="{06D3F5B4-2FEC-8048-B238-4368072F6D91}" presName="vert1" presStyleCnt="0"/>
      <dgm:spPr/>
    </dgm:pt>
  </dgm:ptLst>
  <dgm:cxnLst>
    <dgm:cxn modelId="{32EE3B2E-3FE9-8344-8224-235F5D183FF1}" srcId="{5DFB4BB0-4CE4-6F42-90D2-2392045D2290}" destId="{94A38D98-AE49-5749-B7E8-CE2D1791F351}" srcOrd="1" destOrd="0" parTransId="{3408BFDE-3A0F-F74A-B147-49FFFE97BFF1}" sibTransId="{19FC34CA-D22D-C049-BEE9-8BAD56BEBEB3}"/>
    <dgm:cxn modelId="{0FEBC831-3BB2-6049-AE70-D14052097DCA}" srcId="{5DFB4BB0-4CE4-6F42-90D2-2392045D2290}" destId="{2D7F6FB9-1FDB-D94B-A480-4DE059C536B3}" srcOrd="3" destOrd="0" parTransId="{6F681631-F6D3-5441-870C-9EA3A7E9B10C}" sibTransId="{6C438B48-6166-7540-B254-D57C08FE92E9}"/>
    <dgm:cxn modelId="{6C5D7359-A23D-1D46-817F-65B84DC63AFF}" type="presOf" srcId="{643A29E3-6D0E-584D-B4FC-36BB1D6029C4}" destId="{901EA070-D03B-1D41-BEB5-9F96164269B4}" srcOrd="0" destOrd="0" presId="urn:microsoft.com/office/officeart/2008/layout/LinedList"/>
    <dgm:cxn modelId="{F6D1696A-9EE3-104C-9163-16BB5557181F}" type="presOf" srcId="{396ED0B6-6409-9541-BEC4-C843175F3645}" destId="{5E15C3B7-E2A0-A049-BD54-8088FA41D41D}" srcOrd="0" destOrd="0" presId="urn:microsoft.com/office/officeart/2008/layout/LinedList"/>
    <dgm:cxn modelId="{38C61578-4D0A-E34D-A252-55C622706EC0}" srcId="{5DFB4BB0-4CE4-6F42-90D2-2392045D2290}" destId="{06D3F5B4-2FEC-8048-B238-4368072F6D91}" srcOrd="4" destOrd="0" parTransId="{0A65CDB8-395F-0C4D-9456-3674B9CDC9D4}" sibTransId="{E5AC9CE7-7B4D-7244-97FA-6DB9B1BF471B}"/>
    <dgm:cxn modelId="{FBEDA6AE-265F-F244-B3C6-C5013328DD59}" type="presOf" srcId="{5DFB4BB0-4CE4-6F42-90D2-2392045D2290}" destId="{1F860A29-F2CB-9C40-93FE-BB625A150B5A}" srcOrd="0" destOrd="0" presId="urn:microsoft.com/office/officeart/2008/layout/LinedList"/>
    <dgm:cxn modelId="{4647EDB3-7FD4-CF46-B356-19489340049F}" srcId="{5DFB4BB0-4CE4-6F42-90D2-2392045D2290}" destId="{643A29E3-6D0E-584D-B4FC-36BB1D6029C4}" srcOrd="2" destOrd="0" parTransId="{21DF4E6D-0CFF-3841-9648-CDFE283E059F}" sibTransId="{BCCCDD04-621F-5441-BB11-D7BB0569B4C0}"/>
    <dgm:cxn modelId="{085134D5-04FD-1246-8A78-E3A9D866E36E}" srcId="{5DFB4BB0-4CE4-6F42-90D2-2392045D2290}" destId="{396ED0B6-6409-9541-BEC4-C843175F3645}" srcOrd="0" destOrd="0" parTransId="{85F6F237-43CD-664F-81A5-A96E60F12F25}" sibTransId="{42D720DF-E027-3C4A-B0DB-6FC27832AF08}"/>
    <dgm:cxn modelId="{935890D5-D66D-0444-BE2A-BAE0FAA4B77E}" type="presOf" srcId="{06D3F5B4-2FEC-8048-B238-4368072F6D91}" destId="{5B7981BC-B65B-8B4A-954C-AFFAEDD63CBD}" srcOrd="0" destOrd="0" presId="urn:microsoft.com/office/officeart/2008/layout/LinedList"/>
    <dgm:cxn modelId="{D03E6BEE-8049-B54F-AFB3-EB68CBB9CDDC}" type="presOf" srcId="{2D7F6FB9-1FDB-D94B-A480-4DE059C536B3}" destId="{8FD732E6-CAB5-074A-B4CD-ABE5D06F9B36}" srcOrd="0" destOrd="0" presId="urn:microsoft.com/office/officeart/2008/layout/LinedList"/>
    <dgm:cxn modelId="{A28291F8-FAD9-D649-B9DD-A04DF84EE7C4}" type="presOf" srcId="{94A38D98-AE49-5749-B7E8-CE2D1791F351}" destId="{93BB7DDB-BE09-4943-8456-F23AD1600778}" srcOrd="0" destOrd="0" presId="urn:microsoft.com/office/officeart/2008/layout/LinedList"/>
    <dgm:cxn modelId="{66C21F27-468D-0D47-BD80-2B00407FD2A1}" type="presParOf" srcId="{1F860A29-F2CB-9C40-93FE-BB625A150B5A}" destId="{3CA73FFB-D7EC-A040-919D-54B6B23CB266}" srcOrd="0" destOrd="0" presId="urn:microsoft.com/office/officeart/2008/layout/LinedList"/>
    <dgm:cxn modelId="{44A1D73F-2CD3-2645-9242-AEA55FBCCC28}" type="presParOf" srcId="{1F860A29-F2CB-9C40-93FE-BB625A150B5A}" destId="{5B3EF3EB-CDC7-404F-817F-E0AC723C7E59}" srcOrd="1" destOrd="0" presId="urn:microsoft.com/office/officeart/2008/layout/LinedList"/>
    <dgm:cxn modelId="{F1059FEF-37E0-294C-B51C-4B396CFDB09B}" type="presParOf" srcId="{5B3EF3EB-CDC7-404F-817F-E0AC723C7E59}" destId="{5E15C3B7-E2A0-A049-BD54-8088FA41D41D}" srcOrd="0" destOrd="0" presId="urn:microsoft.com/office/officeart/2008/layout/LinedList"/>
    <dgm:cxn modelId="{A2A240E0-EFAB-024F-BA82-78365925A62F}" type="presParOf" srcId="{5B3EF3EB-CDC7-404F-817F-E0AC723C7E59}" destId="{CF1831B6-4EA5-7547-81D3-115C554518A4}" srcOrd="1" destOrd="0" presId="urn:microsoft.com/office/officeart/2008/layout/LinedList"/>
    <dgm:cxn modelId="{AD700F0A-C725-3449-B505-7732AD0EDFA8}" type="presParOf" srcId="{1F860A29-F2CB-9C40-93FE-BB625A150B5A}" destId="{F8BDA36C-0C3C-5D4E-BE8C-CF242AA45120}" srcOrd="2" destOrd="0" presId="urn:microsoft.com/office/officeart/2008/layout/LinedList"/>
    <dgm:cxn modelId="{5D6A14A7-7BF2-A449-A603-732A6C29FDD2}" type="presParOf" srcId="{1F860A29-F2CB-9C40-93FE-BB625A150B5A}" destId="{674B5093-2AC0-0245-9EBA-EACA4198CA2F}" srcOrd="3" destOrd="0" presId="urn:microsoft.com/office/officeart/2008/layout/LinedList"/>
    <dgm:cxn modelId="{8D086D17-25BC-0B4E-A398-A4172482193E}" type="presParOf" srcId="{674B5093-2AC0-0245-9EBA-EACA4198CA2F}" destId="{93BB7DDB-BE09-4943-8456-F23AD1600778}" srcOrd="0" destOrd="0" presId="urn:microsoft.com/office/officeart/2008/layout/LinedList"/>
    <dgm:cxn modelId="{2FE4E6C8-BB54-3940-B9AC-50003EE527BD}" type="presParOf" srcId="{674B5093-2AC0-0245-9EBA-EACA4198CA2F}" destId="{590BF870-9151-0D44-BEB9-B80E42879EF1}" srcOrd="1" destOrd="0" presId="urn:microsoft.com/office/officeart/2008/layout/LinedList"/>
    <dgm:cxn modelId="{5182E097-F5EF-A543-9C03-62A419435C56}" type="presParOf" srcId="{1F860A29-F2CB-9C40-93FE-BB625A150B5A}" destId="{2534C8DF-912E-DB42-8049-BDBED31F757B}" srcOrd="4" destOrd="0" presId="urn:microsoft.com/office/officeart/2008/layout/LinedList"/>
    <dgm:cxn modelId="{B2046230-9CB8-9E4F-BF6A-FA300A24FF6C}" type="presParOf" srcId="{1F860A29-F2CB-9C40-93FE-BB625A150B5A}" destId="{C10EC3D6-313D-4348-AB80-A7B31C1F2549}" srcOrd="5" destOrd="0" presId="urn:microsoft.com/office/officeart/2008/layout/LinedList"/>
    <dgm:cxn modelId="{75367C57-1996-244C-8A07-284BFC6560E2}" type="presParOf" srcId="{C10EC3D6-313D-4348-AB80-A7B31C1F2549}" destId="{901EA070-D03B-1D41-BEB5-9F96164269B4}" srcOrd="0" destOrd="0" presId="urn:microsoft.com/office/officeart/2008/layout/LinedList"/>
    <dgm:cxn modelId="{14843B67-4F32-9147-BC60-5A0FADE69F4F}" type="presParOf" srcId="{C10EC3D6-313D-4348-AB80-A7B31C1F2549}" destId="{20FD0296-5F7C-9341-ABB1-C63C6FD9847D}" srcOrd="1" destOrd="0" presId="urn:microsoft.com/office/officeart/2008/layout/LinedList"/>
    <dgm:cxn modelId="{77A37A61-D6E4-9647-8F3C-CC29FCD5AE74}" type="presParOf" srcId="{1F860A29-F2CB-9C40-93FE-BB625A150B5A}" destId="{B9CF19C0-0519-6545-84D0-75783B4A1254}" srcOrd="6" destOrd="0" presId="urn:microsoft.com/office/officeart/2008/layout/LinedList"/>
    <dgm:cxn modelId="{E5E2EDF9-3140-4144-9B27-4310FAD97C05}" type="presParOf" srcId="{1F860A29-F2CB-9C40-93FE-BB625A150B5A}" destId="{ED14EBEB-6025-ED4D-A370-BE92B5EEB660}" srcOrd="7" destOrd="0" presId="urn:microsoft.com/office/officeart/2008/layout/LinedList"/>
    <dgm:cxn modelId="{700E0CF6-6354-4149-833B-6E62338F16C5}" type="presParOf" srcId="{ED14EBEB-6025-ED4D-A370-BE92B5EEB660}" destId="{8FD732E6-CAB5-074A-B4CD-ABE5D06F9B36}" srcOrd="0" destOrd="0" presId="urn:microsoft.com/office/officeart/2008/layout/LinedList"/>
    <dgm:cxn modelId="{194F903A-F010-334B-B764-B0DD6DE8824A}" type="presParOf" srcId="{ED14EBEB-6025-ED4D-A370-BE92B5EEB660}" destId="{4311C7B3-896B-4D49-8F89-C7EEDE80A003}" srcOrd="1" destOrd="0" presId="urn:microsoft.com/office/officeart/2008/layout/LinedList"/>
    <dgm:cxn modelId="{6295E69D-F0C4-F149-BC32-EDE495FF8F28}" type="presParOf" srcId="{1F860A29-F2CB-9C40-93FE-BB625A150B5A}" destId="{0A39EC44-C8F6-CD46-84A1-179F4191484C}" srcOrd="8" destOrd="0" presId="urn:microsoft.com/office/officeart/2008/layout/LinedList"/>
    <dgm:cxn modelId="{FBEAAD39-2F85-CD47-A87C-C1057DB53CC8}" type="presParOf" srcId="{1F860A29-F2CB-9C40-93FE-BB625A150B5A}" destId="{129741BE-AAAD-7A43-A4F5-1EB5FD1CEB77}" srcOrd="9" destOrd="0" presId="urn:microsoft.com/office/officeart/2008/layout/LinedList"/>
    <dgm:cxn modelId="{E1E21763-3DA2-0044-A596-D9058E6AEB60}" type="presParOf" srcId="{129741BE-AAAD-7A43-A4F5-1EB5FD1CEB77}" destId="{5B7981BC-B65B-8B4A-954C-AFFAEDD63CBD}" srcOrd="0" destOrd="0" presId="urn:microsoft.com/office/officeart/2008/layout/LinedList"/>
    <dgm:cxn modelId="{5A7BD41F-A79E-7C4B-BB78-883E3000A392}" type="presParOf" srcId="{129741BE-AAAD-7A43-A4F5-1EB5FD1CEB77}" destId="{22AC224C-EB93-D849-8FD2-FC7732CAAF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7E4F5-398F-D343-A1B6-07C84C9C1023}">
      <dsp:nvSpPr>
        <dsp:cNvPr id="0" name=""/>
        <dsp:cNvSpPr/>
      </dsp:nvSpPr>
      <dsp:spPr>
        <a:xfrm>
          <a:off x="284161" y="603"/>
          <a:ext cx="1652513" cy="9915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rPr>
            <a:t>First time buyer activity at historic lows</a:t>
          </a:r>
          <a:endParaRPr lang="en-US" sz="1600" kern="1200">
            <a:solidFill>
              <a:schemeClr val="tx1"/>
            </a:solidFill>
          </a:endParaRPr>
        </a:p>
      </dsp:txBody>
      <dsp:txXfrm>
        <a:off x="284161" y="603"/>
        <a:ext cx="1652513" cy="991507"/>
      </dsp:txXfrm>
    </dsp:sp>
    <dsp:sp modelId="{DF12077B-2F06-EB4B-A516-8BF687AAFD1F}">
      <dsp:nvSpPr>
        <dsp:cNvPr id="0" name=""/>
        <dsp:cNvSpPr/>
      </dsp:nvSpPr>
      <dsp:spPr>
        <a:xfrm>
          <a:off x="2101925" y="603"/>
          <a:ext cx="1652513" cy="9915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rPr>
            <a:t>Home buying sentiment negative</a:t>
          </a:r>
          <a:endParaRPr lang="en-US" sz="1600" kern="1200">
            <a:solidFill>
              <a:schemeClr val="tx1"/>
            </a:solidFill>
          </a:endParaRPr>
        </a:p>
      </dsp:txBody>
      <dsp:txXfrm>
        <a:off x="2101925" y="603"/>
        <a:ext cx="1652513" cy="991507"/>
      </dsp:txXfrm>
    </dsp:sp>
    <dsp:sp modelId="{620CE6C8-4EE5-244F-99A5-BDCA666DC558}">
      <dsp:nvSpPr>
        <dsp:cNvPr id="0" name=""/>
        <dsp:cNvSpPr/>
      </dsp:nvSpPr>
      <dsp:spPr>
        <a:xfrm>
          <a:off x="284161" y="1157363"/>
          <a:ext cx="1652513" cy="9915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solidFill>
                <a:schemeClr val="tx1"/>
              </a:solidFill>
            </a:rPr>
            <a:t>Population growth slowing</a:t>
          </a:r>
          <a:endParaRPr lang="en-US" sz="1600" kern="1200">
            <a:solidFill>
              <a:schemeClr val="tx1"/>
            </a:solidFill>
          </a:endParaRPr>
        </a:p>
      </dsp:txBody>
      <dsp:txXfrm>
        <a:off x="284161" y="1157363"/>
        <a:ext cx="1652513" cy="991507"/>
      </dsp:txXfrm>
    </dsp:sp>
    <dsp:sp modelId="{2C7FE86F-3DB4-E74F-920D-6AD667650758}">
      <dsp:nvSpPr>
        <dsp:cNvPr id="0" name=""/>
        <dsp:cNvSpPr/>
      </dsp:nvSpPr>
      <dsp:spPr>
        <a:xfrm>
          <a:off x="2101925" y="1157363"/>
          <a:ext cx="1652513" cy="991507"/>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rPr>
            <a:t>Rates stabilizing but still restrictive</a:t>
          </a:r>
          <a:endParaRPr lang="en-US" sz="1600" kern="1200" dirty="0">
            <a:solidFill>
              <a:schemeClr val="tx1"/>
            </a:solidFill>
          </a:endParaRPr>
        </a:p>
      </dsp:txBody>
      <dsp:txXfrm>
        <a:off x="2101925" y="1157363"/>
        <a:ext cx="1652513" cy="99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73FFB-D7EC-A040-919D-54B6B23CB266}">
      <dsp:nvSpPr>
        <dsp:cNvPr id="0" name=""/>
        <dsp:cNvSpPr/>
      </dsp:nvSpPr>
      <dsp:spPr>
        <a:xfrm>
          <a:off x="0" y="556"/>
          <a:ext cx="1116122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5C3B7-E2A0-A049-BD54-8088FA41D41D}">
      <dsp:nvSpPr>
        <dsp:cNvPr id="0" name=""/>
        <dsp:cNvSpPr/>
      </dsp:nvSpPr>
      <dsp:spPr>
        <a:xfrm>
          <a:off x="0" y="556"/>
          <a:ext cx="11161220" cy="9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Design for a stay-driven homeowner, not a move-driven one.</a:t>
          </a:r>
          <a:endParaRPr lang="en-US" sz="1800" kern="1200"/>
        </a:p>
      </dsp:txBody>
      <dsp:txXfrm>
        <a:off x="0" y="556"/>
        <a:ext cx="11161220" cy="910796"/>
      </dsp:txXfrm>
    </dsp:sp>
    <dsp:sp modelId="{F8BDA36C-0C3C-5D4E-BE8C-CF242AA45120}">
      <dsp:nvSpPr>
        <dsp:cNvPr id="0" name=""/>
        <dsp:cNvSpPr/>
      </dsp:nvSpPr>
      <dsp:spPr>
        <a:xfrm>
          <a:off x="0" y="911352"/>
          <a:ext cx="1116122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B7DDB-BE09-4943-8456-F23AD1600778}">
      <dsp:nvSpPr>
        <dsp:cNvPr id="0" name=""/>
        <dsp:cNvSpPr/>
      </dsp:nvSpPr>
      <dsp:spPr>
        <a:xfrm>
          <a:off x="0" y="911352"/>
          <a:ext cx="11161220" cy="9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Anchor growth to durable income strength, not fleeting confidence.</a:t>
          </a:r>
          <a:endParaRPr lang="en-US" sz="1800" kern="1200"/>
        </a:p>
      </dsp:txBody>
      <dsp:txXfrm>
        <a:off x="0" y="911352"/>
        <a:ext cx="11161220" cy="910796"/>
      </dsp:txXfrm>
    </dsp:sp>
    <dsp:sp modelId="{2534C8DF-912E-DB42-8049-BDBED31F757B}">
      <dsp:nvSpPr>
        <dsp:cNvPr id="0" name=""/>
        <dsp:cNvSpPr/>
      </dsp:nvSpPr>
      <dsp:spPr>
        <a:xfrm>
          <a:off x="0" y="1822148"/>
          <a:ext cx="1116122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EA070-D03B-1D41-BEB5-9F96164269B4}">
      <dsp:nvSpPr>
        <dsp:cNvPr id="0" name=""/>
        <dsp:cNvSpPr/>
      </dsp:nvSpPr>
      <dsp:spPr>
        <a:xfrm>
          <a:off x="0" y="1822148"/>
          <a:ext cx="11161220" cy="9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Compete where spend is concentrating, not where it is evaporating.</a:t>
          </a:r>
          <a:endParaRPr lang="en-US" sz="1800" kern="1200"/>
        </a:p>
      </dsp:txBody>
      <dsp:txXfrm>
        <a:off x="0" y="1822148"/>
        <a:ext cx="11161220" cy="910796"/>
      </dsp:txXfrm>
    </dsp:sp>
    <dsp:sp modelId="{B9CF19C0-0519-6545-84D0-75783B4A1254}">
      <dsp:nvSpPr>
        <dsp:cNvPr id="0" name=""/>
        <dsp:cNvSpPr/>
      </dsp:nvSpPr>
      <dsp:spPr>
        <a:xfrm>
          <a:off x="0" y="2732944"/>
          <a:ext cx="1116122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732E6-CAB5-074A-B4CD-ABE5D06F9B36}">
      <dsp:nvSpPr>
        <dsp:cNvPr id="0" name=""/>
        <dsp:cNvSpPr/>
      </dsp:nvSpPr>
      <dsp:spPr>
        <a:xfrm>
          <a:off x="0" y="2732944"/>
          <a:ext cx="11161220" cy="9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Win in essentials and right-sized projects, not oversized discretionary bets.</a:t>
          </a:r>
          <a:endParaRPr lang="en-US" sz="1800" kern="1200" dirty="0"/>
        </a:p>
      </dsp:txBody>
      <dsp:txXfrm>
        <a:off x="0" y="2732944"/>
        <a:ext cx="11161220" cy="910796"/>
      </dsp:txXfrm>
    </dsp:sp>
    <dsp:sp modelId="{0A39EC44-C8F6-CD46-84A1-179F4191484C}">
      <dsp:nvSpPr>
        <dsp:cNvPr id="0" name=""/>
        <dsp:cNvSpPr/>
      </dsp:nvSpPr>
      <dsp:spPr>
        <a:xfrm>
          <a:off x="0" y="3643740"/>
          <a:ext cx="1116122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981BC-B65B-8B4A-954C-AFFAEDD63CBD}">
      <dsp:nvSpPr>
        <dsp:cNvPr id="0" name=""/>
        <dsp:cNvSpPr/>
      </dsp:nvSpPr>
      <dsp:spPr>
        <a:xfrm>
          <a:off x="0" y="3643740"/>
          <a:ext cx="11161220" cy="91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Enable the Pro to move faster, convert higher, and operate productively.</a:t>
          </a:r>
          <a:endParaRPr lang="en-US" sz="1800" kern="1200" dirty="0"/>
        </a:p>
      </dsp:txBody>
      <dsp:txXfrm>
        <a:off x="0" y="3643740"/>
        <a:ext cx="11161220" cy="9107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0.65662</cdr:x>
      <cdr:y>0.60754</cdr:y>
    </cdr:from>
    <cdr:to>
      <cdr:x>0.96916</cdr:x>
      <cdr:y>0.7091</cdr:y>
    </cdr:to>
    <cdr:sp macro="" textlink="">
      <cdr:nvSpPr>
        <cdr:cNvPr id="2" name="TextBox 14">
          <a:extLst xmlns:a="http://schemas.openxmlformats.org/drawingml/2006/main">
            <a:ext uri="{FF2B5EF4-FFF2-40B4-BE49-F238E27FC236}">
              <a16:creationId xmlns:a16="http://schemas.microsoft.com/office/drawing/2014/main" id="{1EB0D128-297B-F06A-2554-C15EF9C1C09E}"/>
            </a:ext>
          </a:extLst>
        </cdr:cNvPr>
        <cdr:cNvSpPr txBox="1"/>
      </cdr:nvSpPr>
      <cdr:spPr>
        <a:xfrm xmlns:a="http://schemas.openxmlformats.org/drawingml/2006/main">
          <a:off x="6004133" y="3055440"/>
          <a:ext cx="2857866" cy="510778"/>
        </a:xfrm>
        <a:prstGeom xmlns:a="http://schemas.openxmlformats.org/drawingml/2006/main" prst="roundRect">
          <a:avLst/>
        </a:prstGeom>
        <a:noFill xmlns:a="http://schemas.openxmlformats.org/drawingml/2006/main"/>
        <a:ln xmlns:a="http://schemas.openxmlformats.org/drawingml/2006/main">
          <a:solidFill>
            <a:schemeClr val="accent2"/>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accent2"/>
              </a:solidFill>
            </a:rPr>
            <a:t>Made in America carries roughly 40% the weight of price.</a:t>
          </a:r>
        </a:p>
      </cdr:txBody>
    </cdr:sp>
  </cdr:relSizeAnchor>
</c:userShapes>
</file>

<file path=ppt/drawings/drawing2.xml><?xml version="1.0" encoding="utf-8"?>
<c:userShapes xmlns:c="http://schemas.openxmlformats.org/drawingml/2006/chart">
  <cdr:relSizeAnchor xmlns:cdr="http://schemas.openxmlformats.org/drawingml/2006/chartDrawing">
    <cdr:from>
      <cdr:x>0.20375</cdr:x>
      <cdr:y>0.13333</cdr:y>
    </cdr:from>
    <cdr:to>
      <cdr:x>0.62928</cdr:x>
      <cdr:y>0.30774</cdr:y>
    </cdr:to>
    <cdr:sp macro="" textlink="">
      <cdr:nvSpPr>
        <cdr:cNvPr id="2" name="TextBox 1">
          <a:extLst xmlns:a="http://schemas.openxmlformats.org/drawingml/2006/main">
            <a:ext uri="{FF2B5EF4-FFF2-40B4-BE49-F238E27FC236}">
              <a16:creationId xmlns:a16="http://schemas.microsoft.com/office/drawing/2014/main" id="{C6DC085A-A5E1-F6CE-F748-AC2D84BC9A4F}"/>
            </a:ext>
          </a:extLst>
        </cdr:cNvPr>
        <cdr:cNvSpPr txBox="1"/>
      </cdr:nvSpPr>
      <cdr:spPr>
        <a:xfrm xmlns:a="http://schemas.openxmlformats.org/drawingml/2006/main">
          <a:off x="1219588" y="670521"/>
          <a:ext cx="2547093" cy="877140"/>
        </a:xfrm>
        <a:prstGeom xmlns:a="http://schemas.openxmlformats.org/drawingml/2006/main" prst="roundRect">
          <a:avLst/>
        </a:prstGeom>
        <a:ln xmlns:a="http://schemas.openxmlformats.org/drawingml/2006/main">
          <a:solidFill>
            <a:schemeClr val="accent2"/>
          </a:solidFill>
        </a:ln>
      </cdr:spPr>
      <cdr:txBody>
        <a:bodyPr xmlns:a="http://schemas.openxmlformats.org/drawingml/2006/main" vertOverflow="clip" wrap="square" rtlCol="0"/>
        <a:lstStyle xmlns:a="http://schemas.openxmlformats.org/drawingml/2006/main"/>
        <a:p xmlns:a="http://schemas.openxmlformats.org/drawingml/2006/main">
          <a:r>
            <a:rPr lang="en-US" kern="1200" dirty="0">
              <a:solidFill>
                <a:schemeClr val="accent2"/>
              </a:solidFill>
            </a:rPr>
            <a:t>Nearly all respondents (97.5%) included the U.S. or Canada among their top three preferred manufacturing countries.</a:t>
          </a:r>
          <a:endParaRPr lang="en-US" sz="1100" kern="1200" dirty="0">
            <a:solidFill>
              <a:schemeClr val="accent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44D3C-2FCA-5A42-8B2F-7EEA297EB216}" type="datetimeFigureOut">
              <a:rPr lang="en-US" smtClean="0"/>
              <a:t>2/25/26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22B4C-EA3B-EB43-9D2E-5FB4565F72C9}" type="slidenum">
              <a:rPr lang="en-US" smtClean="0"/>
              <a:t>‹#›</a:t>
            </a:fld>
            <a:endParaRPr lang="en-US"/>
          </a:p>
        </p:txBody>
      </p:sp>
    </p:spTree>
    <p:extLst>
      <p:ext uri="{BB962C8B-B14F-4D97-AF65-F5344CB8AC3E}">
        <p14:creationId xmlns:p14="http://schemas.microsoft.com/office/powerpoint/2010/main" val="369232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22B4C-EA3B-EB43-9D2E-5FB4565F72C9}" type="slidenum">
              <a:rPr lang="en-US" smtClean="0"/>
              <a:t>1</a:t>
            </a:fld>
            <a:endParaRPr lang="en-US"/>
          </a:p>
        </p:txBody>
      </p:sp>
    </p:spTree>
    <p:extLst>
      <p:ext uri="{BB962C8B-B14F-4D97-AF65-F5344CB8AC3E}">
        <p14:creationId xmlns:p14="http://schemas.microsoft.com/office/powerpoint/2010/main" val="296040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0FA8-F793-6BB4-E558-1E54A52BD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DD566-EF17-519E-7CB0-F143A55C3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F175A-581B-FBFC-9826-FE8B2EE2FC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362B59-372A-AB7A-D2B6-6DD618A93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22B4C-EA3B-EB43-9D2E-5FB4565F72C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463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467A-8375-67AE-D8BD-DE41878E8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D0663-2210-89C3-1452-7E82F3C86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F9ED9-8CE5-ACE7-20C6-74C2972824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009A9A-4F43-49C4-AA37-2550D42AD90D}"/>
              </a:ext>
            </a:extLst>
          </p:cNvPr>
          <p:cNvSpPr>
            <a:spLocks noGrp="1"/>
          </p:cNvSpPr>
          <p:nvPr>
            <p:ph type="sldNum" sz="quarter" idx="5"/>
          </p:nvPr>
        </p:nvSpPr>
        <p:spPr/>
        <p:txBody>
          <a:bodyPr/>
          <a:lstStyle/>
          <a:p>
            <a:fld id="{C18EAFA5-9F68-41BD-B414-35185A9C7577}" type="slidenum">
              <a:rPr lang="en-US" smtClean="0"/>
              <a:t>21</a:t>
            </a:fld>
            <a:endParaRPr lang="en-US"/>
          </a:p>
        </p:txBody>
      </p:sp>
    </p:spTree>
    <p:extLst>
      <p:ext uri="{BB962C8B-B14F-4D97-AF65-F5344CB8AC3E}">
        <p14:creationId xmlns:p14="http://schemas.microsoft.com/office/powerpoint/2010/main" val="346885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22B4C-EA3B-EB43-9D2E-5FB4565F72C9}" type="slidenum">
              <a:rPr lang="en-US" smtClean="0"/>
              <a:t>23</a:t>
            </a:fld>
            <a:endParaRPr lang="en-US"/>
          </a:p>
        </p:txBody>
      </p:sp>
    </p:spTree>
    <p:extLst>
      <p:ext uri="{BB962C8B-B14F-4D97-AF65-F5344CB8AC3E}">
        <p14:creationId xmlns:p14="http://schemas.microsoft.com/office/powerpoint/2010/main" val="96843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3A57-9671-D414-C546-860C0023E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282BD-956E-2885-C26C-CEAA650B12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4A2D73-56CF-811A-7AB8-044AA8C3EE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87D449-7F6A-ED81-7CA6-24BE6C29E7B8}"/>
              </a:ext>
            </a:extLst>
          </p:cNvPr>
          <p:cNvSpPr>
            <a:spLocks noGrp="1"/>
          </p:cNvSpPr>
          <p:nvPr>
            <p:ph type="sldNum" sz="quarter" idx="5"/>
          </p:nvPr>
        </p:nvSpPr>
        <p:spPr/>
        <p:txBody>
          <a:bodyPr/>
          <a:lstStyle/>
          <a:p>
            <a:fld id="{AFB22B4C-EA3B-EB43-9D2E-5FB4565F72C9}" type="slidenum">
              <a:rPr lang="en-US" smtClean="0"/>
              <a:t>24</a:t>
            </a:fld>
            <a:endParaRPr lang="en-US"/>
          </a:p>
        </p:txBody>
      </p:sp>
    </p:spTree>
    <p:extLst>
      <p:ext uri="{BB962C8B-B14F-4D97-AF65-F5344CB8AC3E}">
        <p14:creationId xmlns:p14="http://schemas.microsoft.com/office/powerpoint/2010/main" val="268208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3CAA0-C23A-670F-769F-31CAE9F11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4E31D-A444-9FDD-17A5-A676DA371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68758-ABD1-6060-784A-BB3DA612F5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E6EE3-D775-FF23-7E15-6C7709618BAD}"/>
              </a:ext>
            </a:extLst>
          </p:cNvPr>
          <p:cNvSpPr>
            <a:spLocks noGrp="1"/>
          </p:cNvSpPr>
          <p:nvPr>
            <p:ph type="sldNum" sz="quarter" idx="5"/>
          </p:nvPr>
        </p:nvSpPr>
        <p:spPr/>
        <p:txBody>
          <a:bodyPr/>
          <a:lstStyle/>
          <a:p>
            <a:fld id="{AFB22B4C-EA3B-EB43-9D2E-5FB4565F72C9}" type="slidenum">
              <a:rPr lang="en-US" smtClean="0"/>
              <a:t>26</a:t>
            </a:fld>
            <a:endParaRPr lang="en-US"/>
          </a:p>
        </p:txBody>
      </p:sp>
    </p:spTree>
    <p:extLst>
      <p:ext uri="{BB962C8B-B14F-4D97-AF65-F5344CB8AC3E}">
        <p14:creationId xmlns:p14="http://schemas.microsoft.com/office/powerpoint/2010/main" val="104549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1B233-D7B6-248D-2A69-7F52D8F5F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3F3F2-0C6F-B9C2-623E-CD9BA1EEE8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E5D05A-FFE9-C090-03A1-AAECB53AFB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573E17-2099-21CD-94E1-E6CF6371C0F1}"/>
              </a:ext>
            </a:extLst>
          </p:cNvPr>
          <p:cNvSpPr>
            <a:spLocks noGrp="1"/>
          </p:cNvSpPr>
          <p:nvPr>
            <p:ph type="sldNum" sz="quarter" idx="5"/>
          </p:nvPr>
        </p:nvSpPr>
        <p:spPr/>
        <p:txBody>
          <a:bodyPr/>
          <a:lstStyle/>
          <a:p>
            <a:pPr defTabSz="996094">
              <a:defRPr/>
            </a:pPr>
            <a:fld id="{14CE5EC2-DC71-7F4D-AEFB-7F50812E4813}" type="slidenum">
              <a:rPr lang="en-US">
                <a:solidFill>
                  <a:prstClr val="black"/>
                </a:solidFill>
                <a:latin typeface="Aptos" panose="02110004020202020204"/>
              </a:rPr>
              <a:pPr defTabSz="996094">
                <a:defRPr/>
              </a:pPr>
              <a:t>27</a:t>
            </a:fld>
            <a:endParaRPr lang="en-US">
              <a:solidFill>
                <a:prstClr val="black"/>
              </a:solidFill>
              <a:latin typeface="Aptos" panose="02110004020202020204"/>
            </a:endParaRPr>
          </a:p>
        </p:txBody>
      </p:sp>
    </p:spTree>
    <p:extLst>
      <p:ext uri="{BB962C8B-B14F-4D97-AF65-F5344CB8AC3E}">
        <p14:creationId xmlns:p14="http://schemas.microsoft.com/office/powerpoint/2010/main" val="163236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FCA45-CB16-7620-AA25-EFFB33800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6505F-8BE6-3ED1-F714-6926FF55D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F4687-AF6E-E496-7E47-EE80B0F2A043}"/>
              </a:ext>
            </a:extLst>
          </p:cNvPr>
          <p:cNvSpPr>
            <a:spLocks noGrp="1"/>
          </p:cNvSpPr>
          <p:nvPr>
            <p:ph type="body" idx="1"/>
          </p:nvPr>
        </p:nvSpPr>
        <p:spPr/>
        <p:txBody>
          <a:bodyPr/>
          <a:lstStyle/>
          <a:p>
            <a:r>
              <a:rPr lang="en-US" dirty="0"/>
              <a:t>Forecasts in 2025 revealed stronger 2024; revised down in Q2.</a:t>
            </a:r>
          </a:p>
        </p:txBody>
      </p:sp>
      <p:sp>
        <p:nvSpPr>
          <p:cNvPr id="4" name="Slide Number Placeholder 3">
            <a:extLst>
              <a:ext uri="{FF2B5EF4-FFF2-40B4-BE49-F238E27FC236}">
                <a16:creationId xmlns:a16="http://schemas.microsoft.com/office/drawing/2014/main" id="{4FB69FBE-987D-3556-C4C9-0C4933FAC899}"/>
              </a:ext>
            </a:extLst>
          </p:cNvPr>
          <p:cNvSpPr>
            <a:spLocks noGrp="1"/>
          </p:cNvSpPr>
          <p:nvPr>
            <p:ph type="sldNum" sz="quarter" idx="5"/>
          </p:nvPr>
        </p:nvSpPr>
        <p:spPr/>
        <p:txBody>
          <a:bodyPr/>
          <a:lstStyle/>
          <a:p>
            <a:fld id="{AFB22B4C-EA3B-EB43-9D2E-5FB4565F72C9}" type="slidenum">
              <a:rPr lang="en-US" smtClean="0"/>
              <a:t>3</a:t>
            </a:fld>
            <a:endParaRPr lang="en-US"/>
          </a:p>
        </p:txBody>
      </p:sp>
    </p:spTree>
    <p:extLst>
      <p:ext uri="{BB962C8B-B14F-4D97-AF65-F5344CB8AC3E}">
        <p14:creationId xmlns:p14="http://schemas.microsoft.com/office/powerpoint/2010/main" val="115658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85984-B272-3BC8-01FE-CB4ED65E5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9F750-1D4B-3953-B965-E83E0B251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CC0B1-86CC-D706-0C43-2DA3F4D3A415}"/>
              </a:ext>
            </a:extLst>
          </p:cNvPr>
          <p:cNvSpPr>
            <a:spLocks noGrp="1"/>
          </p:cNvSpPr>
          <p:nvPr>
            <p:ph type="body" idx="1"/>
          </p:nvPr>
        </p:nvSpPr>
        <p:spPr/>
        <p:txBody>
          <a:bodyPr/>
          <a:lstStyle/>
          <a:p>
            <a:r>
              <a:rPr lang="en-US" dirty="0"/>
              <a:t>Forecasts in 2025 revealed stronger 2024; revised down in Q2.</a:t>
            </a:r>
          </a:p>
        </p:txBody>
      </p:sp>
      <p:sp>
        <p:nvSpPr>
          <p:cNvPr id="4" name="Slide Number Placeholder 3">
            <a:extLst>
              <a:ext uri="{FF2B5EF4-FFF2-40B4-BE49-F238E27FC236}">
                <a16:creationId xmlns:a16="http://schemas.microsoft.com/office/drawing/2014/main" id="{0BE68038-1220-C8CE-CE5D-A83AFD480CBD}"/>
              </a:ext>
            </a:extLst>
          </p:cNvPr>
          <p:cNvSpPr>
            <a:spLocks noGrp="1"/>
          </p:cNvSpPr>
          <p:nvPr>
            <p:ph type="sldNum" sz="quarter" idx="5"/>
          </p:nvPr>
        </p:nvSpPr>
        <p:spPr/>
        <p:txBody>
          <a:bodyPr/>
          <a:lstStyle/>
          <a:p>
            <a:fld id="{AFB22B4C-EA3B-EB43-9D2E-5FB4565F72C9}" type="slidenum">
              <a:rPr lang="en-US" smtClean="0"/>
              <a:t>4</a:t>
            </a:fld>
            <a:endParaRPr lang="en-US"/>
          </a:p>
        </p:txBody>
      </p:sp>
    </p:spTree>
    <p:extLst>
      <p:ext uri="{BB962C8B-B14F-4D97-AF65-F5344CB8AC3E}">
        <p14:creationId xmlns:p14="http://schemas.microsoft.com/office/powerpoint/2010/main" val="119494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B22B4C-EA3B-EB43-9D2E-5FB4565F72C9}" type="slidenum">
              <a:rPr lang="en-US" smtClean="0"/>
              <a:t>5</a:t>
            </a:fld>
            <a:endParaRPr lang="en-US"/>
          </a:p>
        </p:txBody>
      </p:sp>
    </p:spTree>
    <p:extLst>
      <p:ext uri="{BB962C8B-B14F-4D97-AF65-F5344CB8AC3E}">
        <p14:creationId xmlns:p14="http://schemas.microsoft.com/office/powerpoint/2010/main" val="367917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C5105-F952-AD0E-273A-84F72F1A2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E20B5-BF95-7ED2-4421-527776D77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F125E-C9A2-1E88-DB72-ADDECDED9E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094EE8-5EA6-C131-2538-1648709F18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22B4C-EA3B-EB43-9D2E-5FB4565F72C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083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22B4C-EA3B-EB43-9D2E-5FB4565F72C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828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3E48-D19E-BE3A-C266-C4D5E39F0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8B959-E155-B415-7D72-862160D70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CBCA2-3D5C-EE06-836B-E4E7944249AA}"/>
              </a:ext>
            </a:extLst>
          </p:cNvPr>
          <p:cNvSpPr>
            <a:spLocks noGrp="1"/>
          </p:cNvSpPr>
          <p:nvPr>
            <p:ph type="body" idx="1"/>
          </p:nvPr>
        </p:nvSpPr>
        <p:spPr/>
        <p:txBody>
          <a:bodyPr/>
          <a:lstStyle/>
          <a:p>
            <a:r>
              <a:rPr lang="en-US" dirty="0"/>
              <a:t>Forecasts in 2025 revealed stronger 2024; revised down in Q2.</a:t>
            </a:r>
          </a:p>
        </p:txBody>
      </p:sp>
      <p:sp>
        <p:nvSpPr>
          <p:cNvPr id="4" name="Slide Number Placeholder 3">
            <a:extLst>
              <a:ext uri="{FF2B5EF4-FFF2-40B4-BE49-F238E27FC236}">
                <a16:creationId xmlns:a16="http://schemas.microsoft.com/office/drawing/2014/main" id="{A4C5F394-991C-B6DA-8256-68497CA077AD}"/>
              </a:ext>
            </a:extLst>
          </p:cNvPr>
          <p:cNvSpPr>
            <a:spLocks noGrp="1"/>
          </p:cNvSpPr>
          <p:nvPr>
            <p:ph type="sldNum" sz="quarter" idx="5"/>
          </p:nvPr>
        </p:nvSpPr>
        <p:spPr/>
        <p:txBody>
          <a:bodyPr/>
          <a:lstStyle/>
          <a:p>
            <a:fld id="{AFB22B4C-EA3B-EB43-9D2E-5FB4565F72C9}" type="slidenum">
              <a:rPr lang="en-US" smtClean="0"/>
              <a:t>13</a:t>
            </a:fld>
            <a:endParaRPr lang="en-US"/>
          </a:p>
        </p:txBody>
      </p:sp>
    </p:spTree>
    <p:extLst>
      <p:ext uri="{BB962C8B-B14F-4D97-AF65-F5344CB8AC3E}">
        <p14:creationId xmlns:p14="http://schemas.microsoft.com/office/powerpoint/2010/main" val="66273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408D-E620-BFBF-243A-BD9220E2E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7373E-B453-78CA-30BF-EE3A48985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86199-035E-85A2-0243-9BBF120969B9}"/>
              </a:ext>
            </a:extLst>
          </p:cNvPr>
          <p:cNvSpPr>
            <a:spLocks noGrp="1"/>
          </p:cNvSpPr>
          <p:nvPr>
            <p:ph type="body" idx="1"/>
          </p:nvPr>
        </p:nvSpPr>
        <p:spPr/>
        <p:txBody>
          <a:bodyPr/>
          <a:lstStyle/>
          <a:p>
            <a:r>
              <a:rPr lang="en-US" dirty="0"/>
              <a:t>Forecasts in 2025 revealed stronger 2024; revised down in Q2.</a:t>
            </a:r>
          </a:p>
        </p:txBody>
      </p:sp>
      <p:sp>
        <p:nvSpPr>
          <p:cNvPr id="4" name="Slide Number Placeholder 3">
            <a:extLst>
              <a:ext uri="{FF2B5EF4-FFF2-40B4-BE49-F238E27FC236}">
                <a16:creationId xmlns:a16="http://schemas.microsoft.com/office/drawing/2014/main" id="{6CD2EA3F-8F0E-D341-7EA7-42379093549F}"/>
              </a:ext>
            </a:extLst>
          </p:cNvPr>
          <p:cNvSpPr>
            <a:spLocks noGrp="1"/>
          </p:cNvSpPr>
          <p:nvPr>
            <p:ph type="sldNum" sz="quarter" idx="5"/>
          </p:nvPr>
        </p:nvSpPr>
        <p:spPr/>
        <p:txBody>
          <a:bodyPr/>
          <a:lstStyle/>
          <a:p>
            <a:fld id="{AFB22B4C-EA3B-EB43-9D2E-5FB4565F72C9}" type="slidenum">
              <a:rPr lang="en-US" smtClean="0"/>
              <a:t>14</a:t>
            </a:fld>
            <a:endParaRPr lang="en-US"/>
          </a:p>
        </p:txBody>
      </p:sp>
    </p:spTree>
    <p:extLst>
      <p:ext uri="{BB962C8B-B14F-4D97-AF65-F5344CB8AC3E}">
        <p14:creationId xmlns:p14="http://schemas.microsoft.com/office/powerpoint/2010/main" val="271151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0C5D-BE77-62B6-FEBA-EB634F0D0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1F75C-D570-DFF4-69FC-A49DE9C11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094B7-7F9E-42FC-34CA-372838B364BE}"/>
              </a:ext>
            </a:extLst>
          </p:cNvPr>
          <p:cNvSpPr>
            <a:spLocks noGrp="1"/>
          </p:cNvSpPr>
          <p:nvPr>
            <p:ph type="body" idx="1"/>
          </p:nvPr>
        </p:nvSpPr>
        <p:spPr/>
        <p:txBody>
          <a:bodyPr/>
          <a:lstStyle/>
          <a:p>
            <a:r>
              <a:rPr lang="en-US" dirty="0"/>
              <a:t>Forecasts in 2025 revealed stronger 2024; revised down in Q2.</a:t>
            </a:r>
          </a:p>
        </p:txBody>
      </p:sp>
      <p:sp>
        <p:nvSpPr>
          <p:cNvPr id="4" name="Slide Number Placeholder 3">
            <a:extLst>
              <a:ext uri="{FF2B5EF4-FFF2-40B4-BE49-F238E27FC236}">
                <a16:creationId xmlns:a16="http://schemas.microsoft.com/office/drawing/2014/main" id="{A7F85F5B-93DF-B664-5416-32BCC41B9387}"/>
              </a:ext>
            </a:extLst>
          </p:cNvPr>
          <p:cNvSpPr>
            <a:spLocks noGrp="1"/>
          </p:cNvSpPr>
          <p:nvPr>
            <p:ph type="sldNum" sz="quarter" idx="5"/>
          </p:nvPr>
        </p:nvSpPr>
        <p:spPr/>
        <p:txBody>
          <a:bodyPr/>
          <a:lstStyle/>
          <a:p>
            <a:fld id="{AFB22B4C-EA3B-EB43-9D2E-5FB4565F72C9}" type="slidenum">
              <a:rPr lang="en-US" smtClean="0"/>
              <a:t>17</a:t>
            </a:fld>
            <a:endParaRPr lang="en-US"/>
          </a:p>
        </p:txBody>
      </p:sp>
    </p:spTree>
    <p:extLst>
      <p:ext uri="{BB962C8B-B14F-4D97-AF65-F5344CB8AC3E}">
        <p14:creationId xmlns:p14="http://schemas.microsoft.com/office/powerpoint/2010/main" val="302957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0127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Chart w Footer Page #">
    <p:spTree>
      <p:nvGrpSpPr>
        <p:cNvPr id="1" name=""/>
        <p:cNvGrpSpPr/>
        <p:nvPr/>
      </p:nvGrpSpPr>
      <p:grpSpPr>
        <a:xfrm>
          <a:off x="0" y="0"/>
          <a:ext cx="0" cy="0"/>
          <a:chOff x="0" y="0"/>
          <a:chExt cx="0" cy="0"/>
        </a:xfrm>
      </p:grpSpPr>
      <p:grpSp>
        <p:nvGrpSpPr>
          <p:cNvPr id="9" name="Graphic 3">
            <a:extLst>
              <a:ext uri="{FF2B5EF4-FFF2-40B4-BE49-F238E27FC236}">
                <a16:creationId xmlns:a16="http://schemas.microsoft.com/office/drawing/2014/main" id="{CF4A002E-6575-C55F-5CE0-D48B9019AB30}"/>
              </a:ext>
            </a:extLst>
          </p:cNvPr>
          <p:cNvGrpSpPr/>
          <p:nvPr userDrawn="1"/>
        </p:nvGrpSpPr>
        <p:grpSpPr>
          <a:xfrm>
            <a:off x="11773939" y="6365632"/>
            <a:ext cx="295411" cy="366615"/>
            <a:chOff x="6153909" y="1902504"/>
            <a:chExt cx="2457735" cy="3050139"/>
          </a:xfrm>
          <a:solidFill>
            <a:schemeClr val="accent1"/>
          </a:solidFill>
        </p:grpSpPr>
        <p:sp>
          <p:nvSpPr>
            <p:cNvPr id="10" name="Freeform 9">
              <a:extLst>
                <a:ext uri="{FF2B5EF4-FFF2-40B4-BE49-F238E27FC236}">
                  <a16:creationId xmlns:a16="http://schemas.microsoft.com/office/drawing/2014/main" id="{F41AE663-898E-A0E9-6CF6-5C33CEAEEA66}"/>
                </a:ext>
              </a:extLst>
            </p:cNvPr>
            <p:cNvSpPr/>
            <p:nvPr/>
          </p:nvSpPr>
          <p:spPr>
            <a:xfrm>
              <a:off x="6345297" y="1902504"/>
              <a:ext cx="2074894" cy="1824037"/>
            </a:xfrm>
            <a:custGeom>
              <a:avLst/>
              <a:gdLst>
                <a:gd name="connsiteX0" fmla="*/ 1625601 w 2074894"/>
                <a:gd name="connsiteY0" fmla="*/ 476353 h 1824037"/>
                <a:gd name="connsiteX1" fmla="*/ 1707420 w 2074894"/>
                <a:gd name="connsiteY1" fmla="*/ 585578 h 1824037"/>
                <a:gd name="connsiteX2" fmla="*/ 1564164 w 2074894"/>
                <a:gd name="connsiteY2" fmla="*/ 711535 h 1824037"/>
                <a:gd name="connsiteX3" fmla="*/ 1564069 w 2074894"/>
                <a:gd name="connsiteY3" fmla="*/ 711820 h 1824037"/>
                <a:gd name="connsiteX4" fmla="*/ 1533589 w 2074894"/>
                <a:gd name="connsiteY4" fmla="*/ 738722 h 1824037"/>
                <a:gd name="connsiteX5" fmla="*/ 1533589 w 2074894"/>
                <a:gd name="connsiteY5" fmla="*/ 1642851 h 1824037"/>
                <a:gd name="connsiteX6" fmla="*/ 1338517 w 2074894"/>
                <a:gd name="connsiteY6" fmla="*/ 1642851 h 1824037"/>
                <a:gd name="connsiteX7" fmla="*/ 1338517 w 2074894"/>
                <a:gd name="connsiteY7" fmla="*/ 1032937 h 1824037"/>
                <a:gd name="connsiteX8" fmla="*/ 1157066 w 2074894"/>
                <a:gd name="connsiteY8" fmla="*/ 1032937 h 1824037"/>
                <a:gd name="connsiteX9" fmla="*/ 1157066 w 2074894"/>
                <a:gd name="connsiteY9" fmla="*/ 1642851 h 1824037"/>
                <a:gd name="connsiteX10" fmla="*/ 927228 w 2074894"/>
                <a:gd name="connsiteY10" fmla="*/ 1642851 h 1824037"/>
                <a:gd name="connsiteX11" fmla="*/ 927228 w 2074894"/>
                <a:gd name="connsiteY11" fmla="*/ 1346640 h 1824037"/>
                <a:gd name="connsiteX12" fmla="*/ 745872 w 2074894"/>
                <a:gd name="connsiteY12" fmla="*/ 1346640 h 1824037"/>
                <a:gd name="connsiteX13" fmla="*/ 745872 w 2074894"/>
                <a:gd name="connsiteY13" fmla="*/ 1642851 h 1824037"/>
                <a:gd name="connsiteX14" fmla="*/ 534321 w 2074894"/>
                <a:gd name="connsiteY14" fmla="*/ 1642851 h 1824037"/>
                <a:gd name="connsiteX15" fmla="*/ 534321 w 2074894"/>
                <a:gd name="connsiteY15" fmla="*/ 984551 h 1824037"/>
                <a:gd name="connsiteX16" fmla="*/ 309912 w 2074894"/>
                <a:gd name="connsiteY16" fmla="*/ 984551 h 1824037"/>
                <a:gd name="connsiteX17" fmla="*/ 1040289 w 2074894"/>
                <a:gd name="connsiteY17" fmla="*/ 256095 h 1824037"/>
                <a:gd name="connsiteX18" fmla="*/ 1288225 w 2074894"/>
                <a:gd name="connsiteY18" fmla="*/ 503825 h 1824037"/>
                <a:gd name="connsiteX19" fmla="*/ 1416717 w 2074894"/>
                <a:gd name="connsiteY19" fmla="*/ 375683 h 1824037"/>
                <a:gd name="connsiteX20" fmla="*/ 1104488 w 2074894"/>
                <a:gd name="connsiteY20" fmla="*/ 64071 h 1824037"/>
                <a:gd name="connsiteX21" fmla="*/ 1104393 w 2074894"/>
                <a:gd name="connsiteY21" fmla="*/ 64071 h 1824037"/>
                <a:gd name="connsiteX22" fmla="*/ 1040289 w 2074894"/>
                <a:gd name="connsiteY22" fmla="*/ 0 h 1824037"/>
                <a:gd name="connsiteX23" fmla="*/ 976186 w 2074894"/>
                <a:gd name="connsiteY23" fmla="*/ 63976 h 1824037"/>
                <a:gd name="connsiteX24" fmla="*/ 976091 w 2074894"/>
                <a:gd name="connsiteY24" fmla="*/ 64071 h 1824037"/>
                <a:gd name="connsiteX25" fmla="*/ 466980 w 2074894"/>
                <a:gd name="connsiteY25" fmla="*/ 571889 h 1824037"/>
                <a:gd name="connsiteX26" fmla="*/ 26544 w 2074894"/>
                <a:gd name="connsiteY26" fmla="*/ 1011073 h 1824037"/>
                <a:gd name="connsiteX27" fmla="*/ 6827 w 2074894"/>
                <a:gd name="connsiteY27" fmla="*/ 1109842 h 1824037"/>
                <a:gd name="connsiteX28" fmla="*/ 90647 w 2074894"/>
                <a:gd name="connsiteY28" fmla="*/ 1165738 h 1824037"/>
                <a:gd name="connsiteX29" fmla="*/ 352680 w 2074894"/>
                <a:gd name="connsiteY29" fmla="*/ 1165738 h 1824037"/>
                <a:gd name="connsiteX30" fmla="*/ 352680 w 2074894"/>
                <a:gd name="connsiteY30" fmla="*/ 1824038 h 1824037"/>
                <a:gd name="connsiteX31" fmla="*/ 1714850 w 2074894"/>
                <a:gd name="connsiteY31" fmla="*/ 1824038 h 1824037"/>
                <a:gd name="connsiteX32" fmla="*/ 1714850 w 2074894"/>
                <a:gd name="connsiteY32" fmla="*/ 820570 h 1824037"/>
                <a:gd name="connsiteX33" fmla="*/ 1816291 w 2074894"/>
                <a:gd name="connsiteY33" fmla="*/ 731307 h 1824037"/>
                <a:gd name="connsiteX34" fmla="*/ 1896301 w 2074894"/>
                <a:gd name="connsiteY34" fmla="*/ 838251 h 1824037"/>
                <a:gd name="connsiteX35" fmla="*/ 2074895 w 2074894"/>
                <a:gd name="connsiteY35" fmla="*/ 423404 h 1824037"/>
                <a:gd name="connsiteX36" fmla="*/ 1625601 w 2074894"/>
                <a:gd name="connsiteY36" fmla="*/ 476543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74894" h="1824037">
                  <a:moveTo>
                    <a:pt x="1625601" y="476353"/>
                  </a:moveTo>
                  <a:lnTo>
                    <a:pt x="1707420" y="585578"/>
                  </a:lnTo>
                  <a:lnTo>
                    <a:pt x="1564164" y="711535"/>
                  </a:lnTo>
                  <a:cubicBezTo>
                    <a:pt x="1564164" y="711535"/>
                    <a:pt x="1564069" y="711820"/>
                    <a:pt x="1564069" y="711820"/>
                  </a:cubicBezTo>
                  <a:lnTo>
                    <a:pt x="1533589" y="738722"/>
                  </a:lnTo>
                  <a:lnTo>
                    <a:pt x="1533589" y="1642851"/>
                  </a:lnTo>
                  <a:lnTo>
                    <a:pt x="1338517" y="1642851"/>
                  </a:lnTo>
                  <a:lnTo>
                    <a:pt x="1338517" y="1032937"/>
                  </a:lnTo>
                  <a:lnTo>
                    <a:pt x="1157066" y="1032937"/>
                  </a:lnTo>
                  <a:lnTo>
                    <a:pt x="1157066" y="1642851"/>
                  </a:lnTo>
                  <a:lnTo>
                    <a:pt x="927228" y="1642851"/>
                  </a:lnTo>
                  <a:lnTo>
                    <a:pt x="927228" y="1346640"/>
                  </a:lnTo>
                  <a:lnTo>
                    <a:pt x="745872" y="1346640"/>
                  </a:lnTo>
                  <a:lnTo>
                    <a:pt x="745872" y="1642851"/>
                  </a:lnTo>
                  <a:lnTo>
                    <a:pt x="534321" y="1642851"/>
                  </a:lnTo>
                  <a:lnTo>
                    <a:pt x="534321" y="984551"/>
                  </a:lnTo>
                  <a:lnTo>
                    <a:pt x="309912" y="984551"/>
                  </a:lnTo>
                  <a:lnTo>
                    <a:pt x="1040289" y="256095"/>
                  </a:lnTo>
                  <a:lnTo>
                    <a:pt x="1288225" y="503825"/>
                  </a:lnTo>
                  <a:lnTo>
                    <a:pt x="1416717" y="375683"/>
                  </a:lnTo>
                  <a:lnTo>
                    <a:pt x="1104488" y="64071"/>
                  </a:lnTo>
                  <a:lnTo>
                    <a:pt x="1104393" y="64071"/>
                  </a:lnTo>
                  <a:cubicBezTo>
                    <a:pt x="1104393" y="64071"/>
                    <a:pt x="1040289" y="0"/>
                    <a:pt x="1040289" y="0"/>
                  </a:cubicBezTo>
                  <a:lnTo>
                    <a:pt x="976186" y="63976"/>
                  </a:lnTo>
                  <a:cubicBezTo>
                    <a:pt x="976186" y="63976"/>
                    <a:pt x="976186" y="64071"/>
                    <a:pt x="976091" y="64071"/>
                  </a:cubicBezTo>
                  <a:lnTo>
                    <a:pt x="466980" y="571889"/>
                  </a:lnTo>
                  <a:lnTo>
                    <a:pt x="26544" y="1011073"/>
                  </a:lnTo>
                  <a:cubicBezTo>
                    <a:pt x="636" y="1036930"/>
                    <a:pt x="-7080" y="1076000"/>
                    <a:pt x="6827" y="1109842"/>
                  </a:cubicBezTo>
                  <a:cubicBezTo>
                    <a:pt x="20924" y="1143684"/>
                    <a:pt x="53976" y="1165738"/>
                    <a:pt x="90647" y="1165738"/>
                  </a:cubicBezTo>
                  <a:lnTo>
                    <a:pt x="352680" y="1165738"/>
                  </a:lnTo>
                  <a:lnTo>
                    <a:pt x="352680" y="1824038"/>
                  </a:lnTo>
                  <a:lnTo>
                    <a:pt x="1714850" y="1824038"/>
                  </a:lnTo>
                  <a:lnTo>
                    <a:pt x="1714850" y="820570"/>
                  </a:lnTo>
                  <a:lnTo>
                    <a:pt x="1816291" y="731307"/>
                  </a:lnTo>
                  <a:lnTo>
                    <a:pt x="1896301" y="838251"/>
                  </a:lnTo>
                  <a:lnTo>
                    <a:pt x="2074895" y="423404"/>
                  </a:lnTo>
                  <a:lnTo>
                    <a:pt x="1625601" y="476543"/>
                  </a:ln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16EBF12-8D65-8B0F-9382-25F92C37B0F5}"/>
                </a:ext>
              </a:extLst>
            </p:cNvPr>
            <p:cNvSpPr/>
            <p:nvPr/>
          </p:nvSpPr>
          <p:spPr>
            <a:xfrm>
              <a:off x="7525033" y="4159546"/>
              <a:ext cx="691419" cy="793097"/>
            </a:xfrm>
            <a:custGeom>
              <a:avLst/>
              <a:gdLst>
                <a:gd name="connsiteX0" fmla="*/ 664178 w 691419"/>
                <a:gd name="connsiteY0" fmla="*/ 265411 h 793097"/>
                <a:gd name="connsiteX1" fmla="*/ 664178 w 691419"/>
                <a:gd name="connsiteY1" fmla="*/ 263035 h 793097"/>
                <a:gd name="connsiteX2" fmla="*/ 595503 w 691419"/>
                <a:gd name="connsiteY2" fmla="*/ 80802 h 793097"/>
                <a:gd name="connsiteX3" fmla="*/ 363569 w 691419"/>
                <a:gd name="connsiteY3" fmla="*/ 0 h 793097"/>
                <a:gd name="connsiteX4" fmla="*/ 0 w 691419"/>
                <a:gd name="connsiteY4" fmla="*/ 0 h 793097"/>
                <a:gd name="connsiteX5" fmla="*/ 0 w 691419"/>
                <a:gd name="connsiteY5" fmla="*/ 793002 h 793097"/>
                <a:gd name="connsiteX6" fmla="*/ 180975 w 691419"/>
                <a:gd name="connsiteY6" fmla="*/ 793002 h 793097"/>
                <a:gd name="connsiteX7" fmla="*/ 180975 w 691419"/>
                <a:gd name="connsiteY7" fmla="*/ 541850 h 793097"/>
                <a:gd name="connsiteX8" fmla="*/ 310801 w 691419"/>
                <a:gd name="connsiteY8" fmla="*/ 541850 h 793097"/>
                <a:gd name="connsiteX9" fmla="*/ 478060 w 691419"/>
                <a:gd name="connsiteY9" fmla="*/ 791291 h 793097"/>
                <a:gd name="connsiteX10" fmla="*/ 479298 w 691419"/>
                <a:gd name="connsiteY10" fmla="*/ 793097 h 793097"/>
                <a:gd name="connsiteX11" fmla="*/ 691420 w 691419"/>
                <a:gd name="connsiteY11" fmla="*/ 793097 h 793097"/>
                <a:gd name="connsiteX12" fmla="*/ 497872 w 691419"/>
                <a:gd name="connsiteY12" fmla="*/ 510670 h 793097"/>
                <a:gd name="connsiteX13" fmla="*/ 664178 w 691419"/>
                <a:gd name="connsiteY13" fmla="*/ 265506 h 793097"/>
                <a:gd name="connsiteX14" fmla="*/ 181070 w 691419"/>
                <a:gd name="connsiteY14" fmla="*/ 163981 h 793097"/>
                <a:gd name="connsiteX15" fmla="*/ 348996 w 691419"/>
                <a:gd name="connsiteY15" fmla="*/ 163981 h 793097"/>
                <a:gd name="connsiteX16" fmla="*/ 480917 w 691419"/>
                <a:gd name="connsiteY16" fmla="*/ 271971 h 793097"/>
                <a:gd name="connsiteX17" fmla="*/ 480917 w 691419"/>
                <a:gd name="connsiteY17" fmla="*/ 274252 h 793097"/>
                <a:gd name="connsiteX18" fmla="*/ 352425 w 691419"/>
                <a:gd name="connsiteY18" fmla="*/ 381196 h 793097"/>
                <a:gd name="connsiteX19" fmla="*/ 181070 w 691419"/>
                <a:gd name="connsiteY19" fmla="*/ 381196 h 793097"/>
                <a:gd name="connsiteX20" fmla="*/ 181070 w 691419"/>
                <a:gd name="connsiteY20" fmla="*/ 163981 h 7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19" h="793097">
                  <a:moveTo>
                    <a:pt x="664178" y="265411"/>
                  </a:moveTo>
                  <a:lnTo>
                    <a:pt x="664178" y="263035"/>
                  </a:lnTo>
                  <a:cubicBezTo>
                    <a:pt x="664178" y="188602"/>
                    <a:pt x="640556" y="125671"/>
                    <a:pt x="595503" y="80802"/>
                  </a:cubicBezTo>
                  <a:cubicBezTo>
                    <a:pt x="542639" y="27948"/>
                    <a:pt x="462439" y="0"/>
                    <a:pt x="363569" y="0"/>
                  </a:cubicBezTo>
                  <a:lnTo>
                    <a:pt x="0" y="0"/>
                  </a:lnTo>
                  <a:lnTo>
                    <a:pt x="0" y="793002"/>
                  </a:lnTo>
                  <a:lnTo>
                    <a:pt x="180975" y="793002"/>
                  </a:lnTo>
                  <a:lnTo>
                    <a:pt x="180975" y="541850"/>
                  </a:lnTo>
                  <a:lnTo>
                    <a:pt x="310801" y="541850"/>
                  </a:lnTo>
                  <a:lnTo>
                    <a:pt x="478060" y="791291"/>
                  </a:lnTo>
                  <a:lnTo>
                    <a:pt x="479298" y="793097"/>
                  </a:lnTo>
                  <a:lnTo>
                    <a:pt x="691420" y="793097"/>
                  </a:lnTo>
                  <a:lnTo>
                    <a:pt x="497872" y="510670"/>
                  </a:lnTo>
                  <a:cubicBezTo>
                    <a:pt x="605123" y="469033"/>
                    <a:pt x="664178" y="382147"/>
                    <a:pt x="664178" y="265506"/>
                  </a:cubicBezTo>
                  <a:moveTo>
                    <a:pt x="181070" y="163981"/>
                  </a:moveTo>
                  <a:lnTo>
                    <a:pt x="348996" y="163981"/>
                  </a:lnTo>
                  <a:cubicBezTo>
                    <a:pt x="434054" y="163981"/>
                    <a:pt x="480917" y="202291"/>
                    <a:pt x="480917" y="271971"/>
                  </a:cubicBezTo>
                  <a:lnTo>
                    <a:pt x="480917" y="274252"/>
                  </a:lnTo>
                  <a:cubicBezTo>
                    <a:pt x="480917" y="340225"/>
                    <a:pt x="431673" y="381196"/>
                    <a:pt x="352425" y="381196"/>
                  </a:cubicBezTo>
                  <a:lnTo>
                    <a:pt x="181070" y="381196"/>
                  </a:lnTo>
                  <a:lnTo>
                    <a:pt x="181070" y="163981"/>
                  </a:ln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5830DD-528B-FBFE-C789-BE5510D8FE17}"/>
                </a:ext>
              </a:extLst>
            </p:cNvPr>
            <p:cNvSpPr/>
            <p:nvPr/>
          </p:nvSpPr>
          <p:spPr>
            <a:xfrm>
              <a:off x="8430574" y="4159641"/>
              <a:ext cx="181070" cy="792811"/>
            </a:xfrm>
            <a:custGeom>
              <a:avLst/>
              <a:gdLst>
                <a:gd name="connsiteX0" fmla="*/ 0 w 181070"/>
                <a:gd name="connsiteY0" fmla="*/ 0 h 792811"/>
                <a:gd name="connsiteX1" fmla="*/ 181070 w 181070"/>
                <a:gd name="connsiteY1" fmla="*/ 0 h 792811"/>
                <a:gd name="connsiteX2" fmla="*/ 181070 w 181070"/>
                <a:gd name="connsiteY2" fmla="*/ 792812 h 792811"/>
                <a:gd name="connsiteX3" fmla="*/ 0 w 181070"/>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1070" h="792811">
                  <a:moveTo>
                    <a:pt x="0" y="0"/>
                  </a:moveTo>
                  <a:lnTo>
                    <a:pt x="181070" y="0"/>
                  </a:lnTo>
                  <a:lnTo>
                    <a:pt x="181070" y="792812"/>
                  </a:lnTo>
                  <a:lnTo>
                    <a:pt x="0" y="792812"/>
                  </a:ln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19A4A2F-0AC1-C46E-1D2A-28781BE0810A}"/>
                </a:ext>
              </a:extLst>
            </p:cNvPr>
            <p:cNvSpPr/>
            <p:nvPr/>
          </p:nvSpPr>
          <p:spPr>
            <a:xfrm>
              <a:off x="6153909" y="4159546"/>
              <a:ext cx="673036" cy="792907"/>
            </a:xfrm>
            <a:custGeom>
              <a:avLst/>
              <a:gdLst>
                <a:gd name="connsiteX0" fmla="*/ 492061 w 673036"/>
                <a:gd name="connsiteY0" fmla="*/ 310565 h 792907"/>
                <a:gd name="connsiteX1" fmla="*/ 181070 w 673036"/>
                <a:gd name="connsiteY1" fmla="*/ 310565 h 792907"/>
                <a:gd name="connsiteX2" fmla="*/ 181070 w 673036"/>
                <a:gd name="connsiteY2" fmla="*/ 0 h 792907"/>
                <a:gd name="connsiteX3" fmla="*/ 0 w 673036"/>
                <a:gd name="connsiteY3" fmla="*/ 0 h 792907"/>
                <a:gd name="connsiteX4" fmla="*/ 0 w 673036"/>
                <a:gd name="connsiteY4" fmla="*/ 792907 h 792907"/>
                <a:gd name="connsiteX5" fmla="*/ 181070 w 673036"/>
                <a:gd name="connsiteY5" fmla="*/ 792907 h 792907"/>
                <a:gd name="connsiteX6" fmla="*/ 181070 w 673036"/>
                <a:gd name="connsiteY6" fmla="*/ 477969 h 792907"/>
                <a:gd name="connsiteX7" fmla="*/ 492061 w 673036"/>
                <a:gd name="connsiteY7" fmla="*/ 477969 h 792907"/>
                <a:gd name="connsiteX8" fmla="*/ 492061 w 673036"/>
                <a:gd name="connsiteY8" fmla="*/ 792907 h 792907"/>
                <a:gd name="connsiteX9" fmla="*/ 673036 w 673036"/>
                <a:gd name="connsiteY9" fmla="*/ 792907 h 792907"/>
                <a:gd name="connsiteX10" fmla="*/ 673036 w 673036"/>
                <a:gd name="connsiteY10" fmla="*/ 0 h 792907"/>
                <a:gd name="connsiteX11" fmla="*/ 492061 w 673036"/>
                <a:gd name="connsiteY11" fmla="*/ 0 h 792907"/>
                <a:gd name="connsiteX12" fmla="*/ 492061 w 673036"/>
                <a:gd name="connsiteY12" fmla="*/ 310565 h 7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036" h="792907">
                  <a:moveTo>
                    <a:pt x="492061" y="310565"/>
                  </a:moveTo>
                  <a:lnTo>
                    <a:pt x="181070" y="310565"/>
                  </a:lnTo>
                  <a:lnTo>
                    <a:pt x="181070" y="0"/>
                  </a:lnTo>
                  <a:lnTo>
                    <a:pt x="0" y="0"/>
                  </a:lnTo>
                  <a:lnTo>
                    <a:pt x="0" y="792907"/>
                  </a:lnTo>
                  <a:lnTo>
                    <a:pt x="181070" y="792907"/>
                  </a:lnTo>
                  <a:lnTo>
                    <a:pt x="181070" y="477969"/>
                  </a:lnTo>
                  <a:lnTo>
                    <a:pt x="492061" y="477969"/>
                  </a:lnTo>
                  <a:lnTo>
                    <a:pt x="492061" y="792907"/>
                  </a:lnTo>
                  <a:lnTo>
                    <a:pt x="673036" y="792907"/>
                  </a:lnTo>
                  <a:lnTo>
                    <a:pt x="673036" y="0"/>
                  </a:lnTo>
                  <a:lnTo>
                    <a:pt x="492061" y="0"/>
                  </a:lnTo>
                  <a:lnTo>
                    <a:pt x="492061" y="310565"/>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C30267-8586-E7F1-6F00-0AC8E46A20D0}"/>
                </a:ext>
              </a:extLst>
            </p:cNvPr>
            <p:cNvSpPr/>
            <p:nvPr/>
          </p:nvSpPr>
          <p:spPr>
            <a:xfrm>
              <a:off x="7085549" y="4159641"/>
              <a:ext cx="180975" cy="792811"/>
            </a:xfrm>
            <a:custGeom>
              <a:avLst/>
              <a:gdLst>
                <a:gd name="connsiteX0" fmla="*/ 0 w 180975"/>
                <a:gd name="connsiteY0" fmla="*/ 0 h 792811"/>
                <a:gd name="connsiteX1" fmla="*/ 180975 w 180975"/>
                <a:gd name="connsiteY1" fmla="*/ 0 h 792811"/>
                <a:gd name="connsiteX2" fmla="*/ 180975 w 180975"/>
                <a:gd name="connsiteY2" fmla="*/ 792812 h 792811"/>
                <a:gd name="connsiteX3" fmla="*/ 0 w 180975"/>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0975" h="792811">
                  <a:moveTo>
                    <a:pt x="0" y="0"/>
                  </a:moveTo>
                  <a:lnTo>
                    <a:pt x="180975" y="0"/>
                  </a:lnTo>
                  <a:lnTo>
                    <a:pt x="180975" y="792812"/>
                  </a:lnTo>
                  <a:lnTo>
                    <a:pt x="0" y="792812"/>
                  </a:lnTo>
                  <a:close/>
                </a:path>
              </a:pathLst>
            </a:custGeom>
            <a:grpFill/>
            <a:ln w="9525"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FA866A5A-CE2D-BE0F-2CEA-D7BDA49B2C59}"/>
              </a:ext>
            </a:extLst>
          </p:cNvPr>
          <p:cNvCxnSpPr/>
          <p:nvPr userDrawn="1"/>
        </p:nvCxnSpPr>
        <p:spPr>
          <a:xfrm>
            <a:off x="11626881" y="6301200"/>
            <a:ext cx="0" cy="469515"/>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5" name="Chart Placeholder 4">
            <a:extLst>
              <a:ext uri="{FF2B5EF4-FFF2-40B4-BE49-F238E27FC236}">
                <a16:creationId xmlns:a16="http://schemas.microsoft.com/office/drawing/2014/main" id="{0DDC4E4B-C406-970C-4AA7-453AF1474B9B}"/>
              </a:ext>
            </a:extLst>
          </p:cNvPr>
          <p:cNvSpPr>
            <a:spLocks noGrp="1"/>
          </p:cNvSpPr>
          <p:nvPr>
            <p:ph type="chart" sz="quarter" idx="18"/>
          </p:nvPr>
        </p:nvSpPr>
        <p:spPr>
          <a:xfrm>
            <a:off x="4630055" y="1446513"/>
            <a:ext cx="7315200" cy="4572000"/>
          </a:xfrm>
        </p:spPr>
        <p:txBody>
          <a:bodyPr/>
          <a:lstStyle/>
          <a:p>
            <a:endParaRPr lang="en-US"/>
          </a:p>
        </p:txBody>
      </p:sp>
      <p:sp>
        <p:nvSpPr>
          <p:cNvPr id="6" name="Text Placeholder 8">
            <a:extLst>
              <a:ext uri="{FF2B5EF4-FFF2-40B4-BE49-F238E27FC236}">
                <a16:creationId xmlns:a16="http://schemas.microsoft.com/office/drawing/2014/main" id="{037F7120-78A3-3C77-A6E4-ECD77F13376B}"/>
              </a:ext>
            </a:extLst>
          </p:cNvPr>
          <p:cNvSpPr>
            <a:spLocks noGrp="1"/>
          </p:cNvSpPr>
          <p:nvPr>
            <p:ph type="body" sz="quarter" idx="19"/>
          </p:nvPr>
        </p:nvSpPr>
        <p:spPr>
          <a:xfrm>
            <a:off x="235688" y="1446213"/>
            <a:ext cx="4114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8">
            <a:extLst>
              <a:ext uri="{FF2B5EF4-FFF2-40B4-BE49-F238E27FC236}">
                <a16:creationId xmlns:a16="http://schemas.microsoft.com/office/drawing/2014/main" id="{6311EDC7-2AC1-37EB-1BE1-D346A51D0FE2}"/>
              </a:ext>
            </a:extLst>
          </p:cNvPr>
          <p:cNvSpPr>
            <a:spLocks noGrp="1"/>
          </p:cNvSpPr>
          <p:nvPr>
            <p:ph type="body" sz="quarter" idx="16" hasCustomPrompt="1"/>
          </p:nvPr>
        </p:nvSpPr>
        <p:spPr>
          <a:xfrm>
            <a:off x="99862" y="6557207"/>
            <a:ext cx="6657777" cy="200819"/>
          </a:xfrm>
        </p:spPr>
        <p:txBody>
          <a:bodyPr anchor="b">
            <a:noAutofit/>
          </a:bodyPr>
          <a:lstStyle>
            <a:lvl1pPr marL="0" indent="0">
              <a:buNone/>
              <a:defRPr lang="en-US" sz="800" kern="1200" dirty="0" smtClean="0">
                <a:solidFill>
                  <a:schemeClr val="tx2"/>
                </a:solidFill>
                <a:latin typeface="+mn-lt"/>
                <a:ea typeface="+mn-ea"/>
                <a:cs typeface="Arial" panose="020B0604020202020204" pitchFamily="34" charset="0"/>
              </a:defRPr>
            </a:lvl1pPr>
            <a:lvl2pPr marL="457200" indent="0">
              <a:buNone/>
              <a:defRPr lang="en-US" sz="800" kern="1200" dirty="0" smtClean="0">
                <a:solidFill>
                  <a:schemeClr val="accent2"/>
                </a:solidFill>
                <a:latin typeface="+mn-lt"/>
                <a:ea typeface="+mn-ea"/>
                <a:cs typeface="Arial" panose="020B0604020202020204" pitchFamily="34" charset="0"/>
              </a:defRPr>
            </a:lvl2pPr>
            <a:lvl3pPr marL="914400" indent="0">
              <a:buNone/>
              <a:defRPr lang="en-US" sz="800" kern="1200" dirty="0" smtClean="0">
                <a:solidFill>
                  <a:schemeClr val="accent2"/>
                </a:solidFill>
                <a:latin typeface="+mn-lt"/>
                <a:ea typeface="+mn-ea"/>
                <a:cs typeface="Arial" panose="020B0604020202020204" pitchFamily="34" charset="0"/>
              </a:defRPr>
            </a:lvl3pPr>
            <a:lvl4pPr marL="1371600" indent="0">
              <a:buNone/>
              <a:defRPr lang="en-US" sz="800" kern="1200" dirty="0" smtClean="0">
                <a:solidFill>
                  <a:schemeClr val="accent2"/>
                </a:solidFill>
                <a:latin typeface="+mn-lt"/>
                <a:ea typeface="+mn-ea"/>
                <a:cs typeface="Arial" panose="020B0604020202020204" pitchFamily="34" charset="0"/>
              </a:defRPr>
            </a:lvl4pPr>
            <a:lvl5pPr marL="1828800" indent="0">
              <a:buNone/>
              <a:defRPr lang="en-US" sz="800" kern="1200" dirty="0">
                <a:solidFill>
                  <a:schemeClr val="accent2"/>
                </a:solidFill>
                <a:latin typeface="+mn-lt"/>
                <a:ea typeface="+mn-ea"/>
                <a:cs typeface="Arial" panose="020B0604020202020204" pitchFamily="34" charset="0"/>
              </a:defRPr>
            </a:lvl5pPr>
          </a:lstStyle>
          <a:p>
            <a:pPr lvl="0"/>
            <a:r>
              <a:rPr lang="en-US"/>
              <a:t>Footer</a:t>
            </a:r>
          </a:p>
        </p:txBody>
      </p:sp>
      <p:sp>
        <p:nvSpPr>
          <p:cNvPr id="4" name="Title 13">
            <a:extLst>
              <a:ext uri="{FF2B5EF4-FFF2-40B4-BE49-F238E27FC236}">
                <a16:creationId xmlns:a16="http://schemas.microsoft.com/office/drawing/2014/main" id="{8BC805B4-BF2A-FB8E-7776-8DA39DA66935}"/>
              </a:ext>
            </a:extLst>
          </p:cNvPr>
          <p:cNvSpPr>
            <a:spLocks noGrp="1"/>
          </p:cNvSpPr>
          <p:nvPr>
            <p:ph type="title" hasCustomPrompt="1"/>
          </p:nvPr>
        </p:nvSpPr>
        <p:spPr>
          <a:xfrm>
            <a:off x="133027" y="81494"/>
            <a:ext cx="11830373" cy="1017600"/>
          </a:xfrm>
        </p:spPr>
        <p:txBody>
          <a:bodyPr anchor="t">
            <a:noAutofit/>
          </a:bodyPr>
          <a:lstStyle>
            <a:lvl1pPr algn="l">
              <a:defRPr sz="2400" b="1">
                <a:solidFill>
                  <a:schemeClr val="accent2"/>
                </a:solidFill>
                <a:latin typeface="+mj-lt"/>
              </a:defRPr>
            </a:lvl1pPr>
          </a:lstStyle>
          <a:p>
            <a:r>
              <a:rPr lang="en-US"/>
              <a:t>Slide takeaway in sentence case letters. It should be short and to the point, 20 words or less.</a:t>
            </a:r>
          </a:p>
        </p:txBody>
      </p:sp>
      <p:sp>
        <p:nvSpPr>
          <p:cNvPr id="8" name="Rectangle 7">
            <a:extLst>
              <a:ext uri="{FF2B5EF4-FFF2-40B4-BE49-F238E27FC236}">
                <a16:creationId xmlns:a16="http://schemas.microsoft.com/office/drawing/2014/main" id="{B7351949-6640-25E1-2CFB-5A58B8E5A20E}"/>
              </a:ext>
            </a:extLst>
          </p:cNvPr>
          <p:cNvSpPr/>
          <p:nvPr userDrawn="1"/>
        </p:nvSpPr>
        <p:spPr>
          <a:xfrm>
            <a:off x="6670439" y="6497146"/>
            <a:ext cx="4852682" cy="1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accent3"/>
                </a:solidFill>
                <a:effectLst/>
                <a:latin typeface="+mn-lt"/>
              </a:rPr>
              <a:t>© 2025 Home Improvement Research Institute. All Rights Reserved.  </a:t>
            </a:r>
            <a:r>
              <a:rPr lang="en-US" sz="1000" b="0" i="0" u="none" strike="noStrike" dirty="0">
                <a:solidFill>
                  <a:schemeClr val="accent3"/>
                </a:solidFill>
                <a:effectLst/>
                <a:latin typeface="Aptos" panose="020B0004020202020204" pitchFamily="34" charset="0"/>
              </a:rPr>
              <a:t>  </a:t>
            </a:r>
            <a:fld id="{CE999D37-499C-004B-8A77-5D0D4A9EBF38}" type="slidenum">
              <a:rPr lang="en-US" sz="1000" b="0" i="0" smtClean="0">
                <a:solidFill>
                  <a:schemeClr val="accent3"/>
                </a:solidFill>
                <a:latin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1580198834"/>
      </p:ext>
    </p:extLst>
  </p:cSld>
  <p:clrMapOvr>
    <a:masterClrMapping/>
  </p:clrMapOvr>
  <p:hf hdr="0" ftr="0" dt="0"/>
  <p:extLst>
    <p:ext uri="{DCECCB84-F9BA-43D5-87BE-67443E8EF086}">
      <p15:sldGuideLst xmlns:p15="http://schemas.microsoft.com/office/powerpoint/2012/main">
        <p15:guide id="1" orient="horz" pos="144">
          <p15:clr>
            <a:srgbClr val="FBAE40"/>
          </p15:clr>
        </p15:guide>
        <p15:guide id="2" pos="144">
          <p15:clr>
            <a:srgbClr val="FBAE40"/>
          </p15:clr>
        </p15:guide>
        <p15:guide id="3" pos="75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Footer Page #">
    <p:spTree>
      <p:nvGrpSpPr>
        <p:cNvPr id="1" name=""/>
        <p:cNvGrpSpPr/>
        <p:nvPr/>
      </p:nvGrpSpPr>
      <p:grpSpPr>
        <a:xfrm>
          <a:off x="0" y="0"/>
          <a:ext cx="0" cy="0"/>
          <a:chOff x="0" y="0"/>
          <a:chExt cx="0" cy="0"/>
        </a:xfrm>
      </p:grpSpPr>
      <p:grpSp>
        <p:nvGrpSpPr>
          <p:cNvPr id="9" name="Graphic 3">
            <a:extLst>
              <a:ext uri="{FF2B5EF4-FFF2-40B4-BE49-F238E27FC236}">
                <a16:creationId xmlns:a16="http://schemas.microsoft.com/office/drawing/2014/main" id="{CF4A002E-6575-C55F-5CE0-D48B9019AB30}"/>
              </a:ext>
            </a:extLst>
          </p:cNvPr>
          <p:cNvGrpSpPr/>
          <p:nvPr userDrawn="1"/>
        </p:nvGrpSpPr>
        <p:grpSpPr>
          <a:xfrm>
            <a:off x="11773939" y="6365632"/>
            <a:ext cx="295411" cy="366615"/>
            <a:chOff x="6153909" y="1902504"/>
            <a:chExt cx="2457735" cy="3050139"/>
          </a:xfrm>
          <a:solidFill>
            <a:schemeClr val="accent1"/>
          </a:solidFill>
        </p:grpSpPr>
        <p:sp>
          <p:nvSpPr>
            <p:cNvPr id="10" name="Freeform 9">
              <a:extLst>
                <a:ext uri="{FF2B5EF4-FFF2-40B4-BE49-F238E27FC236}">
                  <a16:creationId xmlns:a16="http://schemas.microsoft.com/office/drawing/2014/main" id="{F41AE663-898E-A0E9-6CF6-5C33CEAEEA66}"/>
                </a:ext>
              </a:extLst>
            </p:cNvPr>
            <p:cNvSpPr/>
            <p:nvPr/>
          </p:nvSpPr>
          <p:spPr>
            <a:xfrm>
              <a:off x="6345297" y="1902504"/>
              <a:ext cx="2074894" cy="1824037"/>
            </a:xfrm>
            <a:custGeom>
              <a:avLst/>
              <a:gdLst>
                <a:gd name="connsiteX0" fmla="*/ 1625601 w 2074894"/>
                <a:gd name="connsiteY0" fmla="*/ 476353 h 1824037"/>
                <a:gd name="connsiteX1" fmla="*/ 1707420 w 2074894"/>
                <a:gd name="connsiteY1" fmla="*/ 585578 h 1824037"/>
                <a:gd name="connsiteX2" fmla="*/ 1564164 w 2074894"/>
                <a:gd name="connsiteY2" fmla="*/ 711535 h 1824037"/>
                <a:gd name="connsiteX3" fmla="*/ 1564069 w 2074894"/>
                <a:gd name="connsiteY3" fmla="*/ 711820 h 1824037"/>
                <a:gd name="connsiteX4" fmla="*/ 1533589 w 2074894"/>
                <a:gd name="connsiteY4" fmla="*/ 738722 h 1824037"/>
                <a:gd name="connsiteX5" fmla="*/ 1533589 w 2074894"/>
                <a:gd name="connsiteY5" fmla="*/ 1642851 h 1824037"/>
                <a:gd name="connsiteX6" fmla="*/ 1338517 w 2074894"/>
                <a:gd name="connsiteY6" fmla="*/ 1642851 h 1824037"/>
                <a:gd name="connsiteX7" fmla="*/ 1338517 w 2074894"/>
                <a:gd name="connsiteY7" fmla="*/ 1032937 h 1824037"/>
                <a:gd name="connsiteX8" fmla="*/ 1157066 w 2074894"/>
                <a:gd name="connsiteY8" fmla="*/ 1032937 h 1824037"/>
                <a:gd name="connsiteX9" fmla="*/ 1157066 w 2074894"/>
                <a:gd name="connsiteY9" fmla="*/ 1642851 h 1824037"/>
                <a:gd name="connsiteX10" fmla="*/ 927228 w 2074894"/>
                <a:gd name="connsiteY10" fmla="*/ 1642851 h 1824037"/>
                <a:gd name="connsiteX11" fmla="*/ 927228 w 2074894"/>
                <a:gd name="connsiteY11" fmla="*/ 1346640 h 1824037"/>
                <a:gd name="connsiteX12" fmla="*/ 745872 w 2074894"/>
                <a:gd name="connsiteY12" fmla="*/ 1346640 h 1824037"/>
                <a:gd name="connsiteX13" fmla="*/ 745872 w 2074894"/>
                <a:gd name="connsiteY13" fmla="*/ 1642851 h 1824037"/>
                <a:gd name="connsiteX14" fmla="*/ 534321 w 2074894"/>
                <a:gd name="connsiteY14" fmla="*/ 1642851 h 1824037"/>
                <a:gd name="connsiteX15" fmla="*/ 534321 w 2074894"/>
                <a:gd name="connsiteY15" fmla="*/ 984551 h 1824037"/>
                <a:gd name="connsiteX16" fmla="*/ 309912 w 2074894"/>
                <a:gd name="connsiteY16" fmla="*/ 984551 h 1824037"/>
                <a:gd name="connsiteX17" fmla="*/ 1040289 w 2074894"/>
                <a:gd name="connsiteY17" fmla="*/ 256095 h 1824037"/>
                <a:gd name="connsiteX18" fmla="*/ 1288225 w 2074894"/>
                <a:gd name="connsiteY18" fmla="*/ 503825 h 1824037"/>
                <a:gd name="connsiteX19" fmla="*/ 1416717 w 2074894"/>
                <a:gd name="connsiteY19" fmla="*/ 375683 h 1824037"/>
                <a:gd name="connsiteX20" fmla="*/ 1104488 w 2074894"/>
                <a:gd name="connsiteY20" fmla="*/ 64071 h 1824037"/>
                <a:gd name="connsiteX21" fmla="*/ 1104393 w 2074894"/>
                <a:gd name="connsiteY21" fmla="*/ 64071 h 1824037"/>
                <a:gd name="connsiteX22" fmla="*/ 1040289 w 2074894"/>
                <a:gd name="connsiteY22" fmla="*/ 0 h 1824037"/>
                <a:gd name="connsiteX23" fmla="*/ 976186 w 2074894"/>
                <a:gd name="connsiteY23" fmla="*/ 63976 h 1824037"/>
                <a:gd name="connsiteX24" fmla="*/ 976091 w 2074894"/>
                <a:gd name="connsiteY24" fmla="*/ 64071 h 1824037"/>
                <a:gd name="connsiteX25" fmla="*/ 466980 w 2074894"/>
                <a:gd name="connsiteY25" fmla="*/ 571889 h 1824037"/>
                <a:gd name="connsiteX26" fmla="*/ 26544 w 2074894"/>
                <a:gd name="connsiteY26" fmla="*/ 1011073 h 1824037"/>
                <a:gd name="connsiteX27" fmla="*/ 6827 w 2074894"/>
                <a:gd name="connsiteY27" fmla="*/ 1109842 h 1824037"/>
                <a:gd name="connsiteX28" fmla="*/ 90647 w 2074894"/>
                <a:gd name="connsiteY28" fmla="*/ 1165738 h 1824037"/>
                <a:gd name="connsiteX29" fmla="*/ 352680 w 2074894"/>
                <a:gd name="connsiteY29" fmla="*/ 1165738 h 1824037"/>
                <a:gd name="connsiteX30" fmla="*/ 352680 w 2074894"/>
                <a:gd name="connsiteY30" fmla="*/ 1824038 h 1824037"/>
                <a:gd name="connsiteX31" fmla="*/ 1714850 w 2074894"/>
                <a:gd name="connsiteY31" fmla="*/ 1824038 h 1824037"/>
                <a:gd name="connsiteX32" fmla="*/ 1714850 w 2074894"/>
                <a:gd name="connsiteY32" fmla="*/ 820570 h 1824037"/>
                <a:gd name="connsiteX33" fmla="*/ 1816291 w 2074894"/>
                <a:gd name="connsiteY33" fmla="*/ 731307 h 1824037"/>
                <a:gd name="connsiteX34" fmla="*/ 1896301 w 2074894"/>
                <a:gd name="connsiteY34" fmla="*/ 838251 h 1824037"/>
                <a:gd name="connsiteX35" fmla="*/ 2074895 w 2074894"/>
                <a:gd name="connsiteY35" fmla="*/ 423404 h 1824037"/>
                <a:gd name="connsiteX36" fmla="*/ 1625601 w 2074894"/>
                <a:gd name="connsiteY36" fmla="*/ 476543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74894" h="1824037">
                  <a:moveTo>
                    <a:pt x="1625601" y="476353"/>
                  </a:moveTo>
                  <a:lnTo>
                    <a:pt x="1707420" y="585578"/>
                  </a:lnTo>
                  <a:lnTo>
                    <a:pt x="1564164" y="711535"/>
                  </a:lnTo>
                  <a:cubicBezTo>
                    <a:pt x="1564164" y="711535"/>
                    <a:pt x="1564069" y="711820"/>
                    <a:pt x="1564069" y="711820"/>
                  </a:cubicBezTo>
                  <a:lnTo>
                    <a:pt x="1533589" y="738722"/>
                  </a:lnTo>
                  <a:lnTo>
                    <a:pt x="1533589" y="1642851"/>
                  </a:lnTo>
                  <a:lnTo>
                    <a:pt x="1338517" y="1642851"/>
                  </a:lnTo>
                  <a:lnTo>
                    <a:pt x="1338517" y="1032937"/>
                  </a:lnTo>
                  <a:lnTo>
                    <a:pt x="1157066" y="1032937"/>
                  </a:lnTo>
                  <a:lnTo>
                    <a:pt x="1157066" y="1642851"/>
                  </a:lnTo>
                  <a:lnTo>
                    <a:pt x="927228" y="1642851"/>
                  </a:lnTo>
                  <a:lnTo>
                    <a:pt x="927228" y="1346640"/>
                  </a:lnTo>
                  <a:lnTo>
                    <a:pt x="745872" y="1346640"/>
                  </a:lnTo>
                  <a:lnTo>
                    <a:pt x="745872" y="1642851"/>
                  </a:lnTo>
                  <a:lnTo>
                    <a:pt x="534321" y="1642851"/>
                  </a:lnTo>
                  <a:lnTo>
                    <a:pt x="534321" y="984551"/>
                  </a:lnTo>
                  <a:lnTo>
                    <a:pt x="309912" y="984551"/>
                  </a:lnTo>
                  <a:lnTo>
                    <a:pt x="1040289" y="256095"/>
                  </a:lnTo>
                  <a:lnTo>
                    <a:pt x="1288225" y="503825"/>
                  </a:lnTo>
                  <a:lnTo>
                    <a:pt x="1416717" y="375683"/>
                  </a:lnTo>
                  <a:lnTo>
                    <a:pt x="1104488" y="64071"/>
                  </a:lnTo>
                  <a:lnTo>
                    <a:pt x="1104393" y="64071"/>
                  </a:lnTo>
                  <a:cubicBezTo>
                    <a:pt x="1104393" y="64071"/>
                    <a:pt x="1040289" y="0"/>
                    <a:pt x="1040289" y="0"/>
                  </a:cubicBezTo>
                  <a:lnTo>
                    <a:pt x="976186" y="63976"/>
                  </a:lnTo>
                  <a:cubicBezTo>
                    <a:pt x="976186" y="63976"/>
                    <a:pt x="976186" y="64071"/>
                    <a:pt x="976091" y="64071"/>
                  </a:cubicBezTo>
                  <a:lnTo>
                    <a:pt x="466980" y="571889"/>
                  </a:lnTo>
                  <a:lnTo>
                    <a:pt x="26544" y="1011073"/>
                  </a:lnTo>
                  <a:cubicBezTo>
                    <a:pt x="636" y="1036930"/>
                    <a:pt x="-7080" y="1076000"/>
                    <a:pt x="6827" y="1109842"/>
                  </a:cubicBezTo>
                  <a:cubicBezTo>
                    <a:pt x="20924" y="1143684"/>
                    <a:pt x="53976" y="1165738"/>
                    <a:pt x="90647" y="1165738"/>
                  </a:cubicBezTo>
                  <a:lnTo>
                    <a:pt x="352680" y="1165738"/>
                  </a:lnTo>
                  <a:lnTo>
                    <a:pt x="352680" y="1824038"/>
                  </a:lnTo>
                  <a:lnTo>
                    <a:pt x="1714850" y="1824038"/>
                  </a:lnTo>
                  <a:lnTo>
                    <a:pt x="1714850" y="820570"/>
                  </a:lnTo>
                  <a:lnTo>
                    <a:pt x="1816291" y="731307"/>
                  </a:lnTo>
                  <a:lnTo>
                    <a:pt x="1896301" y="838251"/>
                  </a:lnTo>
                  <a:lnTo>
                    <a:pt x="2074895" y="423404"/>
                  </a:lnTo>
                  <a:lnTo>
                    <a:pt x="1625601" y="476543"/>
                  </a:ln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16EBF12-8D65-8B0F-9382-25F92C37B0F5}"/>
                </a:ext>
              </a:extLst>
            </p:cNvPr>
            <p:cNvSpPr/>
            <p:nvPr/>
          </p:nvSpPr>
          <p:spPr>
            <a:xfrm>
              <a:off x="7525033" y="4159546"/>
              <a:ext cx="691419" cy="793097"/>
            </a:xfrm>
            <a:custGeom>
              <a:avLst/>
              <a:gdLst>
                <a:gd name="connsiteX0" fmla="*/ 664178 w 691419"/>
                <a:gd name="connsiteY0" fmla="*/ 265411 h 793097"/>
                <a:gd name="connsiteX1" fmla="*/ 664178 w 691419"/>
                <a:gd name="connsiteY1" fmla="*/ 263035 h 793097"/>
                <a:gd name="connsiteX2" fmla="*/ 595503 w 691419"/>
                <a:gd name="connsiteY2" fmla="*/ 80802 h 793097"/>
                <a:gd name="connsiteX3" fmla="*/ 363569 w 691419"/>
                <a:gd name="connsiteY3" fmla="*/ 0 h 793097"/>
                <a:gd name="connsiteX4" fmla="*/ 0 w 691419"/>
                <a:gd name="connsiteY4" fmla="*/ 0 h 793097"/>
                <a:gd name="connsiteX5" fmla="*/ 0 w 691419"/>
                <a:gd name="connsiteY5" fmla="*/ 793002 h 793097"/>
                <a:gd name="connsiteX6" fmla="*/ 180975 w 691419"/>
                <a:gd name="connsiteY6" fmla="*/ 793002 h 793097"/>
                <a:gd name="connsiteX7" fmla="*/ 180975 w 691419"/>
                <a:gd name="connsiteY7" fmla="*/ 541850 h 793097"/>
                <a:gd name="connsiteX8" fmla="*/ 310801 w 691419"/>
                <a:gd name="connsiteY8" fmla="*/ 541850 h 793097"/>
                <a:gd name="connsiteX9" fmla="*/ 478060 w 691419"/>
                <a:gd name="connsiteY9" fmla="*/ 791291 h 793097"/>
                <a:gd name="connsiteX10" fmla="*/ 479298 w 691419"/>
                <a:gd name="connsiteY10" fmla="*/ 793097 h 793097"/>
                <a:gd name="connsiteX11" fmla="*/ 691420 w 691419"/>
                <a:gd name="connsiteY11" fmla="*/ 793097 h 793097"/>
                <a:gd name="connsiteX12" fmla="*/ 497872 w 691419"/>
                <a:gd name="connsiteY12" fmla="*/ 510670 h 793097"/>
                <a:gd name="connsiteX13" fmla="*/ 664178 w 691419"/>
                <a:gd name="connsiteY13" fmla="*/ 265506 h 793097"/>
                <a:gd name="connsiteX14" fmla="*/ 181070 w 691419"/>
                <a:gd name="connsiteY14" fmla="*/ 163981 h 793097"/>
                <a:gd name="connsiteX15" fmla="*/ 348996 w 691419"/>
                <a:gd name="connsiteY15" fmla="*/ 163981 h 793097"/>
                <a:gd name="connsiteX16" fmla="*/ 480917 w 691419"/>
                <a:gd name="connsiteY16" fmla="*/ 271971 h 793097"/>
                <a:gd name="connsiteX17" fmla="*/ 480917 w 691419"/>
                <a:gd name="connsiteY17" fmla="*/ 274252 h 793097"/>
                <a:gd name="connsiteX18" fmla="*/ 352425 w 691419"/>
                <a:gd name="connsiteY18" fmla="*/ 381196 h 793097"/>
                <a:gd name="connsiteX19" fmla="*/ 181070 w 691419"/>
                <a:gd name="connsiteY19" fmla="*/ 381196 h 793097"/>
                <a:gd name="connsiteX20" fmla="*/ 181070 w 691419"/>
                <a:gd name="connsiteY20" fmla="*/ 163981 h 7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19" h="793097">
                  <a:moveTo>
                    <a:pt x="664178" y="265411"/>
                  </a:moveTo>
                  <a:lnTo>
                    <a:pt x="664178" y="263035"/>
                  </a:lnTo>
                  <a:cubicBezTo>
                    <a:pt x="664178" y="188602"/>
                    <a:pt x="640556" y="125671"/>
                    <a:pt x="595503" y="80802"/>
                  </a:cubicBezTo>
                  <a:cubicBezTo>
                    <a:pt x="542639" y="27948"/>
                    <a:pt x="462439" y="0"/>
                    <a:pt x="363569" y="0"/>
                  </a:cubicBezTo>
                  <a:lnTo>
                    <a:pt x="0" y="0"/>
                  </a:lnTo>
                  <a:lnTo>
                    <a:pt x="0" y="793002"/>
                  </a:lnTo>
                  <a:lnTo>
                    <a:pt x="180975" y="793002"/>
                  </a:lnTo>
                  <a:lnTo>
                    <a:pt x="180975" y="541850"/>
                  </a:lnTo>
                  <a:lnTo>
                    <a:pt x="310801" y="541850"/>
                  </a:lnTo>
                  <a:lnTo>
                    <a:pt x="478060" y="791291"/>
                  </a:lnTo>
                  <a:lnTo>
                    <a:pt x="479298" y="793097"/>
                  </a:lnTo>
                  <a:lnTo>
                    <a:pt x="691420" y="793097"/>
                  </a:lnTo>
                  <a:lnTo>
                    <a:pt x="497872" y="510670"/>
                  </a:lnTo>
                  <a:cubicBezTo>
                    <a:pt x="605123" y="469033"/>
                    <a:pt x="664178" y="382147"/>
                    <a:pt x="664178" y="265506"/>
                  </a:cubicBezTo>
                  <a:moveTo>
                    <a:pt x="181070" y="163981"/>
                  </a:moveTo>
                  <a:lnTo>
                    <a:pt x="348996" y="163981"/>
                  </a:lnTo>
                  <a:cubicBezTo>
                    <a:pt x="434054" y="163981"/>
                    <a:pt x="480917" y="202291"/>
                    <a:pt x="480917" y="271971"/>
                  </a:cubicBezTo>
                  <a:lnTo>
                    <a:pt x="480917" y="274252"/>
                  </a:lnTo>
                  <a:cubicBezTo>
                    <a:pt x="480917" y="340225"/>
                    <a:pt x="431673" y="381196"/>
                    <a:pt x="352425" y="381196"/>
                  </a:cubicBezTo>
                  <a:lnTo>
                    <a:pt x="181070" y="381196"/>
                  </a:lnTo>
                  <a:lnTo>
                    <a:pt x="181070" y="163981"/>
                  </a:ln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5830DD-528B-FBFE-C789-BE5510D8FE17}"/>
                </a:ext>
              </a:extLst>
            </p:cNvPr>
            <p:cNvSpPr/>
            <p:nvPr/>
          </p:nvSpPr>
          <p:spPr>
            <a:xfrm>
              <a:off x="8430574" y="4159641"/>
              <a:ext cx="181070" cy="792811"/>
            </a:xfrm>
            <a:custGeom>
              <a:avLst/>
              <a:gdLst>
                <a:gd name="connsiteX0" fmla="*/ 0 w 181070"/>
                <a:gd name="connsiteY0" fmla="*/ 0 h 792811"/>
                <a:gd name="connsiteX1" fmla="*/ 181070 w 181070"/>
                <a:gd name="connsiteY1" fmla="*/ 0 h 792811"/>
                <a:gd name="connsiteX2" fmla="*/ 181070 w 181070"/>
                <a:gd name="connsiteY2" fmla="*/ 792812 h 792811"/>
                <a:gd name="connsiteX3" fmla="*/ 0 w 181070"/>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1070" h="792811">
                  <a:moveTo>
                    <a:pt x="0" y="0"/>
                  </a:moveTo>
                  <a:lnTo>
                    <a:pt x="181070" y="0"/>
                  </a:lnTo>
                  <a:lnTo>
                    <a:pt x="181070" y="792812"/>
                  </a:lnTo>
                  <a:lnTo>
                    <a:pt x="0" y="792812"/>
                  </a:ln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19A4A2F-0AC1-C46E-1D2A-28781BE0810A}"/>
                </a:ext>
              </a:extLst>
            </p:cNvPr>
            <p:cNvSpPr/>
            <p:nvPr/>
          </p:nvSpPr>
          <p:spPr>
            <a:xfrm>
              <a:off x="6153909" y="4159546"/>
              <a:ext cx="673036" cy="792907"/>
            </a:xfrm>
            <a:custGeom>
              <a:avLst/>
              <a:gdLst>
                <a:gd name="connsiteX0" fmla="*/ 492061 w 673036"/>
                <a:gd name="connsiteY0" fmla="*/ 310565 h 792907"/>
                <a:gd name="connsiteX1" fmla="*/ 181070 w 673036"/>
                <a:gd name="connsiteY1" fmla="*/ 310565 h 792907"/>
                <a:gd name="connsiteX2" fmla="*/ 181070 w 673036"/>
                <a:gd name="connsiteY2" fmla="*/ 0 h 792907"/>
                <a:gd name="connsiteX3" fmla="*/ 0 w 673036"/>
                <a:gd name="connsiteY3" fmla="*/ 0 h 792907"/>
                <a:gd name="connsiteX4" fmla="*/ 0 w 673036"/>
                <a:gd name="connsiteY4" fmla="*/ 792907 h 792907"/>
                <a:gd name="connsiteX5" fmla="*/ 181070 w 673036"/>
                <a:gd name="connsiteY5" fmla="*/ 792907 h 792907"/>
                <a:gd name="connsiteX6" fmla="*/ 181070 w 673036"/>
                <a:gd name="connsiteY6" fmla="*/ 477969 h 792907"/>
                <a:gd name="connsiteX7" fmla="*/ 492061 w 673036"/>
                <a:gd name="connsiteY7" fmla="*/ 477969 h 792907"/>
                <a:gd name="connsiteX8" fmla="*/ 492061 w 673036"/>
                <a:gd name="connsiteY8" fmla="*/ 792907 h 792907"/>
                <a:gd name="connsiteX9" fmla="*/ 673036 w 673036"/>
                <a:gd name="connsiteY9" fmla="*/ 792907 h 792907"/>
                <a:gd name="connsiteX10" fmla="*/ 673036 w 673036"/>
                <a:gd name="connsiteY10" fmla="*/ 0 h 792907"/>
                <a:gd name="connsiteX11" fmla="*/ 492061 w 673036"/>
                <a:gd name="connsiteY11" fmla="*/ 0 h 792907"/>
                <a:gd name="connsiteX12" fmla="*/ 492061 w 673036"/>
                <a:gd name="connsiteY12" fmla="*/ 310565 h 7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036" h="792907">
                  <a:moveTo>
                    <a:pt x="492061" y="310565"/>
                  </a:moveTo>
                  <a:lnTo>
                    <a:pt x="181070" y="310565"/>
                  </a:lnTo>
                  <a:lnTo>
                    <a:pt x="181070" y="0"/>
                  </a:lnTo>
                  <a:lnTo>
                    <a:pt x="0" y="0"/>
                  </a:lnTo>
                  <a:lnTo>
                    <a:pt x="0" y="792907"/>
                  </a:lnTo>
                  <a:lnTo>
                    <a:pt x="181070" y="792907"/>
                  </a:lnTo>
                  <a:lnTo>
                    <a:pt x="181070" y="477969"/>
                  </a:lnTo>
                  <a:lnTo>
                    <a:pt x="492061" y="477969"/>
                  </a:lnTo>
                  <a:lnTo>
                    <a:pt x="492061" y="792907"/>
                  </a:lnTo>
                  <a:lnTo>
                    <a:pt x="673036" y="792907"/>
                  </a:lnTo>
                  <a:lnTo>
                    <a:pt x="673036" y="0"/>
                  </a:lnTo>
                  <a:lnTo>
                    <a:pt x="492061" y="0"/>
                  </a:lnTo>
                  <a:lnTo>
                    <a:pt x="492061" y="310565"/>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C30267-8586-E7F1-6F00-0AC8E46A20D0}"/>
                </a:ext>
              </a:extLst>
            </p:cNvPr>
            <p:cNvSpPr/>
            <p:nvPr/>
          </p:nvSpPr>
          <p:spPr>
            <a:xfrm>
              <a:off x="7085549" y="4159641"/>
              <a:ext cx="180975" cy="792811"/>
            </a:xfrm>
            <a:custGeom>
              <a:avLst/>
              <a:gdLst>
                <a:gd name="connsiteX0" fmla="*/ 0 w 180975"/>
                <a:gd name="connsiteY0" fmla="*/ 0 h 792811"/>
                <a:gd name="connsiteX1" fmla="*/ 180975 w 180975"/>
                <a:gd name="connsiteY1" fmla="*/ 0 h 792811"/>
                <a:gd name="connsiteX2" fmla="*/ 180975 w 180975"/>
                <a:gd name="connsiteY2" fmla="*/ 792812 h 792811"/>
                <a:gd name="connsiteX3" fmla="*/ 0 w 180975"/>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0975" h="792811">
                  <a:moveTo>
                    <a:pt x="0" y="0"/>
                  </a:moveTo>
                  <a:lnTo>
                    <a:pt x="180975" y="0"/>
                  </a:lnTo>
                  <a:lnTo>
                    <a:pt x="180975" y="792812"/>
                  </a:lnTo>
                  <a:lnTo>
                    <a:pt x="0" y="792812"/>
                  </a:lnTo>
                  <a:close/>
                </a:path>
              </a:pathLst>
            </a:custGeom>
            <a:grpFill/>
            <a:ln w="9525"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FA866A5A-CE2D-BE0F-2CEA-D7BDA49B2C59}"/>
              </a:ext>
            </a:extLst>
          </p:cNvPr>
          <p:cNvCxnSpPr/>
          <p:nvPr userDrawn="1"/>
        </p:nvCxnSpPr>
        <p:spPr>
          <a:xfrm>
            <a:off x="11626881" y="6301200"/>
            <a:ext cx="0" cy="469515"/>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3" name="Text Placeholder 18">
            <a:extLst>
              <a:ext uri="{FF2B5EF4-FFF2-40B4-BE49-F238E27FC236}">
                <a16:creationId xmlns:a16="http://schemas.microsoft.com/office/drawing/2014/main" id="{6B4FF04E-3E4B-5639-F897-D47FDFCDD1FF}"/>
              </a:ext>
            </a:extLst>
          </p:cNvPr>
          <p:cNvSpPr>
            <a:spLocks noGrp="1"/>
          </p:cNvSpPr>
          <p:nvPr>
            <p:ph type="body" sz="quarter" idx="16" hasCustomPrompt="1"/>
          </p:nvPr>
        </p:nvSpPr>
        <p:spPr>
          <a:xfrm>
            <a:off x="122650" y="6497146"/>
            <a:ext cx="6657777" cy="200819"/>
          </a:xfrm>
        </p:spPr>
        <p:txBody>
          <a:bodyPr anchor="b">
            <a:noAutofit/>
          </a:bodyPr>
          <a:lstStyle>
            <a:lvl1pPr marL="0" indent="0">
              <a:buNone/>
              <a:defRPr lang="en-US" sz="800" kern="1200" dirty="0" smtClean="0">
                <a:solidFill>
                  <a:schemeClr val="tx2"/>
                </a:solidFill>
                <a:latin typeface="+mn-lt"/>
                <a:ea typeface="+mn-ea"/>
                <a:cs typeface="Arial" panose="020B0604020202020204" pitchFamily="34" charset="0"/>
              </a:defRPr>
            </a:lvl1pPr>
            <a:lvl2pPr marL="457200" indent="0">
              <a:buNone/>
              <a:defRPr lang="en-US" sz="800" kern="1200" dirty="0" smtClean="0">
                <a:solidFill>
                  <a:schemeClr val="accent2"/>
                </a:solidFill>
                <a:latin typeface="+mn-lt"/>
                <a:ea typeface="+mn-ea"/>
                <a:cs typeface="Arial" panose="020B0604020202020204" pitchFamily="34" charset="0"/>
              </a:defRPr>
            </a:lvl2pPr>
            <a:lvl3pPr marL="914400" indent="0">
              <a:buNone/>
              <a:defRPr lang="en-US" sz="800" kern="1200" dirty="0" smtClean="0">
                <a:solidFill>
                  <a:schemeClr val="accent2"/>
                </a:solidFill>
                <a:latin typeface="+mn-lt"/>
                <a:ea typeface="+mn-ea"/>
                <a:cs typeface="Arial" panose="020B0604020202020204" pitchFamily="34" charset="0"/>
              </a:defRPr>
            </a:lvl3pPr>
            <a:lvl4pPr marL="1371600" indent="0">
              <a:buNone/>
              <a:defRPr lang="en-US" sz="800" kern="1200" dirty="0" smtClean="0">
                <a:solidFill>
                  <a:schemeClr val="accent2"/>
                </a:solidFill>
                <a:latin typeface="+mn-lt"/>
                <a:ea typeface="+mn-ea"/>
                <a:cs typeface="Arial" panose="020B0604020202020204" pitchFamily="34" charset="0"/>
              </a:defRPr>
            </a:lvl4pPr>
            <a:lvl5pPr marL="1828800" indent="0">
              <a:buNone/>
              <a:defRPr lang="en-US" sz="800" kern="1200" dirty="0">
                <a:solidFill>
                  <a:schemeClr val="accent2"/>
                </a:solidFill>
                <a:latin typeface="+mn-lt"/>
                <a:ea typeface="+mn-ea"/>
                <a:cs typeface="Arial" panose="020B0604020202020204" pitchFamily="34" charset="0"/>
              </a:defRPr>
            </a:lvl5pPr>
          </a:lstStyle>
          <a:p>
            <a:pPr lvl="0"/>
            <a:r>
              <a:rPr lang="en-US"/>
              <a:t>Footer</a:t>
            </a:r>
          </a:p>
        </p:txBody>
      </p:sp>
      <p:sp>
        <p:nvSpPr>
          <p:cNvPr id="4" name="Title 13">
            <a:extLst>
              <a:ext uri="{FF2B5EF4-FFF2-40B4-BE49-F238E27FC236}">
                <a16:creationId xmlns:a16="http://schemas.microsoft.com/office/drawing/2014/main" id="{FF3130FF-2E1A-758E-152D-DD99940640AE}"/>
              </a:ext>
            </a:extLst>
          </p:cNvPr>
          <p:cNvSpPr>
            <a:spLocks noGrp="1"/>
          </p:cNvSpPr>
          <p:nvPr>
            <p:ph type="title" hasCustomPrompt="1"/>
          </p:nvPr>
        </p:nvSpPr>
        <p:spPr>
          <a:xfrm>
            <a:off x="133027" y="81494"/>
            <a:ext cx="11830373" cy="1017600"/>
          </a:xfrm>
        </p:spPr>
        <p:txBody>
          <a:bodyPr anchor="t">
            <a:noAutofit/>
          </a:bodyPr>
          <a:lstStyle>
            <a:lvl1pPr algn="l">
              <a:defRPr sz="2400" b="1">
                <a:solidFill>
                  <a:schemeClr val="accent2"/>
                </a:solidFill>
                <a:latin typeface="+mj-lt"/>
              </a:defRPr>
            </a:lvl1pPr>
          </a:lstStyle>
          <a:p>
            <a:r>
              <a:rPr lang="en-US"/>
              <a:t>Slide takeaway in sentence case letters. It should be short and to the point, 20 words or less.</a:t>
            </a:r>
          </a:p>
        </p:txBody>
      </p:sp>
      <p:sp>
        <p:nvSpPr>
          <p:cNvPr id="6" name="Rectangle 5">
            <a:extLst>
              <a:ext uri="{FF2B5EF4-FFF2-40B4-BE49-F238E27FC236}">
                <a16:creationId xmlns:a16="http://schemas.microsoft.com/office/drawing/2014/main" id="{2EC3F8DC-5960-E769-9C42-2EF30B16A3C0}"/>
              </a:ext>
            </a:extLst>
          </p:cNvPr>
          <p:cNvSpPr/>
          <p:nvPr userDrawn="1"/>
        </p:nvSpPr>
        <p:spPr>
          <a:xfrm>
            <a:off x="6670439" y="6497146"/>
            <a:ext cx="4852682" cy="1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accent3"/>
                </a:solidFill>
                <a:effectLst/>
                <a:latin typeface="+mn-lt"/>
              </a:rPr>
              <a:t>© 2025 Home Improvement Research Institute. All Rights Reserved.  </a:t>
            </a:r>
            <a:r>
              <a:rPr lang="en-US" sz="1000" b="0" i="0" u="none" strike="noStrike" dirty="0">
                <a:solidFill>
                  <a:schemeClr val="accent3"/>
                </a:solidFill>
                <a:effectLst/>
                <a:latin typeface="Aptos" panose="020B0004020202020204" pitchFamily="34" charset="0"/>
              </a:rPr>
              <a:t>  </a:t>
            </a:r>
            <a:fld id="{CE999D37-499C-004B-8A77-5D0D4A9EBF38}" type="slidenum">
              <a:rPr lang="en-US" sz="1000" b="0" i="0" smtClean="0">
                <a:solidFill>
                  <a:schemeClr val="accent3"/>
                </a:solidFill>
                <a:latin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1067701524"/>
      </p:ext>
    </p:extLst>
  </p:cSld>
  <p:clrMapOvr>
    <a:masterClrMapping/>
  </p:clrMapOvr>
  <p:hf hdr="0" ftr="0" dt="0"/>
  <p:extLst>
    <p:ext uri="{DCECCB84-F9BA-43D5-87BE-67443E8EF086}">
      <p15:sldGuideLst xmlns:p15="http://schemas.microsoft.com/office/powerpoint/2012/main">
        <p15:guide id="1" orient="horz" pos="144">
          <p15:clr>
            <a:srgbClr val="FBAE40"/>
          </p15:clr>
        </p15:guide>
        <p15:guide id="2" pos="144">
          <p15:clr>
            <a:srgbClr val="FBAE40"/>
          </p15:clr>
        </p15:guide>
        <p15:guide id="3"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19383C-8670-18D7-2A6D-6F30C4654D27}"/>
              </a:ext>
            </a:extLst>
          </p:cNvPr>
          <p:cNvSpPr/>
          <p:nvPr userDrawn="1"/>
        </p:nvSpPr>
        <p:spPr>
          <a:xfrm>
            <a:off x="1" y="0"/>
            <a:ext cx="12192000" cy="37330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icture Placeholder 5">
            <a:extLst>
              <a:ext uri="{FF2B5EF4-FFF2-40B4-BE49-F238E27FC236}">
                <a16:creationId xmlns:a16="http://schemas.microsoft.com/office/drawing/2014/main" id="{D301FA53-FD5E-DCD8-8F23-69092C42128D}"/>
              </a:ext>
            </a:extLst>
          </p:cNvPr>
          <p:cNvSpPr>
            <a:spLocks noGrp="1"/>
          </p:cNvSpPr>
          <p:nvPr>
            <p:ph type="pic" sz="quarter" idx="10"/>
          </p:nvPr>
        </p:nvSpPr>
        <p:spPr>
          <a:xfrm>
            <a:off x="377825" y="347731"/>
            <a:ext cx="11436350" cy="4011543"/>
          </a:xfrm>
          <a:prstGeom prst="roundRect">
            <a:avLst>
              <a:gd name="adj" fmla="val 6328"/>
            </a:avLst>
          </a:prstGeom>
          <a:effectLst>
            <a:outerShdw blurRad="457200" dist="165100" dir="16200000" rotWithShape="0">
              <a:prstClr val="black">
                <a:alpha val="40000"/>
              </a:prstClr>
            </a:outerShdw>
          </a:effectLst>
        </p:spPr>
        <p:txBody>
          <a:bodyPr/>
          <a:lstStyle>
            <a:lvl1pPr>
              <a:defRPr>
                <a:solidFill>
                  <a:schemeClr val="bg2"/>
                </a:solidFill>
              </a:defRPr>
            </a:lvl1pPr>
          </a:lstStyle>
          <a:p>
            <a:endParaRPr lang="en-US"/>
          </a:p>
        </p:txBody>
      </p:sp>
      <p:sp>
        <p:nvSpPr>
          <p:cNvPr id="8" name="Text Placeholder 4">
            <a:extLst>
              <a:ext uri="{FF2B5EF4-FFF2-40B4-BE49-F238E27FC236}">
                <a16:creationId xmlns:a16="http://schemas.microsoft.com/office/drawing/2014/main" id="{6D184C38-56A5-7455-5753-D97D6B936655}"/>
              </a:ext>
            </a:extLst>
          </p:cNvPr>
          <p:cNvSpPr>
            <a:spLocks noGrp="1"/>
          </p:cNvSpPr>
          <p:nvPr>
            <p:ph type="body" sz="quarter" idx="15" hasCustomPrompt="1"/>
          </p:nvPr>
        </p:nvSpPr>
        <p:spPr>
          <a:xfrm>
            <a:off x="274430" y="5380037"/>
            <a:ext cx="8379376" cy="457200"/>
          </a:xfrm>
        </p:spPr>
        <p:txBody>
          <a:bodyPr anchor="t">
            <a:noAutofit/>
          </a:bodyPr>
          <a:lstStyle>
            <a:lvl1pPr marL="0" indent="0">
              <a:spcAft>
                <a:spcPts val="0"/>
              </a:spcAft>
              <a:buNone/>
              <a:defRPr sz="2000">
                <a:solidFill>
                  <a:schemeClr val="accent1"/>
                </a:solidFill>
                <a:latin typeface="+mn-lt"/>
              </a:defRPr>
            </a:lvl1pPr>
            <a:lvl2pPr>
              <a:spcAft>
                <a:spcPts val="0"/>
              </a:spcAft>
              <a:defRPr sz="1600">
                <a:solidFill>
                  <a:schemeClr val="tx2"/>
                </a:solidFill>
                <a:latin typeface="+mj-lt"/>
              </a:defRPr>
            </a:lvl2pPr>
            <a:lvl3pPr>
              <a:spcAft>
                <a:spcPts val="0"/>
              </a:spcAft>
              <a:defRPr sz="1600">
                <a:solidFill>
                  <a:schemeClr val="tx2"/>
                </a:solidFill>
                <a:latin typeface="+mj-lt"/>
              </a:defRPr>
            </a:lvl3pPr>
            <a:lvl4pPr>
              <a:spcAft>
                <a:spcPts val="0"/>
              </a:spcAft>
              <a:defRPr sz="1600">
                <a:solidFill>
                  <a:schemeClr val="tx2"/>
                </a:solidFill>
                <a:latin typeface="+mj-lt"/>
              </a:defRPr>
            </a:lvl4pPr>
            <a:lvl5pPr>
              <a:spcAft>
                <a:spcPts val="0"/>
              </a:spcAft>
              <a:defRPr sz="1600">
                <a:solidFill>
                  <a:schemeClr val="tx2"/>
                </a:solidFill>
                <a:latin typeface="+mj-lt"/>
              </a:defRPr>
            </a:lvl5pPr>
          </a:lstStyle>
          <a:p>
            <a:pPr lvl="0"/>
            <a:r>
              <a:rPr lang="en-US"/>
              <a:t>Subheading</a:t>
            </a:r>
          </a:p>
        </p:txBody>
      </p:sp>
      <p:sp>
        <p:nvSpPr>
          <p:cNvPr id="9" name="Title 13">
            <a:extLst>
              <a:ext uri="{FF2B5EF4-FFF2-40B4-BE49-F238E27FC236}">
                <a16:creationId xmlns:a16="http://schemas.microsoft.com/office/drawing/2014/main" id="{6F15718D-FBEB-14EC-19A3-E6D87A8FB9A2}"/>
              </a:ext>
            </a:extLst>
          </p:cNvPr>
          <p:cNvSpPr>
            <a:spLocks noGrp="1"/>
          </p:cNvSpPr>
          <p:nvPr>
            <p:ph type="title" hasCustomPrompt="1"/>
          </p:nvPr>
        </p:nvSpPr>
        <p:spPr>
          <a:xfrm>
            <a:off x="274430" y="4487160"/>
            <a:ext cx="8379376" cy="767608"/>
          </a:xfrm>
        </p:spPr>
        <p:txBody>
          <a:bodyPr anchor="t">
            <a:noAutofit/>
          </a:bodyPr>
          <a:lstStyle>
            <a:lvl1pPr algn="l">
              <a:defRPr sz="3200" b="1">
                <a:solidFill>
                  <a:schemeClr val="accent2"/>
                </a:solidFill>
                <a:latin typeface="+mj-lt"/>
              </a:defRPr>
            </a:lvl1pPr>
          </a:lstStyle>
          <a:p>
            <a:r>
              <a:rPr lang="en-US"/>
              <a:t>Click to edit the title style</a:t>
            </a:r>
          </a:p>
        </p:txBody>
      </p:sp>
    </p:spTree>
    <p:extLst>
      <p:ext uri="{BB962C8B-B14F-4D97-AF65-F5344CB8AC3E}">
        <p14:creationId xmlns:p14="http://schemas.microsoft.com/office/powerpoint/2010/main" val="349519150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 Dark BG">
    <p:bg>
      <p:bgPr>
        <a:solidFill>
          <a:schemeClr val="bg1"/>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806662F-3A06-318A-18AE-C615FFE92B12}"/>
              </a:ext>
            </a:extLst>
          </p:cNvPr>
          <p:cNvSpPr/>
          <p:nvPr/>
        </p:nvSpPr>
        <p:spPr>
          <a:xfrm rot="5400000">
            <a:off x="4280589" y="-4280584"/>
            <a:ext cx="3630830" cy="12192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82880" rtlCol="0" anchor="t"/>
          <a:lstStyle/>
          <a:p>
            <a:pPr>
              <a:spcAft>
                <a:spcPts val="1200"/>
              </a:spcAft>
            </a:pPr>
            <a:endParaRPr lang="en-US" sz="1050">
              <a:solidFill>
                <a:schemeClr val="bg1"/>
              </a:solidFill>
            </a:endParaRPr>
          </a:p>
        </p:txBody>
      </p:sp>
      <p:sp>
        <p:nvSpPr>
          <p:cNvPr id="5" name="Title 1">
            <a:extLst>
              <a:ext uri="{FF2B5EF4-FFF2-40B4-BE49-F238E27FC236}">
                <a16:creationId xmlns:a16="http://schemas.microsoft.com/office/drawing/2014/main" id="{C3405EA9-2339-6E12-B4F5-445A59AB8C40}"/>
              </a:ext>
            </a:extLst>
          </p:cNvPr>
          <p:cNvSpPr>
            <a:spLocks noGrp="1"/>
          </p:cNvSpPr>
          <p:nvPr>
            <p:ph type="title" hasCustomPrompt="1"/>
          </p:nvPr>
        </p:nvSpPr>
        <p:spPr>
          <a:xfrm>
            <a:off x="3237396" y="228600"/>
            <a:ext cx="5717207" cy="577374"/>
          </a:xfrm>
        </p:spPr>
        <p:txBody>
          <a:bodyPr>
            <a:normAutofit/>
          </a:bodyPr>
          <a:lstStyle>
            <a:lvl1pPr algn="ctr">
              <a:defRPr sz="4000" b="1" i="0">
                <a:solidFill>
                  <a:schemeClr val="bg1"/>
                </a:solidFill>
                <a:latin typeface="+mj-lt"/>
                <a:ea typeface="Helvetica Neue" panose="02000503000000020004" pitchFamily="2" charset="0"/>
                <a:cs typeface="Helvetica Neue" panose="02000503000000020004" pitchFamily="2" charset="0"/>
              </a:defRPr>
            </a:lvl1pPr>
          </a:lstStyle>
          <a:p>
            <a:r>
              <a:rPr lang="en-US"/>
              <a:t>Click to edit title</a:t>
            </a:r>
          </a:p>
        </p:txBody>
      </p:sp>
      <p:sp>
        <p:nvSpPr>
          <p:cNvPr id="7" name="Content Placeholder 14">
            <a:extLst>
              <a:ext uri="{FF2B5EF4-FFF2-40B4-BE49-F238E27FC236}">
                <a16:creationId xmlns:a16="http://schemas.microsoft.com/office/drawing/2014/main" id="{0E204A60-A108-7B71-C3B5-EE1D96FBCE66}"/>
              </a:ext>
            </a:extLst>
          </p:cNvPr>
          <p:cNvSpPr>
            <a:spLocks noGrp="1"/>
          </p:cNvSpPr>
          <p:nvPr>
            <p:ph sz="quarter" idx="15" hasCustomPrompt="1"/>
          </p:nvPr>
        </p:nvSpPr>
        <p:spPr>
          <a:xfrm>
            <a:off x="228600" y="1815413"/>
            <a:ext cx="3724775" cy="3630833"/>
          </a:xfrm>
        </p:spPr>
        <p:txBody>
          <a:bodyPr>
            <a:normAutofit/>
          </a:bodyPr>
          <a:lstStyle>
            <a:lvl1pPr marL="0" indent="0">
              <a:buFontTx/>
              <a:buNone/>
              <a:defRPr sz="1800">
                <a:solidFill>
                  <a:schemeClr val="tx2"/>
                </a:solidFill>
                <a:latin typeface="+mn-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
        <p:nvSpPr>
          <p:cNvPr id="2" name="Content Placeholder 14">
            <a:extLst>
              <a:ext uri="{FF2B5EF4-FFF2-40B4-BE49-F238E27FC236}">
                <a16:creationId xmlns:a16="http://schemas.microsoft.com/office/drawing/2014/main" id="{07C243DD-0E22-6916-71B2-C551035F8341}"/>
              </a:ext>
            </a:extLst>
          </p:cNvPr>
          <p:cNvSpPr>
            <a:spLocks noGrp="1"/>
          </p:cNvSpPr>
          <p:nvPr>
            <p:ph sz="quarter" idx="16" hasCustomPrompt="1"/>
          </p:nvPr>
        </p:nvSpPr>
        <p:spPr>
          <a:xfrm>
            <a:off x="4233611" y="1815413"/>
            <a:ext cx="3724775" cy="3630833"/>
          </a:xfrm>
        </p:spPr>
        <p:txBody>
          <a:bodyPr>
            <a:normAutofit/>
          </a:bodyPr>
          <a:lstStyle>
            <a:lvl1pPr marL="0" indent="0">
              <a:buFontTx/>
              <a:buNone/>
              <a:defRPr sz="1800">
                <a:solidFill>
                  <a:schemeClr val="tx2"/>
                </a:solidFill>
                <a:latin typeface="+mn-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
        <p:nvSpPr>
          <p:cNvPr id="4" name="Content Placeholder 14">
            <a:extLst>
              <a:ext uri="{FF2B5EF4-FFF2-40B4-BE49-F238E27FC236}">
                <a16:creationId xmlns:a16="http://schemas.microsoft.com/office/drawing/2014/main" id="{3578038F-7514-1643-A88D-83F4CB46064A}"/>
              </a:ext>
            </a:extLst>
          </p:cNvPr>
          <p:cNvSpPr>
            <a:spLocks noGrp="1"/>
          </p:cNvSpPr>
          <p:nvPr>
            <p:ph sz="quarter" idx="17" hasCustomPrompt="1"/>
          </p:nvPr>
        </p:nvSpPr>
        <p:spPr>
          <a:xfrm>
            <a:off x="8238281" y="1815413"/>
            <a:ext cx="3724775" cy="3630833"/>
          </a:xfrm>
        </p:spPr>
        <p:txBody>
          <a:bodyPr>
            <a:normAutofit/>
          </a:bodyPr>
          <a:lstStyle>
            <a:lvl1pPr marL="0" indent="0">
              <a:buFontTx/>
              <a:buNone/>
              <a:defRPr sz="1800">
                <a:solidFill>
                  <a:schemeClr val="tx2"/>
                </a:solidFill>
                <a:latin typeface="+mn-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grpSp>
        <p:nvGrpSpPr>
          <p:cNvPr id="8" name="Graphic 3">
            <a:extLst>
              <a:ext uri="{FF2B5EF4-FFF2-40B4-BE49-F238E27FC236}">
                <a16:creationId xmlns:a16="http://schemas.microsoft.com/office/drawing/2014/main" id="{4316F547-94F2-E03A-1E38-47C87D012256}"/>
              </a:ext>
            </a:extLst>
          </p:cNvPr>
          <p:cNvGrpSpPr/>
          <p:nvPr userDrawn="1"/>
        </p:nvGrpSpPr>
        <p:grpSpPr>
          <a:xfrm>
            <a:off x="11773939" y="6365632"/>
            <a:ext cx="295411" cy="366615"/>
            <a:chOff x="6153909" y="1902504"/>
            <a:chExt cx="2457735" cy="3050139"/>
          </a:xfrm>
          <a:solidFill>
            <a:schemeClr val="accent1"/>
          </a:solidFill>
        </p:grpSpPr>
        <p:sp>
          <p:nvSpPr>
            <p:cNvPr id="10" name="Freeform 9">
              <a:extLst>
                <a:ext uri="{FF2B5EF4-FFF2-40B4-BE49-F238E27FC236}">
                  <a16:creationId xmlns:a16="http://schemas.microsoft.com/office/drawing/2014/main" id="{62B41B79-0FC5-D1D6-D3B9-8E41BE4A627E}"/>
                </a:ext>
              </a:extLst>
            </p:cNvPr>
            <p:cNvSpPr/>
            <p:nvPr/>
          </p:nvSpPr>
          <p:spPr>
            <a:xfrm>
              <a:off x="6345297" y="1902504"/>
              <a:ext cx="2074894" cy="1824037"/>
            </a:xfrm>
            <a:custGeom>
              <a:avLst/>
              <a:gdLst>
                <a:gd name="connsiteX0" fmla="*/ 1625601 w 2074894"/>
                <a:gd name="connsiteY0" fmla="*/ 476353 h 1824037"/>
                <a:gd name="connsiteX1" fmla="*/ 1707420 w 2074894"/>
                <a:gd name="connsiteY1" fmla="*/ 585578 h 1824037"/>
                <a:gd name="connsiteX2" fmla="*/ 1564164 w 2074894"/>
                <a:gd name="connsiteY2" fmla="*/ 711535 h 1824037"/>
                <a:gd name="connsiteX3" fmla="*/ 1564069 w 2074894"/>
                <a:gd name="connsiteY3" fmla="*/ 711820 h 1824037"/>
                <a:gd name="connsiteX4" fmla="*/ 1533589 w 2074894"/>
                <a:gd name="connsiteY4" fmla="*/ 738722 h 1824037"/>
                <a:gd name="connsiteX5" fmla="*/ 1533589 w 2074894"/>
                <a:gd name="connsiteY5" fmla="*/ 1642851 h 1824037"/>
                <a:gd name="connsiteX6" fmla="*/ 1338517 w 2074894"/>
                <a:gd name="connsiteY6" fmla="*/ 1642851 h 1824037"/>
                <a:gd name="connsiteX7" fmla="*/ 1338517 w 2074894"/>
                <a:gd name="connsiteY7" fmla="*/ 1032937 h 1824037"/>
                <a:gd name="connsiteX8" fmla="*/ 1157066 w 2074894"/>
                <a:gd name="connsiteY8" fmla="*/ 1032937 h 1824037"/>
                <a:gd name="connsiteX9" fmla="*/ 1157066 w 2074894"/>
                <a:gd name="connsiteY9" fmla="*/ 1642851 h 1824037"/>
                <a:gd name="connsiteX10" fmla="*/ 927228 w 2074894"/>
                <a:gd name="connsiteY10" fmla="*/ 1642851 h 1824037"/>
                <a:gd name="connsiteX11" fmla="*/ 927228 w 2074894"/>
                <a:gd name="connsiteY11" fmla="*/ 1346640 h 1824037"/>
                <a:gd name="connsiteX12" fmla="*/ 745872 w 2074894"/>
                <a:gd name="connsiteY12" fmla="*/ 1346640 h 1824037"/>
                <a:gd name="connsiteX13" fmla="*/ 745872 w 2074894"/>
                <a:gd name="connsiteY13" fmla="*/ 1642851 h 1824037"/>
                <a:gd name="connsiteX14" fmla="*/ 534321 w 2074894"/>
                <a:gd name="connsiteY14" fmla="*/ 1642851 h 1824037"/>
                <a:gd name="connsiteX15" fmla="*/ 534321 w 2074894"/>
                <a:gd name="connsiteY15" fmla="*/ 984551 h 1824037"/>
                <a:gd name="connsiteX16" fmla="*/ 309912 w 2074894"/>
                <a:gd name="connsiteY16" fmla="*/ 984551 h 1824037"/>
                <a:gd name="connsiteX17" fmla="*/ 1040289 w 2074894"/>
                <a:gd name="connsiteY17" fmla="*/ 256095 h 1824037"/>
                <a:gd name="connsiteX18" fmla="*/ 1288225 w 2074894"/>
                <a:gd name="connsiteY18" fmla="*/ 503825 h 1824037"/>
                <a:gd name="connsiteX19" fmla="*/ 1416717 w 2074894"/>
                <a:gd name="connsiteY19" fmla="*/ 375683 h 1824037"/>
                <a:gd name="connsiteX20" fmla="*/ 1104488 w 2074894"/>
                <a:gd name="connsiteY20" fmla="*/ 64071 h 1824037"/>
                <a:gd name="connsiteX21" fmla="*/ 1104393 w 2074894"/>
                <a:gd name="connsiteY21" fmla="*/ 64071 h 1824037"/>
                <a:gd name="connsiteX22" fmla="*/ 1040289 w 2074894"/>
                <a:gd name="connsiteY22" fmla="*/ 0 h 1824037"/>
                <a:gd name="connsiteX23" fmla="*/ 976186 w 2074894"/>
                <a:gd name="connsiteY23" fmla="*/ 63976 h 1824037"/>
                <a:gd name="connsiteX24" fmla="*/ 976091 w 2074894"/>
                <a:gd name="connsiteY24" fmla="*/ 64071 h 1824037"/>
                <a:gd name="connsiteX25" fmla="*/ 466980 w 2074894"/>
                <a:gd name="connsiteY25" fmla="*/ 571889 h 1824037"/>
                <a:gd name="connsiteX26" fmla="*/ 26544 w 2074894"/>
                <a:gd name="connsiteY26" fmla="*/ 1011073 h 1824037"/>
                <a:gd name="connsiteX27" fmla="*/ 6827 w 2074894"/>
                <a:gd name="connsiteY27" fmla="*/ 1109842 h 1824037"/>
                <a:gd name="connsiteX28" fmla="*/ 90647 w 2074894"/>
                <a:gd name="connsiteY28" fmla="*/ 1165738 h 1824037"/>
                <a:gd name="connsiteX29" fmla="*/ 352680 w 2074894"/>
                <a:gd name="connsiteY29" fmla="*/ 1165738 h 1824037"/>
                <a:gd name="connsiteX30" fmla="*/ 352680 w 2074894"/>
                <a:gd name="connsiteY30" fmla="*/ 1824038 h 1824037"/>
                <a:gd name="connsiteX31" fmla="*/ 1714850 w 2074894"/>
                <a:gd name="connsiteY31" fmla="*/ 1824038 h 1824037"/>
                <a:gd name="connsiteX32" fmla="*/ 1714850 w 2074894"/>
                <a:gd name="connsiteY32" fmla="*/ 820570 h 1824037"/>
                <a:gd name="connsiteX33" fmla="*/ 1816291 w 2074894"/>
                <a:gd name="connsiteY33" fmla="*/ 731307 h 1824037"/>
                <a:gd name="connsiteX34" fmla="*/ 1896301 w 2074894"/>
                <a:gd name="connsiteY34" fmla="*/ 838251 h 1824037"/>
                <a:gd name="connsiteX35" fmla="*/ 2074895 w 2074894"/>
                <a:gd name="connsiteY35" fmla="*/ 423404 h 1824037"/>
                <a:gd name="connsiteX36" fmla="*/ 1625601 w 2074894"/>
                <a:gd name="connsiteY36" fmla="*/ 476543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74894" h="1824037">
                  <a:moveTo>
                    <a:pt x="1625601" y="476353"/>
                  </a:moveTo>
                  <a:lnTo>
                    <a:pt x="1707420" y="585578"/>
                  </a:lnTo>
                  <a:lnTo>
                    <a:pt x="1564164" y="711535"/>
                  </a:lnTo>
                  <a:cubicBezTo>
                    <a:pt x="1564164" y="711535"/>
                    <a:pt x="1564069" y="711820"/>
                    <a:pt x="1564069" y="711820"/>
                  </a:cubicBezTo>
                  <a:lnTo>
                    <a:pt x="1533589" y="738722"/>
                  </a:lnTo>
                  <a:lnTo>
                    <a:pt x="1533589" y="1642851"/>
                  </a:lnTo>
                  <a:lnTo>
                    <a:pt x="1338517" y="1642851"/>
                  </a:lnTo>
                  <a:lnTo>
                    <a:pt x="1338517" y="1032937"/>
                  </a:lnTo>
                  <a:lnTo>
                    <a:pt x="1157066" y="1032937"/>
                  </a:lnTo>
                  <a:lnTo>
                    <a:pt x="1157066" y="1642851"/>
                  </a:lnTo>
                  <a:lnTo>
                    <a:pt x="927228" y="1642851"/>
                  </a:lnTo>
                  <a:lnTo>
                    <a:pt x="927228" y="1346640"/>
                  </a:lnTo>
                  <a:lnTo>
                    <a:pt x="745872" y="1346640"/>
                  </a:lnTo>
                  <a:lnTo>
                    <a:pt x="745872" y="1642851"/>
                  </a:lnTo>
                  <a:lnTo>
                    <a:pt x="534321" y="1642851"/>
                  </a:lnTo>
                  <a:lnTo>
                    <a:pt x="534321" y="984551"/>
                  </a:lnTo>
                  <a:lnTo>
                    <a:pt x="309912" y="984551"/>
                  </a:lnTo>
                  <a:lnTo>
                    <a:pt x="1040289" y="256095"/>
                  </a:lnTo>
                  <a:lnTo>
                    <a:pt x="1288225" y="503825"/>
                  </a:lnTo>
                  <a:lnTo>
                    <a:pt x="1416717" y="375683"/>
                  </a:lnTo>
                  <a:lnTo>
                    <a:pt x="1104488" y="64071"/>
                  </a:lnTo>
                  <a:lnTo>
                    <a:pt x="1104393" y="64071"/>
                  </a:lnTo>
                  <a:cubicBezTo>
                    <a:pt x="1104393" y="64071"/>
                    <a:pt x="1040289" y="0"/>
                    <a:pt x="1040289" y="0"/>
                  </a:cubicBezTo>
                  <a:lnTo>
                    <a:pt x="976186" y="63976"/>
                  </a:lnTo>
                  <a:cubicBezTo>
                    <a:pt x="976186" y="63976"/>
                    <a:pt x="976186" y="64071"/>
                    <a:pt x="976091" y="64071"/>
                  </a:cubicBezTo>
                  <a:lnTo>
                    <a:pt x="466980" y="571889"/>
                  </a:lnTo>
                  <a:lnTo>
                    <a:pt x="26544" y="1011073"/>
                  </a:lnTo>
                  <a:cubicBezTo>
                    <a:pt x="636" y="1036930"/>
                    <a:pt x="-7080" y="1076000"/>
                    <a:pt x="6827" y="1109842"/>
                  </a:cubicBezTo>
                  <a:cubicBezTo>
                    <a:pt x="20924" y="1143684"/>
                    <a:pt x="53976" y="1165738"/>
                    <a:pt x="90647" y="1165738"/>
                  </a:cubicBezTo>
                  <a:lnTo>
                    <a:pt x="352680" y="1165738"/>
                  </a:lnTo>
                  <a:lnTo>
                    <a:pt x="352680" y="1824038"/>
                  </a:lnTo>
                  <a:lnTo>
                    <a:pt x="1714850" y="1824038"/>
                  </a:lnTo>
                  <a:lnTo>
                    <a:pt x="1714850" y="820570"/>
                  </a:lnTo>
                  <a:lnTo>
                    <a:pt x="1816291" y="731307"/>
                  </a:lnTo>
                  <a:lnTo>
                    <a:pt x="1896301" y="838251"/>
                  </a:lnTo>
                  <a:lnTo>
                    <a:pt x="2074895" y="423404"/>
                  </a:lnTo>
                  <a:lnTo>
                    <a:pt x="1625601" y="476543"/>
                  </a:ln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8AB24F2-6E96-B47C-0A23-C00C0B87578A}"/>
                </a:ext>
              </a:extLst>
            </p:cNvPr>
            <p:cNvSpPr/>
            <p:nvPr/>
          </p:nvSpPr>
          <p:spPr>
            <a:xfrm>
              <a:off x="7525033" y="4159546"/>
              <a:ext cx="691419" cy="793097"/>
            </a:xfrm>
            <a:custGeom>
              <a:avLst/>
              <a:gdLst>
                <a:gd name="connsiteX0" fmla="*/ 664178 w 691419"/>
                <a:gd name="connsiteY0" fmla="*/ 265411 h 793097"/>
                <a:gd name="connsiteX1" fmla="*/ 664178 w 691419"/>
                <a:gd name="connsiteY1" fmla="*/ 263035 h 793097"/>
                <a:gd name="connsiteX2" fmla="*/ 595503 w 691419"/>
                <a:gd name="connsiteY2" fmla="*/ 80802 h 793097"/>
                <a:gd name="connsiteX3" fmla="*/ 363569 w 691419"/>
                <a:gd name="connsiteY3" fmla="*/ 0 h 793097"/>
                <a:gd name="connsiteX4" fmla="*/ 0 w 691419"/>
                <a:gd name="connsiteY4" fmla="*/ 0 h 793097"/>
                <a:gd name="connsiteX5" fmla="*/ 0 w 691419"/>
                <a:gd name="connsiteY5" fmla="*/ 793002 h 793097"/>
                <a:gd name="connsiteX6" fmla="*/ 180975 w 691419"/>
                <a:gd name="connsiteY6" fmla="*/ 793002 h 793097"/>
                <a:gd name="connsiteX7" fmla="*/ 180975 w 691419"/>
                <a:gd name="connsiteY7" fmla="*/ 541850 h 793097"/>
                <a:gd name="connsiteX8" fmla="*/ 310801 w 691419"/>
                <a:gd name="connsiteY8" fmla="*/ 541850 h 793097"/>
                <a:gd name="connsiteX9" fmla="*/ 478060 w 691419"/>
                <a:gd name="connsiteY9" fmla="*/ 791291 h 793097"/>
                <a:gd name="connsiteX10" fmla="*/ 479298 w 691419"/>
                <a:gd name="connsiteY10" fmla="*/ 793097 h 793097"/>
                <a:gd name="connsiteX11" fmla="*/ 691420 w 691419"/>
                <a:gd name="connsiteY11" fmla="*/ 793097 h 793097"/>
                <a:gd name="connsiteX12" fmla="*/ 497872 w 691419"/>
                <a:gd name="connsiteY12" fmla="*/ 510670 h 793097"/>
                <a:gd name="connsiteX13" fmla="*/ 664178 w 691419"/>
                <a:gd name="connsiteY13" fmla="*/ 265506 h 793097"/>
                <a:gd name="connsiteX14" fmla="*/ 181070 w 691419"/>
                <a:gd name="connsiteY14" fmla="*/ 163981 h 793097"/>
                <a:gd name="connsiteX15" fmla="*/ 348996 w 691419"/>
                <a:gd name="connsiteY15" fmla="*/ 163981 h 793097"/>
                <a:gd name="connsiteX16" fmla="*/ 480917 w 691419"/>
                <a:gd name="connsiteY16" fmla="*/ 271971 h 793097"/>
                <a:gd name="connsiteX17" fmla="*/ 480917 w 691419"/>
                <a:gd name="connsiteY17" fmla="*/ 274252 h 793097"/>
                <a:gd name="connsiteX18" fmla="*/ 352425 w 691419"/>
                <a:gd name="connsiteY18" fmla="*/ 381196 h 793097"/>
                <a:gd name="connsiteX19" fmla="*/ 181070 w 691419"/>
                <a:gd name="connsiteY19" fmla="*/ 381196 h 793097"/>
                <a:gd name="connsiteX20" fmla="*/ 181070 w 691419"/>
                <a:gd name="connsiteY20" fmla="*/ 163981 h 7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19" h="793097">
                  <a:moveTo>
                    <a:pt x="664178" y="265411"/>
                  </a:moveTo>
                  <a:lnTo>
                    <a:pt x="664178" y="263035"/>
                  </a:lnTo>
                  <a:cubicBezTo>
                    <a:pt x="664178" y="188602"/>
                    <a:pt x="640556" y="125671"/>
                    <a:pt x="595503" y="80802"/>
                  </a:cubicBezTo>
                  <a:cubicBezTo>
                    <a:pt x="542639" y="27948"/>
                    <a:pt x="462439" y="0"/>
                    <a:pt x="363569" y="0"/>
                  </a:cubicBezTo>
                  <a:lnTo>
                    <a:pt x="0" y="0"/>
                  </a:lnTo>
                  <a:lnTo>
                    <a:pt x="0" y="793002"/>
                  </a:lnTo>
                  <a:lnTo>
                    <a:pt x="180975" y="793002"/>
                  </a:lnTo>
                  <a:lnTo>
                    <a:pt x="180975" y="541850"/>
                  </a:lnTo>
                  <a:lnTo>
                    <a:pt x="310801" y="541850"/>
                  </a:lnTo>
                  <a:lnTo>
                    <a:pt x="478060" y="791291"/>
                  </a:lnTo>
                  <a:lnTo>
                    <a:pt x="479298" y="793097"/>
                  </a:lnTo>
                  <a:lnTo>
                    <a:pt x="691420" y="793097"/>
                  </a:lnTo>
                  <a:lnTo>
                    <a:pt x="497872" y="510670"/>
                  </a:lnTo>
                  <a:cubicBezTo>
                    <a:pt x="605123" y="469033"/>
                    <a:pt x="664178" y="382147"/>
                    <a:pt x="664178" y="265506"/>
                  </a:cubicBezTo>
                  <a:moveTo>
                    <a:pt x="181070" y="163981"/>
                  </a:moveTo>
                  <a:lnTo>
                    <a:pt x="348996" y="163981"/>
                  </a:lnTo>
                  <a:cubicBezTo>
                    <a:pt x="434054" y="163981"/>
                    <a:pt x="480917" y="202291"/>
                    <a:pt x="480917" y="271971"/>
                  </a:cubicBezTo>
                  <a:lnTo>
                    <a:pt x="480917" y="274252"/>
                  </a:lnTo>
                  <a:cubicBezTo>
                    <a:pt x="480917" y="340225"/>
                    <a:pt x="431673" y="381196"/>
                    <a:pt x="352425" y="381196"/>
                  </a:cubicBezTo>
                  <a:lnTo>
                    <a:pt x="181070" y="381196"/>
                  </a:lnTo>
                  <a:lnTo>
                    <a:pt x="181070" y="163981"/>
                  </a:ln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B572F2D-B911-589B-F21A-E77220953D5C}"/>
                </a:ext>
              </a:extLst>
            </p:cNvPr>
            <p:cNvSpPr/>
            <p:nvPr/>
          </p:nvSpPr>
          <p:spPr>
            <a:xfrm>
              <a:off x="8430574" y="4159641"/>
              <a:ext cx="181070" cy="792811"/>
            </a:xfrm>
            <a:custGeom>
              <a:avLst/>
              <a:gdLst>
                <a:gd name="connsiteX0" fmla="*/ 0 w 181070"/>
                <a:gd name="connsiteY0" fmla="*/ 0 h 792811"/>
                <a:gd name="connsiteX1" fmla="*/ 181070 w 181070"/>
                <a:gd name="connsiteY1" fmla="*/ 0 h 792811"/>
                <a:gd name="connsiteX2" fmla="*/ 181070 w 181070"/>
                <a:gd name="connsiteY2" fmla="*/ 792812 h 792811"/>
                <a:gd name="connsiteX3" fmla="*/ 0 w 181070"/>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1070" h="792811">
                  <a:moveTo>
                    <a:pt x="0" y="0"/>
                  </a:moveTo>
                  <a:lnTo>
                    <a:pt x="181070" y="0"/>
                  </a:lnTo>
                  <a:lnTo>
                    <a:pt x="181070" y="792812"/>
                  </a:lnTo>
                  <a:lnTo>
                    <a:pt x="0" y="792812"/>
                  </a:ln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E69CB6C-7036-F9D7-78FA-FEDA4C582F5F}"/>
                </a:ext>
              </a:extLst>
            </p:cNvPr>
            <p:cNvSpPr/>
            <p:nvPr/>
          </p:nvSpPr>
          <p:spPr>
            <a:xfrm>
              <a:off x="6153909" y="4159546"/>
              <a:ext cx="673036" cy="792907"/>
            </a:xfrm>
            <a:custGeom>
              <a:avLst/>
              <a:gdLst>
                <a:gd name="connsiteX0" fmla="*/ 492061 w 673036"/>
                <a:gd name="connsiteY0" fmla="*/ 310565 h 792907"/>
                <a:gd name="connsiteX1" fmla="*/ 181070 w 673036"/>
                <a:gd name="connsiteY1" fmla="*/ 310565 h 792907"/>
                <a:gd name="connsiteX2" fmla="*/ 181070 w 673036"/>
                <a:gd name="connsiteY2" fmla="*/ 0 h 792907"/>
                <a:gd name="connsiteX3" fmla="*/ 0 w 673036"/>
                <a:gd name="connsiteY3" fmla="*/ 0 h 792907"/>
                <a:gd name="connsiteX4" fmla="*/ 0 w 673036"/>
                <a:gd name="connsiteY4" fmla="*/ 792907 h 792907"/>
                <a:gd name="connsiteX5" fmla="*/ 181070 w 673036"/>
                <a:gd name="connsiteY5" fmla="*/ 792907 h 792907"/>
                <a:gd name="connsiteX6" fmla="*/ 181070 w 673036"/>
                <a:gd name="connsiteY6" fmla="*/ 477969 h 792907"/>
                <a:gd name="connsiteX7" fmla="*/ 492061 w 673036"/>
                <a:gd name="connsiteY7" fmla="*/ 477969 h 792907"/>
                <a:gd name="connsiteX8" fmla="*/ 492061 w 673036"/>
                <a:gd name="connsiteY8" fmla="*/ 792907 h 792907"/>
                <a:gd name="connsiteX9" fmla="*/ 673036 w 673036"/>
                <a:gd name="connsiteY9" fmla="*/ 792907 h 792907"/>
                <a:gd name="connsiteX10" fmla="*/ 673036 w 673036"/>
                <a:gd name="connsiteY10" fmla="*/ 0 h 792907"/>
                <a:gd name="connsiteX11" fmla="*/ 492061 w 673036"/>
                <a:gd name="connsiteY11" fmla="*/ 0 h 792907"/>
                <a:gd name="connsiteX12" fmla="*/ 492061 w 673036"/>
                <a:gd name="connsiteY12" fmla="*/ 310565 h 7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036" h="792907">
                  <a:moveTo>
                    <a:pt x="492061" y="310565"/>
                  </a:moveTo>
                  <a:lnTo>
                    <a:pt x="181070" y="310565"/>
                  </a:lnTo>
                  <a:lnTo>
                    <a:pt x="181070" y="0"/>
                  </a:lnTo>
                  <a:lnTo>
                    <a:pt x="0" y="0"/>
                  </a:lnTo>
                  <a:lnTo>
                    <a:pt x="0" y="792907"/>
                  </a:lnTo>
                  <a:lnTo>
                    <a:pt x="181070" y="792907"/>
                  </a:lnTo>
                  <a:lnTo>
                    <a:pt x="181070" y="477969"/>
                  </a:lnTo>
                  <a:lnTo>
                    <a:pt x="492061" y="477969"/>
                  </a:lnTo>
                  <a:lnTo>
                    <a:pt x="492061" y="792907"/>
                  </a:lnTo>
                  <a:lnTo>
                    <a:pt x="673036" y="792907"/>
                  </a:lnTo>
                  <a:lnTo>
                    <a:pt x="673036" y="0"/>
                  </a:lnTo>
                  <a:lnTo>
                    <a:pt x="492061" y="0"/>
                  </a:lnTo>
                  <a:lnTo>
                    <a:pt x="492061" y="310565"/>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77980DE-B39C-C83F-C70E-0E5F952B1E16}"/>
                </a:ext>
              </a:extLst>
            </p:cNvPr>
            <p:cNvSpPr/>
            <p:nvPr/>
          </p:nvSpPr>
          <p:spPr>
            <a:xfrm>
              <a:off x="7085549" y="4159641"/>
              <a:ext cx="180975" cy="792811"/>
            </a:xfrm>
            <a:custGeom>
              <a:avLst/>
              <a:gdLst>
                <a:gd name="connsiteX0" fmla="*/ 0 w 180975"/>
                <a:gd name="connsiteY0" fmla="*/ 0 h 792811"/>
                <a:gd name="connsiteX1" fmla="*/ 180975 w 180975"/>
                <a:gd name="connsiteY1" fmla="*/ 0 h 792811"/>
                <a:gd name="connsiteX2" fmla="*/ 180975 w 180975"/>
                <a:gd name="connsiteY2" fmla="*/ 792812 h 792811"/>
                <a:gd name="connsiteX3" fmla="*/ 0 w 180975"/>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0975" h="792811">
                  <a:moveTo>
                    <a:pt x="0" y="0"/>
                  </a:moveTo>
                  <a:lnTo>
                    <a:pt x="180975" y="0"/>
                  </a:lnTo>
                  <a:lnTo>
                    <a:pt x="180975" y="792812"/>
                  </a:lnTo>
                  <a:lnTo>
                    <a:pt x="0" y="792812"/>
                  </a:lnTo>
                  <a:close/>
                </a:path>
              </a:pathLst>
            </a:custGeom>
            <a:grpFill/>
            <a:ln w="9525"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C5858117-43F2-3523-B99F-705622D3E648}"/>
              </a:ext>
            </a:extLst>
          </p:cNvPr>
          <p:cNvCxnSpPr/>
          <p:nvPr userDrawn="1"/>
        </p:nvCxnSpPr>
        <p:spPr>
          <a:xfrm>
            <a:off x="11626881" y="6301200"/>
            <a:ext cx="0" cy="469515"/>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BEE195DD-A6A1-7AC9-F1A6-D5D2DEC49007}"/>
              </a:ext>
            </a:extLst>
          </p:cNvPr>
          <p:cNvSpPr/>
          <p:nvPr userDrawn="1"/>
        </p:nvSpPr>
        <p:spPr>
          <a:xfrm>
            <a:off x="6670439" y="6497146"/>
            <a:ext cx="4852682" cy="1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accent3"/>
                </a:solidFill>
                <a:effectLst/>
                <a:latin typeface="+mn-lt"/>
              </a:rPr>
              <a:t>© 2025 Home Improvement Research Institute. All Rights Reserved.  </a:t>
            </a:r>
            <a:r>
              <a:rPr lang="en-US" sz="1000" b="0" i="0" u="none" strike="noStrike" dirty="0">
                <a:solidFill>
                  <a:schemeClr val="accent3"/>
                </a:solidFill>
                <a:effectLst/>
                <a:latin typeface="Aptos" panose="020B0004020202020204" pitchFamily="34" charset="0"/>
              </a:rPr>
              <a:t>  </a:t>
            </a:r>
            <a:fld id="{CE999D37-499C-004B-8A77-5D0D4A9EBF38}" type="slidenum">
              <a:rPr lang="en-US" sz="1000" b="0" i="0" smtClean="0">
                <a:solidFill>
                  <a:schemeClr val="accent3"/>
                </a:solidFill>
                <a:latin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9996904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4" userDrawn="1">
          <p15:clr>
            <a:srgbClr val="FBAE40"/>
          </p15:clr>
        </p15:guide>
        <p15:guide id="2" pos="1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405EA9-2339-6E12-B4F5-445A59AB8C40}"/>
              </a:ext>
            </a:extLst>
          </p:cNvPr>
          <p:cNvSpPr>
            <a:spLocks noGrp="1"/>
          </p:cNvSpPr>
          <p:nvPr>
            <p:ph type="title" hasCustomPrompt="1"/>
          </p:nvPr>
        </p:nvSpPr>
        <p:spPr>
          <a:xfrm>
            <a:off x="344356" y="1133913"/>
            <a:ext cx="5717207" cy="577374"/>
          </a:xfrm>
        </p:spPr>
        <p:txBody>
          <a:bodyPr>
            <a:normAutofit/>
          </a:bodyPr>
          <a:lstStyle>
            <a:lvl1pPr algn="l">
              <a:defRPr sz="4000" b="1" i="0">
                <a:solidFill>
                  <a:schemeClr val="accent2"/>
                </a:solidFill>
                <a:latin typeface="+mj-lt"/>
                <a:ea typeface="Helvetica Neue" panose="02000503000000020004" pitchFamily="2" charset="0"/>
                <a:cs typeface="Helvetica Neue" panose="02000503000000020004" pitchFamily="2" charset="0"/>
              </a:defRPr>
            </a:lvl1pPr>
          </a:lstStyle>
          <a:p>
            <a:r>
              <a:rPr lang="en-US"/>
              <a:t>Click to edit title</a:t>
            </a:r>
          </a:p>
        </p:txBody>
      </p:sp>
      <p:sp>
        <p:nvSpPr>
          <p:cNvPr id="23" name="Content Placeholder 14">
            <a:extLst>
              <a:ext uri="{FF2B5EF4-FFF2-40B4-BE49-F238E27FC236}">
                <a16:creationId xmlns:a16="http://schemas.microsoft.com/office/drawing/2014/main" id="{B96CE039-9337-7D92-5AB1-F3E3968E85B9}"/>
              </a:ext>
            </a:extLst>
          </p:cNvPr>
          <p:cNvSpPr>
            <a:spLocks noGrp="1"/>
          </p:cNvSpPr>
          <p:nvPr>
            <p:ph sz="quarter" idx="16" hasCustomPrompt="1"/>
          </p:nvPr>
        </p:nvSpPr>
        <p:spPr>
          <a:xfrm>
            <a:off x="1721466" y="3421518"/>
            <a:ext cx="5717207" cy="788125"/>
          </a:xfrm>
        </p:spPr>
        <p:txBody>
          <a:bodyPr>
            <a:normAutofit/>
          </a:bodyPr>
          <a:lstStyle>
            <a:lvl1pPr marL="0" indent="0">
              <a:buFontTx/>
              <a:buNone/>
              <a:defRPr sz="2000">
                <a:solidFill>
                  <a:schemeClr val="tx2"/>
                </a:solidFill>
                <a:latin typeface="+mj-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
        <p:nvSpPr>
          <p:cNvPr id="24" name="Content Placeholder 14">
            <a:extLst>
              <a:ext uri="{FF2B5EF4-FFF2-40B4-BE49-F238E27FC236}">
                <a16:creationId xmlns:a16="http://schemas.microsoft.com/office/drawing/2014/main" id="{0EC06514-FFEF-EE83-D681-031F350648CE}"/>
              </a:ext>
            </a:extLst>
          </p:cNvPr>
          <p:cNvSpPr>
            <a:spLocks noGrp="1"/>
          </p:cNvSpPr>
          <p:nvPr>
            <p:ph sz="quarter" idx="17" hasCustomPrompt="1"/>
          </p:nvPr>
        </p:nvSpPr>
        <p:spPr>
          <a:xfrm>
            <a:off x="1721466" y="4504360"/>
            <a:ext cx="5717207" cy="788125"/>
          </a:xfrm>
        </p:spPr>
        <p:txBody>
          <a:bodyPr>
            <a:normAutofit/>
          </a:bodyPr>
          <a:lstStyle>
            <a:lvl1pPr marL="0" indent="0">
              <a:buFontTx/>
              <a:buNone/>
              <a:defRPr sz="2000">
                <a:solidFill>
                  <a:schemeClr val="tx2"/>
                </a:solidFill>
                <a:latin typeface="+mj-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
        <p:nvSpPr>
          <p:cNvPr id="7" name="Content Placeholder 14">
            <a:extLst>
              <a:ext uri="{FF2B5EF4-FFF2-40B4-BE49-F238E27FC236}">
                <a16:creationId xmlns:a16="http://schemas.microsoft.com/office/drawing/2014/main" id="{0E204A60-A108-7B71-C3B5-EE1D96FBCE66}"/>
              </a:ext>
            </a:extLst>
          </p:cNvPr>
          <p:cNvSpPr>
            <a:spLocks noGrp="1"/>
          </p:cNvSpPr>
          <p:nvPr>
            <p:ph sz="quarter" idx="15" hasCustomPrompt="1"/>
          </p:nvPr>
        </p:nvSpPr>
        <p:spPr>
          <a:xfrm>
            <a:off x="1721466" y="2401277"/>
            <a:ext cx="5717207" cy="788125"/>
          </a:xfrm>
        </p:spPr>
        <p:txBody>
          <a:bodyPr>
            <a:normAutofit/>
          </a:bodyPr>
          <a:lstStyle>
            <a:lvl1pPr marL="0" indent="0">
              <a:buFontTx/>
              <a:buNone/>
              <a:defRPr sz="2000">
                <a:solidFill>
                  <a:schemeClr val="tx2"/>
                </a:solidFill>
                <a:latin typeface="+mj-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
        <p:nvSpPr>
          <p:cNvPr id="6" name="Rounded Rectangle 5">
            <a:extLst>
              <a:ext uri="{FF2B5EF4-FFF2-40B4-BE49-F238E27FC236}">
                <a16:creationId xmlns:a16="http://schemas.microsoft.com/office/drawing/2014/main" id="{D806662F-3A06-318A-18AE-C615FFE92B12}"/>
              </a:ext>
            </a:extLst>
          </p:cNvPr>
          <p:cNvSpPr/>
          <p:nvPr/>
        </p:nvSpPr>
        <p:spPr>
          <a:xfrm rot="10800000">
            <a:off x="10559441" y="-12527"/>
            <a:ext cx="1645084" cy="6870526"/>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82880" rtlCol="0" anchor="t"/>
          <a:lstStyle/>
          <a:p>
            <a:pPr>
              <a:spcAft>
                <a:spcPts val="1200"/>
              </a:spcAft>
            </a:pPr>
            <a:endParaRPr lang="en-US" sz="1050">
              <a:solidFill>
                <a:schemeClr val="bg1"/>
              </a:solidFill>
            </a:endParaRPr>
          </a:p>
        </p:txBody>
      </p:sp>
      <p:pic>
        <p:nvPicPr>
          <p:cNvPr id="11" name="Graphic 10">
            <a:extLst>
              <a:ext uri="{FF2B5EF4-FFF2-40B4-BE49-F238E27FC236}">
                <a16:creationId xmlns:a16="http://schemas.microsoft.com/office/drawing/2014/main" id="{B8D3E22E-E295-59A8-C8D4-E1F90390AE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0750" y="1467359"/>
            <a:ext cx="4811398" cy="4811398"/>
          </a:xfrm>
          <a:prstGeom prst="rect">
            <a:avLst/>
          </a:prstGeom>
        </p:spPr>
      </p:pic>
      <p:grpSp>
        <p:nvGrpSpPr>
          <p:cNvPr id="12" name="Group 11">
            <a:extLst>
              <a:ext uri="{FF2B5EF4-FFF2-40B4-BE49-F238E27FC236}">
                <a16:creationId xmlns:a16="http://schemas.microsoft.com/office/drawing/2014/main" id="{197BF719-D671-8479-09E8-6A4D7922ED64}"/>
              </a:ext>
            </a:extLst>
          </p:cNvPr>
          <p:cNvGrpSpPr/>
          <p:nvPr userDrawn="1"/>
        </p:nvGrpSpPr>
        <p:grpSpPr>
          <a:xfrm>
            <a:off x="-10613" y="1983458"/>
            <a:ext cx="1338371" cy="3722239"/>
            <a:chOff x="-10613" y="1983458"/>
            <a:chExt cx="1338371" cy="3722239"/>
          </a:xfrm>
        </p:grpSpPr>
        <p:sp>
          <p:nvSpPr>
            <p:cNvPr id="13" name="Rounded Rectangle 12">
              <a:extLst>
                <a:ext uri="{FF2B5EF4-FFF2-40B4-BE49-F238E27FC236}">
                  <a16:creationId xmlns:a16="http://schemas.microsoft.com/office/drawing/2014/main" id="{2CB01317-BB25-38B3-4AB6-D5AB56986EAB}"/>
                </a:ext>
              </a:extLst>
            </p:cNvPr>
            <p:cNvSpPr/>
            <p:nvPr/>
          </p:nvSpPr>
          <p:spPr>
            <a:xfrm>
              <a:off x="64543" y="1983458"/>
              <a:ext cx="1263215" cy="3722239"/>
            </a:xfrm>
            <a:prstGeom prst="roundRect">
              <a:avLst>
                <a:gd name="adj" fmla="val 94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82880" rtlCol="0" anchor="t"/>
            <a:lstStyle/>
            <a:p>
              <a:pPr>
                <a:spcAft>
                  <a:spcPts val="1200"/>
                </a:spcAft>
              </a:pPr>
              <a:endParaRPr lang="en-US" sz="1050">
                <a:solidFill>
                  <a:schemeClr val="bg1"/>
                </a:solidFill>
              </a:endParaRPr>
            </a:p>
          </p:txBody>
        </p:sp>
        <p:sp>
          <p:nvSpPr>
            <p:cNvPr id="14" name="Rounded Rectangle 13">
              <a:extLst>
                <a:ext uri="{FF2B5EF4-FFF2-40B4-BE49-F238E27FC236}">
                  <a16:creationId xmlns:a16="http://schemas.microsoft.com/office/drawing/2014/main" id="{EE22C0AD-26B3-1C91-FBF9-58947322B340}"/>
                </a:ext>
              </a:extLst>
            </p:cNvPr>
            <p:cNvSpPr/>
            <p:nvPr/>
          </p:nvSpPr>
          <p:spPr>
            <a:xfrm>
              <a:off x="-10613" y="1983458"/>
              <a:ext cx="335175" cy="372223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82880" rtlCol="0" anchor="t"/>
            <a:lstStyle/>
            <a:p>
              <a:pPr>
                <a:spcAft>
                  <a:spcPts val="1200"/>
                </a:spcAft>
              </a:pPr>
              <a:endParaRPr lang="en-US" sz="1050">
                <a:solidFill>
                  <a:schemeClr val="bg1"/>
                </a:solidFill>
              </a:endParaRPr>
            </a:p>
          </p:txBody>
        </p:sp>
      </p:grpSp>
      <p:sp>
        <p:nvSpPr>
          <p:cNvPr id="27" name="Picture Placeholder 25">
            <a:extLst>
              <a:ext uri="{FF2B5EF4-FFF2-40B4-BE49-F238E27FC236}">
                <a16:creationId xmlns:a16="http://schemas.microsoft.com/office/drawing/2014/main" id="{EF86A5AE-627F-DAA1-E5AC-64452274DA2D}"/>
              </a:ext>
            </a:extLst>
          </p:cNvPr>
          <p:cNvSpPr>
            <a:spLocks noGrp="1"/>
          </p:cNvSpPr>
          <p:nvPr>
            <p:ph type="pic" sz="quarter" idx="18"/>
          </p:nvPr>
        </p:nvSpPr>
        <p:spPr>
          <a:xfrm>
            <a:off x="7816241" y="318483"/>
            <a:ext cx="4051196" cy="6206070"/>
          </a:xfrm>
          <a:prstGeom prst="roundRect">
            <a:avLst>
              <a:gd name="adj" fmla="val 3006"/>
            </a:avLst>
          </a:prstGeom>
        </p:spPr>
        <p:txBody>
          <a:bodyPr/>
          <a:lstStyle/>
          <a:p>
            <a:endParaRPr lang="en-US"/>
          </a:p>
        </p:txBody>
      </p:sp>
    </p:spTree>
    <p:extLst>
      <p:ext uri="{BB962C8B-B14F-4D97-AF65-F5344CB8AC3E}">
        <p14:creationId xmlns:p14="http://schemas.microsoft.com/office/powerpoint/2010/main" val="114697641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FA5D-027F-E95E-C2D8-B4B8021FA9ED}"/>
              </a:ext>
            </a:extLst>
          </p:cNvPr>
          <p:cNvSpPr>
            <a:spLocks noGrp="1"/>
          </p:cNvSpPr>
          <p:nvPr>
            <p:ph type="title" hasCustomPrompt="1"/>
          </p:nvPr>
        </p:nvSpPr>
        <p:spPr>
          <a:xfrm>
            <a:off x="5241411" y="2467130"/>
            <a:ext cx="6754073" cy="889678"/>
          </a:xfrm>
        </p:spPr>
        <p:txBody>
          <a:bodyPr>
            <a:noAutofit/>
          </a:bodyPr>
          <a:lstStyle>
            <a:lvl1pPr algn="l">
              <a:defRPr sz="4800" b="1" i="0">
                <a:solidFill>
                  <a:schemeClr val="bg1"/>
                </a:solidFill>
                <a:latin typeface="+mj-lt"/>
                <a:ea typeface="Helvetica Neue" panose="02000503000000020004" pitchFamily="2" charset="0"/>
                <a:cs typeface="Helvetica Neue" panose="02000503000000020004" pitchFamily="2" charset="0"/>
              </a:defRPr>
            </a:lvl1pPr>
          </a:lstStyle>
          <a:p>
            <a:r>
              <a:rPr lang="en-US"/>
              <a:t>Click to edit title</a:t>
            </a:r>
          </a:p>
        </p:txBody>
      </p:sp>
      <p:sp>
        <p:nvSpPr>
          <p:cNvPr id="5" name="Content Placeholder 14">
            <a:extLst>
              <a:ext uri="{FF2B5EF4-FFF2-40B4-BE49-F238E27FC236}">
                <a16:creationId xmlns:a16="http://schemas.microsoft.com/office/drawing/2014/main" id="{1B3E4B43-282E-21B1-E050-5F268589A577}"/>
              </a:ext>
            </a:extLst>
          </p:cNvPr>
          <p:cNvSpPr>
            <a:spLocks noGrp="1"/>
          </p:cNvSpPr>
          <p:nvPr>
            <p:ph sz="quarter" idx="15" hasCustomPrompt="1"/>
          </p:nvPr>
        </p:nvSpPr>
        <p:spPr>
          <a:xfrm>
            <a:off x="5241411" y="3595471"/>
            <a:ext cx="6754073" cy="2961741"/>
          </a:xfrm>
        </p:spPr>
        <p:txBody>
          <a:bodyPr>
            <a:normAutofit/>
          </a:bodyPr>
          <a:lstStyle>
            <a:lvl1pPr marL="0" indent="0" algn="l">
              <a:buFontTx/>
              <a:buNone/>
              <a:defRPr sz="2400" b="0">
                <a:solidFill>
                  <a:schemeClr val="bg1"/>
                </a:solidFill>
                <a:latin typeface="+mn-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Tree>
    <p:extLst>
      <p:ext uri="{BB962C8B-B14F-4D97-AF65-F5344CB8AC3E}">
        <p14:creationId xmlns:p14="http://schemas.microsoft.com/office/powerpoint/2010/main" val="42788055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FA5D-027F-E95E-C2D8-B4B8021FA9ED}"/>
              </a:ext>
            </a:extLst>
          </p:cNvPr>
          <p:cNvSpPr>
            <a:spLocks noGrp="1"/>
          </p:cNvSpPr>
          <p:nvPr>
            <p:ph type="title" hasCustomPrompt="1"/>
          </p:nvPr>
        </p:nvSpPr>
        <p:spPr>
          <a:xfrm>
            <a:off x="5241411" y="2467130"/>
            <a:ext cx="6754073" cy="889678"/>
          </a:xfrm>
        </p:spPr>
        <p:txBody>
          <a:bodyPr>
            <a:noAutofit/>
          </a:bodyPr>
          <a:lstStyle>
            <a:lvl1pPr algn="l">
              <a:defRPr sz="4800" b="1" i="0">
                <a:solidFill>
                  <a:schemeClr val="bg1"/>
                </a:solidFill>
                <a:latin typeface="+mj-lt"/>
                <a:ea typeface="Helvetica Neue" panose="02000503000000020004" pitchFamily="2" charset="0"/>
                <a:cs typeface="Helvetica Neue" panose="02000503000000020004" pitchFamily="2" charset="0"/>
              </a:defRPr>
            </a:lvl1pPr>
          </a:lstStyle>
          <a:p>
            <a:r>
              <a:rPr lang="en-US"/>
              <a:t>Click to edit title</a:t>
            </a:r>
          </a:p>
        </p:txBody>
      </p:sp>
      <p:sp>
        <p:nvSpPr>
          <p:cNvPr id="5" name="Content Placeholder 14">
            <a:extLst>
              <a:ext uri="{FF2B5EF4-FFF2-40B4-BE49-F238E27FC236}">
                <a16:creationId xmlns:a16="http://schemas.microsoft.com/office/drawing/2014/main" id="{1B3E4B43-282E-21B1-E050-5F268589A577}"/>
              </a:ext>
            </a:extLst>
          </p:cNvPr>
          <p:cNvSpPr>
            <a:spLocks noGrp="1"/>
          </p:cNvSpPr>
          <p:nvPr>
            <p:ph sz="quarter" idx="15" hasCustomPrompt="1"/>
          </p:nvPr>
        </p:nvSpPr>
        <p:spPr>
          <a:xfrm>
            <a:off x="5241411" y="3595471"/>
            <a:ext cx="6754073" cy="2961741"/>
          </a:xfrm>
        </p:spPr>
        <p:txBody>
          <a:bodyPr>
            <a:normAutofit/>
          </a:bodyPr>
          <a:lstStyle>
            <a:lvl1pPr marL="0" indent="0" algn="l">
              <a:buFontTx/>
              <a:buNone/>
              <a:defRPr sz="2400" b="0">
                <a:solidFill>
                  <a:schemeClr val="bg1"/>
                </a:solidFill>
                <a:latin typeface="+mn-lt"/>
                <a:cs typeface="Times New Roman"/>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content</a:t>
            </a:r>
          </a:p>
        </p:txBody>
      </p:sp>
    </p:spTree>
    <p:extLst>
      <p:ext uri="{BB962C8B-B14F-4D97-AF65-F5344CB8AC3E}">
        <p14:creationId xmlns:p14="http://schemas.microsoft.com/office/powerpoint/2010/main" val="7117458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Title-Content1">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B601514-0071-074C-B0A2-4A53B627EEED}"/>
              </a:ext>
            </a:extLst>
          </p:cNvPr>
          <p:cNvSpPr>
            <a:spLocks noGrp="1"/>
          </p:cNvSpPr>
          <p:nvPr>
            <p:ph idx="1"/>
          </p:nvPr>
        </p:nvSpPr>
        <p:spPr>
          <a:xfrm>
            <a:off x="838200" y="1255060"/>
            <a:ext cx="10515600" cy="4452059"/>
          </a:xfrm>
        </p:spPr>
        <p:txBody>
          <a:bodyPr>
            <a:normAutofit/>
          </a:bodyPr>
          <a:lstStyle>
            <a:lvl1pPr marL="0" indent="0">
              <a:buNone/>
              <a:defRPr sz="1867"/>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14" name="Title 1">
            <a:extLst>
              <a:ext uri="{FF2B5EF4-FFF2-40B4-BE49-F238E27FC236}">
                <a16:creationId xmlns:a16="http://schemas.microsoft.com/office/drawing/2014/main" id="{EF43BDF5-FAED-2846-A5D5-0BD11862CE1C}"/>
              </a:ext>
            </a:extLst>
          </p:cNvPr>
          <p:cNvSpPr>
            <a:spLocks noGrp="1"/>
          </p:cNvSpPr>
          <p:nvPr>
            <p:ph type="title"/>
          </p:nvPr>
        </p:nvSpPr>
        <p:spPr>
          <a:xfrm>
            <a:off x="838201" y="303451"/>
            <a:ext cx="8248809" cy="551589"/>
          </a:xfrm>
        </p:spPr>
        <p:txBody>
          <a:bodyPr anchor="t">
            <a:noAutofit/>
          </a:bodyPr>
          <a:lstStyle>
            <a:lvl1pPr algn="l">
              <a:defRPr sz="3733">
                <a:solidFill>
                  <a:srgbClr val="2DBDB6"/>
                </a:solidFill>
              </a:defRPr>
            </a:lvl1pPr>
          </a:lstStyle>
          <a:p>
            <a:r>
              <a:rPr lang="en-US" dirty="0"/>
              <a:t>Click to edit Master title style</a:t>
            </a:r>
          </a:p>
        </p:txBody>
      </p:sp>
    </p:spTree>
    <p:extLst>
      <p:ext uri="{BB962C8B-B14F-4D97-AF65-F5344CB8AC3E}">
        <p14:creationId xmlns:p14="http://schemas.microsoft.com/office/powerpoint/2010/main" val="16108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ight Blue BG w Logo Page #">
    <p:bg>
      <p:bgPr>
        <a:solidFill>
          <a:schemeClr val="accent1">
            <a:alpha val="10264"/>
          </a:schemeClr>
        </a:solidFill>
        <a:effectLst/>
      </p:bgPr>
    </p:bg>
    <p:spTree>
      <p:nvGrpSpPr>
        <p:cNvPr id="1" name=""/>
        <p:cNvGrpSpPr/>
        <p:nvPr/>
      </p:nvGrpSpPr>
      <p:grpSpPr>
        <a:xfrm>
          <a:off x="0" y="0"/>
          <a:ext cx="0" cy="0"/>
          <a:chOff x="0" y="0"/>
          <a:chExt cx="0" cy="0"/>
        </a:xfrm>
      </p:grpSpPr>
      <p:grpSp>
        <p:nvGrpSpPr>
          <p:cNvPr id="3" name="Graphic 3">
            <a:extLst>
              <a:ext uri="{FF2B5EF4-FFF2-40B4-BE49-F238E27FC236}">
                <a16:creationId xmlns:a16="http://schemas.microsoft.com/office/drawing/2014/main" id="{DA2E214B-958B-2A73-E66C-A351895ED7C7}"/>
              </a:ext>
            </a:extLst>
          </p:cNvPr>
          <p:cNvGrpSpPr/>
          <p:nvPr userDrawn="1"/>
        </p:nvGrpSpPr>
        <p:grpSpPr>
          <a:xfrm>
            <a:off x="11773939" y="6365632"/>
            <a:ext cx="295411" cy="366615"/>
            <a:chOff x="6153909" y="1902504"/>
            <a:chExt cx="2457735" cy="3050139"/>
          </a:xfrm>
          <a:solidFill>
            <a:schemeClr val="accent1"/>
          </a:solidFill>
        </p:grpSpPr>
        <p:sp>
          <p:nvSpPr>
            <p:cNvPr id="4" name="Freeform 3">
              <a:extLst>
                <a:ext uri="{FF2B5EF4-FFF2-40B4-BE49-F238E27FC236}">
                  <a16:creationId xmlns:a16="http://schemas.microsoft.com/office/drawing/2014/main" id="{F1922AFF-B1E6-85CB-D236-A634AB1FDB73}"/>
                </a:ext>
              </a:extLst>
            </p:cNvPr>
            <p:cNvSpPr/>
            <p:nvPr/>
          </p:nvSpPr>
          <p:spPr>
            <a:xfrm>
              <a:off x="6345297" y="1902504"/>
              <a:ext cx="2074894" cy="1824037"/>
            </a:xfrm>
            <a:custGeom>
              <a:avLst/>
              <a:gdLst>
                <a:gd name="connsiteX0" fmla="*/ 1625601 w 2074894"/>
                <a:gd name="connsiteY0" fmla="*/ 476353 h 1824037"/>
                <a:gd name="connsiteX1" fmla="*/ 1707420 w 2074894"/>
                <a:gd name="connsiteY1" fmla="*/ 585578 h 1824037"/>
                <a:gd name="connsiteX2" fmla="*/ 1564164 w 2074894"/>
                <a:gd name="connsiteY2" fmla="*/ 711535 h 1824037"/>
                <a:gd name="connsiteX3" fmla="*/ 1564069 w 2074894"/>
                <a:gd name="connsiteY3" fmla="*/ 711820 h 1824037"/>
                <a:gd name="connsiteX4" fmla="*/ 1533589 w 2074894"/>
                <a:gd name="connsiteY4" fmla="*/ 738722 h 1824037"/>
                <a:gd name="connsiteX5" fmla="*/ 1533589 w 2074894"/>
                <a:gd name="connsiteY5" fmla="*/ 1642851 h 1824037"/>
                <a:gd name="connsiteX6" fmla="*/ 1338517 w 2074894"/>
                <a:gd name="connsiteY6" fmla="*/ 1642851 h 1824037"/>
                <a:gd name="connsiteX7" fmla="*/ 1338517 w 2074894"/>
                <a:gd name="connsiteY7" fmla="*/ 1032937 h 1824037"/>
                <a:gd name="connsiteX8" fmla="*/ 1157066 w 2074894"/>
                <a:gd name="connsiteY8" fmla="*/ 1032937 h 1824037"/>
                <a:gd name="connsiteX9" fmla="*/ 1157066 w 2074894"/>
                <a:gd name="connsiteY9" fmla="*/ 1642851 h 1824037"/>
                <a:gd name="connsiteX10" fmla="*/ 927228 w 2074894"/>
                <a:gd name="connsiteY10" fmla="*/ 1642851 h 1824037"/>
                <a:gd name="connsiteX11" fmla="*/ 927228 w 2074894"/>
                <a:gd name="connsiteY11" fmla="*/ 1346640 h 1824037"/>
                <a:gd name="connsiteX12" fmla="*/ 745872 w 2074894"/>
                <a:gd name="connsiteY12" fmla="*/ 1346640 h 1824037"/>
                <a:gd name="connsiteX13" fmla="*/ 745872 w 2074894"/>
                <a:gd name="connsiteY13" fmla="*/ 1642851 h 1824037"/>
                <a:gd name="connsiteX14" fmla="*/ 534321 w 2074894"/>
                <a:gd name="connsiteY14" fmla="*/ 1642851 h 1824037"/>
                <a:gd name="connsiteX15" fmla="*/ 534321 w 2074894"/>
                <a:gd name="connsiteY15" fmla="*/ 984551 h 1824037"/>
                <a:gd name="connsiteX16" fmla="*/ 309912 w 2074894"/>
                <a:gd name="connsiteY16" fmla="*/ 984551 h 1824037"/>
                <a:gd name="connsiteX17" fmla="*/ 1040289 w 2074894"/>
                <a:gd name="connsiteY17" fmla="*/ 256095 h 1824037"/>
                <a:gd name="connsiteX18" fmla="*/ 1288225 w 2074894"/>
                <a:gd name="connsiteY18" fmla="*/ 503825 h 1824037"/>
                <a:gd name="connsiteX19" fmla="*/ 1416717 w 2074894"/>
                <a:gd name="connsiteY19" fmla="*/ 375683 h 1824037"/>
                <a:gd name="connsiteX20" fmla="*/ 1104488 w 2074894"/>
                <a:gd name="connsiteY20" fmla="*/ 64071 h 1824037"/>
                <a:gd name="connsiteX21" fmla="*/ 1104393 w 2074894"/>
                <a:gd name="connsiteY21" fmla="*/ 64071 h 1824037"/>
                <a:gd name="connsiteX22" fmla="*/ 1040289 w 2074894"/>
                <a:gd name="connsiteY22" fmla="*/ 0 h 1824037"/>
                <a:gd name="connsiteX23" fmla="*/ 976186 w 2074894"/>
                <a:gd name="connsiteY23" fmla="*/ 63976 h 1824037"/>
                <a:gd name="connsiteX24" fmla="*/ 976091 w 2074894"/>
                <a:gd name="connsiteY24" fmla="*/ 64071 h 1824037"/>
                <a:gd name="connsiteX25" fmla="*/ 466980 w 2074894"/>
                <a:gd name="connsiteY25" fmla="*/ 571889 h 1824037"/>
                <a:gd name="connsiteX26" fmla="*/ 26544 w 2074894"/>
                <a:gd name="connsiteY26" fmla="*/ 1011073 h 1824037"/>
                <a:gd name="connsiteX27" fmla="*/ 6827 w 2074894"/>
                <a:gd name="connsiteY27" fmla="*/ 1109842 h 1824037"/>
                <a:gd name="connsiteX28" fmla="*/ 90647 w 2074894"/>
                <a:gd name="connsiteY28" fmla="*/ 1165738 h 1824037"/>
                <a:gd name="connsiteX29" fmla="*/ 352680 w 2074894"/>
                <a:gd name="connsiteY29" fmla="*/ 1165738 h 1824037"/>
                <a:gd name="connsiteX30" fmla="*/ 352680 w 2074894"/>
                <a:gd name="connsiteY30" fmla="*/ 1824038 h 1824037"/>
                <a:gd name="connsiteX31" fmla="*/ 1714850 w 2074894"/>
                <a:gd name="connsiteY31" fmla="*/ 1824038 h 1824037"/>
                <a:gd name="connsiteX32" fmla="*/ 1714850 w 2074894"/>
                <a:gd name="connsiteY32" fmla="*/ 820570 h 1824037"/>
                <a:gd name="connsiteX33" fmla="*/ 1816291 w 2074894"/>
                <a:gd name="connsiteY33" fmla="*/ 731307 h 1824037"/>
                <a:gd name="connsiteX34" fmla="*/ 1896301 w 2074894"/>
                <a:gd name="connsiteY34" fmla="*/ 838251 h 1824037"/>
                <a:gd name="connsiteX35" fmla="*/ 2074895 w 2074894"/>
                <a:gd name="connsiteY35" fmla="*/ 423404 h 1824037"/>
                <a:gd name="connsiteX36" fmla="*/ 1625601 w 2074894"/>
                <a:gd name="connsiteY36" fmla="*/ 476543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74894" h="1824037">
                  <a:moveTo>
                    <a:pt x="1625601" y="476353"/>
                  </a:moveTo>
                  <a:lnTo>
                    <a:pt x="1707420" y="585578"/>
                  </a:lnTo>
                  <a:lnTo>
                    <a:pt x="1564164" y="711535"/>
                  </a:lnTo>
                  <a:cubicBezTo>
                    <a:pt x="1564164" y="711535"/>
                    <a:pt x="1564069" y="711820"/>
                    <a:pt x="1564069" y="711820"/>
                  </a:cubicBezTo>
                  <a:lnTo>
                    <a:pt x="1533589" y="738722"/>
                  </a:lnTo>
                  <a:lnTo>
                    <a:pt x="1533589" y="1642851"/>
                  </a:lnTo>
                  <a:lnTo>
                    <a:pt x="1338517" y="1642851"/>
                  </a:lnTo>
                  <a:lnTo>
                    <a:pt x="1338517" y="1032937"/>
                  </a:lnTo>
                  <a:lnTo>
                    <a:pt x="1157066" y="1032937"/>
                  </a:lnTo>
                  <a:lnTo>
                    <a:pt x="1157066" y="1642851"/>
                  </a:lnTo>
                  <a:lnTo>
                    <a:pt x="927228" y="1642851"/>
                  </a:lnTo>
                  <a:lnTo>
                    <a:pt x="927228" y="1346640"/>
                  </a:lnTo>
                  <a:lnTo>
                    <a:pt x="745872" y="1346640"/>
                  </a:lnTo>
                  <a:lnTo>
                    <a:pt x="745872" y="1642851"/>
                  </a:lnTo>
                  <a:lnTo>
                    <a:pt x="534321" y="1642851"/>
                  </a:lnTo>
                  <a:lnTo>
                    <a:pt x="534321" y="984551"/>
                  </a:lnTo>
                  <a:lnTo>
                    <a:pt x="309912" y="984551"/>
                  </a:lnTo>
                  <a:lnTo>
                    <a:pt x="1040289" y="256095"/>
                  </a:lnTo>
                  <a:lnTo>
                    <a:pt x="1288225" y="503825"/>
                  </a:lnTo>
                  <a:lnTo>
                    <a:pt x="1416717" y="375683"/>
                  </a:lnTo>
                  <a:lnTo>
                    <a:pt x="1104488" y="64071"/>
                  </a:lnTo>
                  <a:lnTo>
                    <a:pt x="1104393" y="64071"/>
                  </a:lnTo>
                  <a:cubicBezTo>
                    <a:pt x="1104393" y="64071"/>
                    <a:pt x="1040289" y="0"/>
                    <a:pt x="1040289" y="0"/>
                  </a:cubicBezTo>
                  <a:lnTo>
                    <a:pt x="976186" y="63976"/>
                  </a:lnTo>
                  <a:cubicBezTo>
                    <a:pt x="976186" y="63976"/>
                    <a:pt x="976186" y="64071"/>
                    <a:pt x="976091" y="64071"/>
                  </a:cubicBezTo>
                  <a:lnTo>
                    <a:pt x="466980" y="571889"/>
                  </a:lnTo>
                  <a:lnTo>
                    <a:pt x="26544" y="1011073"/>
                  </a:lnTo>
                  <a:cubicBezTo>
                    <a:pt x="636" y="1036930"/>
                    <a:pt x="-7080" y="1076000"/>
                    <a:pt x="6827" y="1109842"/>
                  </a:cubicBezTo>
                  <a:cubicBezTo>
                    <a:pt x="20924" y="1143684"/>
                    <a:pt x="53976" y="1165738"/>
                    <a:pt x="90647" y="1165738"/>
                  </a:cubicBezTo>
                  <a:lnTo>
                    <a:pt x="352680" y="1165738"/>
                  </a:lnTo>
                  <a:lnTo>
                    <a:pt x="352680" y="1824038"/>
                  </a:lnTo>
                  <a:lnTo>
                    <a:pt x="1714850" y="1824038"/>
                  </a:lnTo>
                  <a:lnTo>
                    <a:pt x="1714850" y="820570"/>
                  </a:lnTo>
                  <a:lnTo>
                    <a:pt x="1816291" y="731307"/>
                  </a:lnTo>
                  <a:lnTo>
                    <a:pt x="1896301" y="838251"/>
                  </a:lnTo>
                  <a:lnTo>
                    <a:pt x="2074895" y="423404"/>
                  </a:lnTo>
                  <a:lnTo>
                    <a:pt x="1625601" y="476543"/>
                  </a:ln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4D806E4-06E2-7D54-82F6-285F6C357D5F}"/>
                </a:ext>
              </a:extLst>
            </p:cNvPr>
            <p:cNvSpPr/>
            <p:nvPr/>
          </p:nvSpPr>
          <p:spPr>
            <a:xfrm>
              <a:off x="7525033" y="4159546"/>
              <a:ext cx="691419" cy="793097"/>
            </a:xfrm>
            <a:custGeom>
              <a:avLst/>
              <a:gdLst>
                <a:gd name="connsiteX0" fmla="*/ 664178 w 691419"/>
                <a:gd name="connsiteY0" fmla="*/ 265411 h 793097"/>
                <a:gd name="connsiteX1" fmla="*/ 664178 w 691419"/>
                <a:gd name="connsiteY1" fmla="*/ 263035 h 793097"/>
                <a:gd name="connsiteX2" fmla="*/ 595503 w 691419"/>
                <a:gd name="connsiteY2" fmla="*/ 80802 h 793097"/>
                <a:gd name="connsiteX3" fmla="*/ 363569 w 691419"/>
                <a:gd name="connsiteY3" fmla="*/ 0 h 793097"/>
                <a:gd name="connsiteX4" fmla="*/ 0 w 691419"/>
                <a:gd name="connsiteY4" fmla="*/ 0 h 793097"/>
                <a:gd name="connsiteX5" fmla="*/ 0 w 691419"/>
                <a:gd name="connsiteY5" fmla="*/ 793002 h 793097"/>
                <a:gd name="connsiteX6" fmla="*/ 180975 w 691419"/>
                <a:gd name="connsiteY6" fmla="*/ 793002 h 793097"/>
                <a:gd name="connsiteX7" fmla="*/ 180975 w 691419"/>
                <a:gd name="connsiteY7" fmla="*/ 541850 h 793097"/>
                <a:gd name="connsiteX8" fmla="*/ 310801 w 691419"/>
                <a:gd name="connsiteY8" fmla="*/ 541850 h 793097"/>
                <a:gd name="connsiteX9" fmla="*/ 478060 w 691419"/>
                <a:gd name="connsiteY9" fmla="*/ 791291 h 793097"/>
                <a:gd name="connsiteX10" fmla="*/ 479298 w 691419"/>
                <a:gd name="connsiteY10" fmla="*/ 793097 h 793097"/>
                <a:gd name="connsiteX11" fmla="*/ 691420 w 691419"/>
                <a:gd name="connsiteY11" fmla="*/ 793097 h 793097"/>
                <a:gd name="connsiteX12" fmla="*/ 497872 w 691419"/>
                <a:gd name="connsiteY12" fmla="*/ 510670 h 793097"/>
                <a:gd name="connsiteX13" fmla="*/ 664178 w 691419"/>
                <a:gd name="connsiteY13" fmla="*/ 265506 h 793097"/>
                <a:gd name="connsiteX14" fmla="*/ 181070 w 691419"/>
                <a:gd name="connsiteY14" fmla="*/ 163981 h 793097"/>
                <a:gd name="connsiteX15" fmla="*/ 348996 w 691419"/>
                <a:gd name="connsiteY15" fmla="*/ 163981 h 793097"/>
                <a:gd name="connsiteX16" fmla="*/ 480917 w 691419"/>
                <a:gd name="connsiteY16" fmla="*/ 271971 h 793097"/>
                <a:gd name="connsiteX17" fmla="*/ 480917 w 691419"/>
                <a:gd name="connsiteY17" fmla="*/ 274252 h 793097"/>
                <a:gd name="connsiteX18" fmla="*/ 352425 w 691419"/>
                <a:gd name="connsiteY18" fmla="*/ 381196 h 793097"/>
                <a:gd name="connsiteX19" fmla="*/ 181070 w 691419"/>
                <a:gd name="connsiteY19" fmla="*/ 381196 h 793097"/>
                <a:gd name="connsiteX20" fmla="*/ 181070 w 691419"/>
                <a:gd name="connsiteY20" fmla="*/ 163981 h 7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19" h="793097">
                  <a:moveTo>
                    <a:pt x="664178" y="265411"/>
                  </a:moveTo>
                  <a:lnTo>
                    <a:pt x="664178" y="263035"/>
                  </a:lnTo>
                  <a:cubicBezTo>
                    <a:pt x="664178" y="188602"/>
                    <a:pt x="640556" y="125671"/>
                    <a:pt x="595503" y="80802"/>
                  </a:cubicBezTo>
                  <a:cubicBezTo>
                    <a:pt x="542639" y="27948"/>
                    <a:pt x="462439" y="0"/>
                    <a:pt x="363569" y="0"/>
                  </a:cubicBezTo>
                  <a:lnTo>
                    <a:pt x="0" y="0"/>
                  </a:lnTo>
                  <a:lnTo>
                    <a:pt x="0" y="793002"/>
                  </a:lnTo>
                  <a:lnTo>
                    <a:pt x="180975" y="793002"/>
                  </a:lnTo>
                  <a:lnTo>
                    <a:pt x="180975" y="541850"/>
                  </a:lnTo>
                  <a:lnTo>
                    <a:pt x="310801" y="541850"/>
                  </a:lnTo>
                  <a:lnTo>
                    <a:pt x="478060" y="791291"/>
                  </a:lnTo>
                  <a:lnTo>
                    <a:pt x="479298" y="793097"/>
                  </a:lnTo>
                  <a:lnTo>
                    <a:pt x="691420" y="793097"/>
                  </a:lnTo>
                  <a:lnTo>
                    <a:pt x="497872" y="510670"/>
                  </a:lnTo>
                  <a:cubicBezTo>
                    <a:pt x="605123" y="469033"/>
                    <a:pt x="664178" y="382147"/>
                    <a:pt x="664178" y="265506"/>
                  </a:cubicBezTo>
                  <a:moveTo>
                    <a:pt x="181070" y="163981"/>
                  </a:moveTo>
                  <a:lnTo>
                    <a:pt x="348996" y="163981"/>
                  </a:lnTo>
                  <a:cubicBezTo>
                    <a:pt x="434054" y="163981"/>
                    <a:pt x="480917" y="202291"/>
                    <a:pt x="480917" y="271971"/>
                  </a:cubicBezTo>
                  <a:lnTo>
                    <a:pt x="480917" y="274252"/>
                  </a:lnTo>
                  <a:cubicBezTo>
                    <a:pt x="480917" y="340225"/>
                    <a:pt x="431673" y="381196"/>
                    <a:pt x="352425" y="381196"/>
                  </a:cubicBezTo>
                  <a:lnTo>
                    <a:pt x="181070" y="381196"/>
                  </a:lnTo>
                  <a:lnTo>
                    <a:pt x="181070" y="163981"/>
                  </a:lnTo>
                  <a:close/>
                </a:path>
              </a:pathLst>
            </a:custGeom>
            <a:grpFill/>
            <a:ln w="952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A4C18E0-F4E1-4DD2-D048-94729859665F}"/>
                </a:ext>
              </a:extLst>
            </p:cNvPr>
            <p:cNvSpPr/>
            <p:nvPr/>
          </p:nvSpPr>
          <p:spPr>
            <a:xfrm>
              <a:off x="8430574" y="4159641"/>
              <a:ext cx="181070" cy="792811"/>
            </a:xfrm>
            <a:custGeom>
              <a:avLst/>
              <a:gdLst>
                <a:gd name="connsiteX0" fmla="*/ 0 w 181070"/>
                <a:gd name="connsiteY0" fmla="*/ 0 h 792811"/>
                <a:gd name="connsiteX1" fmla="*/ 181070 w 181070"/>
                <a:gd name="connsiteY1" fmla="*/ 0 h 792811"/>
                <a:gd name="connsiteX2" fmla="*/ 181070 w 181070"/>
                <a:gd name="connsiteY2" fmla="*/ 792812 h 792811"/>
                <a:gd name="connsiteX3" fmla="*/ 0 w 181070"/>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1070" h="792811">
                  <a:moveTo>
                    <a:pt x="0" y="0"/>
                  </a:moveTo>
                  <a:lnTo>
                    <a:pt x="181070" y="0"/>
                  </a:lnTo>
                  <a:lnTo>
                    <a:pt x="181070" y="792812"/>
                  </a:lnTo>
                  <a:lnTo>
                    <a:pt x="0" y="792812"/>
                  </a:lnTo>
                  <a:close/>
                </a:path>
              </a:pathLst>
            </a:custGeom>
            <a:grp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9044F42-8B33-B85E-3A70-DC2CA8803CB0}"/>
                </a:ext>
              </a:extLst>
            </p:cNvPr>
            <p:cNvSpPr/>
            <p:nvPr/>
          </p:nvSpPr>
          <p:spPr>
            <a:xfrm>
              <a:off x="6153909" y="4159546"/>
              <a:ext cx="673036" cy="792907"/>
            </a:xfrm>
            <a:custGeom>
              <a:avLst/>
              <a:gdLst>
                <a:gd name="connsiteX0" fmla="*/ 492061 w 673036"/>
                <a:gd name="connsiteY0" fmla="*/ 310565 h 792907"/>
                <a:gd name="connsiteX1" fmla="*/ 181070 w 673036"/>
                <a:gd name="connsiteY1" fmla="*/ 310565 h 792907"/>
                <a:gd name="connsiteX2" fmla="*/ 181070 w 673036"/>
                <a:gd name="connsiteY2" fmla="*/ 0 h 792907"/>
                <a:gd name="connsiteX3" fmla="*/ 0 w 673036"/>
                <a:gd name="connsiteY3" fmla="*/ 0 h 792907"/>
                <a:gd name="connsiteX4" fmla="*/ 0 w 673036"/>
                <a:gd name="connsiteY4" fmla="*/ 792907 h 792907"/>
                <a:gd name="connsiteX5" fmla="*/ 181070 w 673036"/>
                <a:gd name="connsiteY5" fmla="*/ 792907 h 792907"/>
                <a:gd name="connsiteX6" fmla="*/ 181070 w 673036"/>
                <a:gd name="connsiteY6" fmla="*/ 477969 h 792907"/>
                <a:gd name="connsiteX7" fmla="*/ 492061 w 673036"/>
                <a:gd name="connsiteY7" fmla="*/ 477969 h 792907"/>
                <a:gd name="connsiteX8" fmla="*/ 492061 w 673036"/>
                <a:gd name="connsiteY8" fmla="*/ 792907 h 792907"/>
                <a:gd name="connsiteX9" fmla="*/ 673036 w 673036"/>
                <a:gd name="connsiteY9" fmla="*/ 792907 h 792907"/>
                <a:gd name="connsiteX10" fmla="*/ 673036 w 673036"/>
                <a:gd name="connsiteY10" fmla="*/ 0 h 792907"/>
                <a:gd name="connsiteX11" fmla="*/ 492061 w 673036"/>
                <a:gd name="connsiteY11" fmla="*/ 0 h 792907"/>
                <a:gd name="connsiteX12" fmla="*/ 492061 w 673036"/>
                <a:gd name="connsiteY12" fmla="*/ 310565 h 7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036" h="792907">
                  <a:moveTo>
                    <a:pt x="492061" y="310565"/>
                  </a:moveTo>
                  <a:lnTo>
                    <a:pt x="181070" y="310565"/>
                  </a:lnTo>
                  <a:lnTo>
                    <a:pt x="181070" y="0"/>
                  </a:lnTo>
                  <a:lnTo>
                    <a:pt x="0" y="0"/>
                  </a:lnTo>
                  <a:lnTo>
                    <a:pt x="0" y="792907"/>
                  </a:lnTo>
                  <a:lnTo>
                    <a:pt x="181070" y="792907"/>
                  </a:lnTo>
                  <a:lnTo>
                    <a:pt x="181070" y="477969"/>
                  </a:lnTo>
                  <a:lnTo>
                    <a:pt x="492061" y="477969"/>
                  </a:lnTo>
                  <a:lnTo>
                    <a:pt x="492061" y="792907"/>
                  </a:lnTo>
                  <a:lnTo>
                    <a:pt x="673036" y="792907"/>
                  </a:lnTo>
                  <a:lnTo>
                    <a:pt x="673036" y="0"/>
                  </a:lnTo>
                  <a:lnTo>
                    <a:pt x="492061" y="0"/>
                  </a:lnTo>
                  <a:lnTo>
                    <a:pt x="492061" y="310565"/>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C333A7A-95AA-ED5C-4317-ABECB16EE20F}"/>
                </a:ext>
              </a:extLst>
            </p:cNvPr>
            <p:cNvSpPr/>
            <p:nvPr/>
          </p:nvSpPr>
          <p:spPr>
            <a:xfrm>
              <a:off x="7085549" y="4159641"/>
              <a:ext cx="180975" cy="792811"/>
            </a:xfrm>
            <a:custGeom>
              <a:avLst/>
              <a:gdLst>
                <a:gd name="connsiteX0" fmla="*/ 0 w 180975"/>
                <a:gd name="connsiteY0" fmla="*/ 0 h 792811"/>
                <a:gd name="connsiteX1" fmla="*/ 180975 w 180975"/>
                <a:gd name="connsiteY1" fmla="*/ 0 h 792811"/>
                <a:gd name="connsiteX2" fmla="*/ 180975 w 180975"/>
                <a:gd name="connsiteY2" fmla="*/ 792812 h 792811"/>
                <a:gd name="connsiteX3" fmla="*/ 0 w 180975"/>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0975" h="792811">
                  <a:moveTo>
                    <a:pt x="0" y="0"/>
                  </a:moveTo>
                  <a:lnTo>
                    <a:pt x="180975" y="0"/>
                  </a:lnTo>
                  <a:lnTo>
                    <a:pt x="180975" y="792812"/>
                  </a:lnTo>
                  <a:lnTo>
                    <a:pt x="0" y="792812"/>
                  </a:lnTo>
                  <a:close/>
                </a:path>
              </a:pathLst>
            </a:custGeom>
            <a:grpFill/>
            <a:ln w="9525" cap="flat">
              <a:noFill/>
              <a:prstDash val="solid"/>
              <a:miter/>
            </a:ln>
          </p:spPr>
          <p:txBody>
            <a:bodyPr rtlCol="0" anchor="ctr"/>
            <a:lstStyle/>
            <a:p>
              <a:endParaRPr lang="en-US"/>
            </a:p>
          </p:txBody>
        </p:sp>
      </p:grpSp>
      <p:cxnSp>
        <p:nvCxnSpPr>
          <p:cNvPr id="9" name="Straight Connector 8">
            <a:extLst>
              <a:ext uri="{FF2B5EF4-FFF2-40B4-BE49-F238E27FC236}">
                <a16:creationId xmlns:a16="http://schemas.microsoft.com/office/drawing/2014/main" id="{61909F37-B305-5D71-7158-2C037AA0F6F9}"/>
              </a:ext>
            </a:extLst>
          </p:cNvPr>
          <p:cNvCxnSpPr/>
          <p:nvPr userDrawn="1"/>
        </p:nvCxnSpPr>
        <p:spPr>
          <a:xfrm>
            <a:off x="11626881" y="6301200"/>
            <a:ext cx="0" cy="469515"/>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7B70C78D-4F82-D9A1-A545-DD24C6AAFB12}"/>
              </a:ext>
            </a:extLst>
          </p:cNvPr>
          <p:cNvSpPr/>
          <p:nvPr userDrawn="1"/>
        </p:nvSpPr>
        <p:spPr>
          <a:xfrm>
            <a:off x="10988302" y="6497146"/>
            <a:ext cx="534817" cy="1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fld id="{CE999D37-499C-004B-8A77-5D0D4A9EBF38}" type="slidenum">
              <a:rPr lang="en-US" sz="1000" b="0" i="0" smtClean="0">
                <a:solidFill>
                  <a:schemeClr val="accent3"/>
                </a:solidFill>
                <a:latin typeface="+mn-lt"/>
              </a:rPr>
              <a:pPr marL="0" marR="0" indent="0" algn="r" defTabSz="914400" rtl="0" eaLnBrk="1" fontAlgn="auto" latinLnBrk="0" hangingPunct="1">
                <a:lnSpc>
                  <a:spcPct val="100000"/>
                </a:lnSpc>
                <a:spcBef>
                  <a:spcPts val="0"/>
                </a:spcBef>
                <a:spcAft>
                  <a:spcPts val="0"/>
                </a:spcAft>
                <a:buClrTx/>
                <a:buSzTx/>
                <a:buFontTx/>
                <a:buNone/>
                <a:tabLst/>
              </a:pPr>
              <a:t>‹#›</a:t>
            </a:fld>
            <a:endParaRPr kumimoji="0" lang="en-US" sz="1000" b="0" i="0" u="none" strike="noStrike" kern="1200" cap="none" spc="0" normalizeH="0" baseline="0" noProof="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740706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48429B1-DD45-0D64-6916-09A09D243706}"/>
              </a:ext>
            </a:extLst>
          </p:cNvPr>
          <p:cNvSpPr>
            <a:spLocks noGrp="1"/>
          </p:cNvSpPr>
          <p:nvPr>
            <p:ph type="pic" sz="quarter" idx="10"/>
          </p:nvPr>
        </p:nvSpPr>
        <p:spPr>
          <a:xfrm>
            <a:off x="211638" y="2624538"/>
            <a:ext cx="11768724" cy="4012801"/>
          </a:xfrm>
          <a:custGeom>
            <a:avLst/>
            <a:gdLst>
              <a:gd name="connsiteX0" fmla="*/ 9712664 w 11768724"/>
              <a:gd name="connsiteY0" fmla="*/ 0 h 4012801"/>
              <a:gd name="connsiteX1" fmla="*/ 11576987 w 11768724"/>
              <a:gd name="connsiteY1" fmla="*/ 0 h 4012801"/>
              <a:gd name="connsiteX2" fmla="*/ 11768724 w 11768724"/>
              <a:gd name="connsiteY2" fmla="*/ 191737 h 4012801"/>
              <a:gd name="connsiteX3" fmla="*/ 11768724 w 11768724"/>
              <a:gd name="connsiteY3" fmla="*/ 3821851 h 4012801"/>
              <a:gd name="connsiteX4" fmla="*/ 11615628 w 11768724"/>
              <a:gd name="connsiteY4" fmla="*/ 4009693 h 4012801"/>
              <a:gd name="connsiteX5" fmla="*/ 11584794 w 11768724"/>
              <a:gd name="connsiteY5" fmla="*/ 4012801 h 4012801"/>
              <a:gd name="connsiteX6" fmla="*/ 9704857 w 11768724"/>
              <a:gd name="connsiteY6" fmla="*/ 4012801 h 4012801"/>
              <a:gd name="connsiteX7" fmla="*/ 9674023 w 11768724"/>
              <a:gd name="connsiteY7" fmla="*/ 4009693 h 4012801"/>
              <a:gd name="connsiteX8" fmla="*/ 9520927 w 11768724"/>
              <a:gd name="connsiteY8" fmla="*/ 3821851 h 4012801"/>
              <a:gd name="connsiteX9" fmla="*/ 9520927 w 11768724"/>
              <a:gd name="connsiteY9" fmla="*/ 191737 h 4012801"/>
              <a:gd name="connsiteX10" fmla="*/ 9712664 w 11768724"/>
              <a:gd name="connsiteY10" fmla="*/ 0 h 4012801"/>
              <a:gd name="connsiteX11" fmla="*/ 5680666 w 11768724"/>
              <a:gd name="connsiteY11" fmla="*/ 0 h 4012801"/>
              <a:gd name="connsiteX12" fmla="*/ 9191800 w 11768724"/>
              <a:gd name="connsiteY12" fmla="*/ 0 h 4012801"/>
              <a:gd name="connsiteX13" fmla="*/ 9365131 w 11768724"/>
              <a:gd name="connsiteY13" fmla="*/ 173331 h 4012801"/>
              <a:gd name="connsiteX14" fmla="*/ 9365131 w 11768724"/>
              <a:gd name="connsiteY14" fmla="*/ 3840257 h 4012801"/>
              <a:gd name="connsiteX15" fmla="*/ 9259268 w 11768724"/>
              <a:gd name="connsiteY15" fmla="*/ 3999967 h 4012801"/>
              <a:gd name="connsiteX16" fmla="*/ 9195698 w 11768724"/>
              <a:gd name="connsiteY16" fmla="*/ 4012801 h 4012801"/>
              <a:gd name="connsiteX17" fmla="*/ 5676768 w 11768724"/>
              <a:gd name="connsiteY17" fmla="*/ 4012801 h 4012801"/>
              <a:gd name="connsiteX18" fmla="*/ 5613198 w 11768724"/>
              <a:gd name="connsiteY18" fmla="*/ 3999967 h 4012801"/>
              <a:gd name="connsiteX19" fmla="*/ 5507335 w 11768724"/>
              <a:gd name="connsiteY19" fmla="*/ 3840257 h 4012801"/>
              <a:gd name="connsiteX20" fmla="*/ 5507335 w 11768724"/>
              <a:gd name="connsiteY20" fmla="*/ 173331 h 4012801"/>
              <a:gd name="connsiteX21" fmla="*/ 5680666 w 11768724"/>
              <a:gd name="connsiteY21" fmla="*/ 0 h 4012801"/>
              <a:gd name="connsiteX22" fmla="*/ 180331 w 11768724"/>
              <a:gd name="connsiteY22" fmla="*/ 0 h 4012801"/>
              <a:gd name="connsiteX23" fmla="*/ 5171208 w 11768724"/>
              <a:gd name="connsiteY23" fmla="*/ 0 h 4012801"/>
              <a:gd name="connsiteX24" fmla="*/ 5351539 w 11768724"/>
              <a:gd name="connsiteY24" fmla="*/ 180331 h 4012801"/>
              <a:gd name="connsiteX25" fmla="*/ 5351539 w 11768724"/>
              <a:gd name="connsiteY25" fmla="*/ 3833257 h 4012801"/>
              <a:gd name="connsiteX26" fmla="*/ 5207551 w 11768724"/>
              <a:gd name="connsiteY26" fmla="*/ 4009925 h 4012801"/>
              <a:gd name="connsiteX27" fmla="*/ 5179016 w 11768724"/>
              <a:gd name="connsiteY27" fmla="*/ 4012801 h 4012801"/>
              <a:gd name="connsiteX28" fmla="*/ 172524 w 11768724"/>
              <a:gd name="connsiteY28" fmla="*/ 4012801 h 4012801"/>
              <a:gd name="connsiteX29" fmla="*/ 143988 w 11768724"/>
              <a:gd name="connsiteY29" fmla="*/ 4009925 h 4012801"/>
              <a:gd name="connsiteX30" fmla="*/ 0 w 11768724"/>
              <a:gd name="connsiteY30" fmla="*/ 3833257 h 4012801"/>
              <a:gd name="connsiteX31" fmla="*/ 0 w 11768724"/>
              <a:gd name="connsiteY31" fmla="*/ 180331 h 4012801"/>
              <a:gd name="connsiteX32" fmla="*/ 180331 w 11768724"/>
              <a:gd name="connsiteY32" fmla="*/ 0 h 401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768724" h="4012801">
                <a:moveTo>
                  <a:pt x="9712664" y="0"/>
                </a:moveTo>
                <a:lnTo>
                  <a:pt x="11576987" y="0"/>
                </a:lnTo>
                <a:cubicBezTo>
                  <a:pt x="11682880" y="0"/>
                  <a:pt x="11768724" y="85844"/>
                  <a:pt x="11768724" y="191737"/>
                </a:cubicBezTo>
                <a:lnTo>
                  <a:pt x="11768724" y="3821851"/>
                </a:lnTo>
                <a:cubicBezTo>
                  <a:pt x="11768724" y="3914508"/>
                  <a:pt x="11703000" y="3991814"/>
                  <a:pt x="11615628" y="4009693"/>
                </a:cubicBezTo>
                <a:lnTo>
                  <a:pt x="11584794" y="4012801"/>
                </a:lnTo>
                <a:lnTo>
                  <a:pt x="9704857" y="4012801"/>
                </a:lnTo>
                <a:lnTo>
                  <a:pt x="9674023" y="4009693"/>
                </a:lnTo>
                <a:cubicBezTo>
                  <a:pt x="9586651" y="3991814"/>
                  <a:pt x="9520927" y="3914508"/>
                  <a:pt x="9520927" y="3821851"/>
                </a:cubicBezTo>
                <a:lnTo>
                  <a:pt x="9520927" y="191737"/>
                </a:lnTo>
                <a:cubicBezTo>
                  <a:pt x="9520927" y="85844"/>
                  <a:pt x="9606771" y="0"/>
                  <a:pt x="9712664" y="0"/>
                </a:cubicBezTo>
                <a:close/>
                <a:moveTo>
                  <a:pt x="5680666" y="0"/>
                </a:moveTo>
                <a:lnTo>
                  <a:pt x="9191800" y="0"/>
                </a:lnTo>
                <a:cubicBezTo>
                  <a:pt x="9287528" y="0"/>
                  <a:pt x="9365131" y="77603"/>
                  <a:pt x="9365131" y="173331"/>
                </a:cubicBezTo>
                <a:lnTo>
                  <a:pt x="9365131" y="3840257"/>
                </a:lnTo>
                <a:cubicBezTo>
                  <a:pt x="9365131" y="3912053"/>
                  <a:pt x="9321479" y="3973654"/>
                  <a:pt x="9259268" y="3999967"/>
                </a:cubicBezTo>
                <a:lnTo>
                  <a:pt x="9195698" y="4012801"/>
                </a:lnTo>
                <a:lnTo>
                  <a:pt x="5676768" y="4012801"/>
                </a:lnTo>
                <a:lnTo>
                  <a:pt x="5613198" y="3999967"/>
                </a:lnTo>
                <a:cubicBezTo>
                  <a:pt x="5550987" y="3973654"/>
                  <a:pt x="5507335" y="3912053"/>
                  <a:pt x="5507335" y="3840257"/>
                </a:cubicBezTo>
                <a:lnTo>
                  <a:pt x="5507335" y="173331"/>
                </a:lnTo>
                <a:cubicBezTo>
                  <a:pt x="5507335" y="77603"/>
                  <a:pt x="5584938" y="0"/>
                  <a:pt x="5680666" y="0"/>
                </a:cubicBezTo>
                <a:close/>
                <a:moveTo>
                  <a:pt x="180331" y="0"/>
                </a:moveTo>
                <a:lnTo>
                  <a:pt x="5171208" y="0"/>
                </a:lnTo>
                <a:cubicBezTo>
                  <a:pt x="5270802" y="0"/>
                  <a:pt x="5351539" y="80737"/>
                  <a:pt x="5351539" y="180331"/>
                </a:cubicBezTo>
                <a:lnTo>
                  <a:pt x="5351539" y="3833257"/>
                </a:lnTo>
                <a:cubicBezTo>
                  <a:pt x="5351539" y="3920402"/>
                  <a:pt x="5289725" y="3993109"/>
                  <a:pt x="5207551" y="4009925"/>
                </a:cubicBezTo>
                <a:lnTo>
                  <a:pt x="5179016" y="4012801"/>
                </a:lnTo>
                <a:lnTo>
                  <a:pt x="172524" y="4012801"/>
                </a:lnTo>
                <a:lnTo>
                  <a:pt x="143988" y="4009925"/>
                </a:lnTo>
                <a:cubicBezTo>
                  <a:pt x="61814" y="3993109"/>
                  <a:pt x="0" y="3920402"/>
                  <a:pt x="0" y="3833257"/>
                </a:cubicBezTo>
                <a:lnTo>
                  <a:pt x="0" y="180331"/>
                </a:lnTo>
                <a:cubicBezTo>
                  <a:pt x="0" y="80737"/>
                  <a:pt x="80737" y="0"/>
                  <a:pt x="180331" y="0"/>
                </a:cubicBez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3A278509-A412-4C63-129F-FAD4063BCAF3}"/>
              </a:ext>
            </a:extLst>
          </p:cNvPr>
          <p:cNvSpPr>
            <a:spLocks noGrp="1"/>
          </p:cNvSpPr>
          <p:nvPr>
            <p:ph type="title"/>
          </p:nvPr>
        </p:nvSpPr>
        <p:spPr/>
        <p:txBody>
          <a:bodyPr/>
          <a:lstStyle>
            <a:lvl1pPr algn="l">
              <a:defRPr b="1"/>
            </a:lvl1pPr>
          </a:lstStyle>
          <a:p>
            <a:r>
              <a:rPr lang="en-US" dirty="0"/>
              <a:t>Click to edit Master title style</a:t>
            </a:r>
          </a:p>
        </p:txBody>
      </p:sp>
    </p:spTree>
    <p:extLst>
      <p:ext uri="{BB962C8B-B14F-4D97-AF65-F5344CB8AC3E}">
        <p14:creationId xmlns:p14="http://schemas.microsoft.com/office/powerpoint/2010/main" val="2341370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AD19682-7B1A-A9DF-1EE0-4DABA8A690CD}"/>
              </a:ext>
            </a:extLst>
          </p:cNvPr>
          <p:cNvSpPr>
            <a:spLocks noGrp="1"/>
          </p:cNvSpPr>
          <p:nvPr>
            <p:ph type="pic" sz="quarter" idx="10"/>
          </p:nvPr>
        </p:nvSpPr>
        <p:spPr>
          <a:xfrm>
            <a:off x="0" y="-1"/>
            <a:ext cx="12192000" cy="3823845"/>
          </a:xfrm>
        </p:spPr>
        <p:txBody>
          <a:bodyPr/>
          <a:lstStyle/>
          <a:p>
            <a:endParaRPr lang="en-US"/>
          </a:p>
        </p:txBody>
      </p:sp>
      <p:sp>
        <p:nvSpPr>
          <p:cNvPr id="3" name="Rectangle 2">
            <a:extLst>
              <a:ext uri="{FF2B5EF4-FFF2-40B4-BE49-F238E27FC236}">
                <a16:creationId xmlns:a16="http://schemas.microsoft.com/office/drawing/2014/main" id="{F387FAC2-FD8F-C74D-83DE-CE5022A2C1AF}"/>
              </a:ext>
            </a:extLst>
          </p:cNvPr>
          <p:cNvSpPr/>
          <p:nvPr userDrawn="1"/>
        </p:nvSpPr>
        <p:spPr>
          <a:xfrm>
            <a:off x="0" y="4611617"/>
            <a:ext cx="12192000" cy="2246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87"/>
          </a:p>
        </p:txBody>
      </p:sp>
      <p:sp>
        <p:nvSpPr>
          <p:cNvPr id="2" name="Rectangle 1">
            <a:extLst>
              <a:ext uri="{FF2B5EF4-FFF2-40B4-BE49-F238E27FC236}">
                <a16:creationId xmlns:a16="http://schemas.microsoft.com/office/drawing/2014/main" id="{918B8842-35BC-C5B1-4FEE-9F1E68D5D6DE}"/>
              </a:ext>
            </a:extLst>
          </p:cNvPr>
          <p:cNvSpPr/>
          <p:nvPr userDrawn="1"/>
        </p:nvSpPr>
        <p:spPr>
          <a:xfrm>
            <a:off x="-27711" y="3835736"/>
            <a:ext cx="12279086" cy="30341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87"/>
          </a:p>
        </p:txBody>
      </p:sp>
      <p:sp>
        <p:nvSpPr>
          <p:cNvPr id="7" name="Title 1">
            <a:extLst>
              <a:ext uri="{FF2B5EF4-FFF2-40B4-BE49-F238E27FC236}">
                <a16:creationId xmlns:a16="http://schemas.microsoft.com/office/drawing/2014/main" id="{5A09ED09-BCC6-FF45-ABCD-90C0C513FB49}"/>
              </a:ext>
            </a:extLst>
          </p:cNvPr>
          <p:cNvSpPr>
            <a:spLocks noGrp="1"/>
          </p:cNvSpPr>
          <p:nvPr>
            <p:ph type="title" hasCustomPrompt="1"/>
          </p:nvPr>
        </p:nvSpPr>
        <p:spPr>
          <a:xfrm>
            <a:off x="361801" y="4591262"/>
            <a:ext cx="9079082" cy="1325033"/>
          </a:xfrm>
          <a:prstGeom prst="rect">
            <a:avLst/>
          </a:prstGeom>
        </p:spPr>
        <p:txBody>
          <a:bodyPr anchor="b"/>
          <a:lstStyle>
            <a:lvl1pPr algn="l">
              <a:defRPr sz="4788" b="1">
                <a:solidFill>
                  <a:schemeClr val="bg1"/>
                </a:solidFill>
                <a:latin typeface="+mj-lt"/>
              </a:defRPr>
            </a:lvl1pPr>
          </a:lstStyle>
          <a:p>
            <a:r>
              <a:rPr lang="en-US"/>
              <a:t>Click to edit the title style</a:t>
            </a:r>
          </a:p>
        </p:txBody>
      </p:sp>
      <p:sp>
        <p:nvSpPr>
          <p:cNvPr id="10" name="Text Placeholder 4">
            <a:extLst>
              <a:ext uri="{FF2B5EF4-FFF2-40B4-BE49-F238E27FC236}">
                <a16:creationId xmlns:a16="http://schemas.microsoft.com/office/drawing/2014/main" id="{59A44B35-0450-FDBF-6E20-661783F5A520}"/>
              </a:ext>
            </a:extLst>
          </p:cNvPr>
          <p:cNvSpPr>
            <a:spLocks noGrp="1"/>
          </p:cNvSpPr>
          <p:nvPr>
            <p:ph type="body" sz="quarter" idx="15" hasCustomPrompt="1"/>
          </p:nvPr>
        </p:nvSpPr>
        <p:spPr>
          <a:xfrm>
            <a:off x="361801" y="5991624"/>
            <a:ext cx="9079082" cy="457200"/>
          </a:xfrm>
        </p:spPr>
        <p:txBody>
          <a:bodyPr anchor="t">
            <a:noAutofit/>
          </a:bodyPr>
          <a:lstStyle>
            <a:lvl1pPr marL="0" indent="0">
              <a:spcAft>
                <a:spcPts val="0"/>
              </a:spcAft>
              <a:buNone/>
              <a:defRPr sz="2400">
                <a:solidFill>
                  <a:schemeClr val="accent1"/>
                </a:solidFill>
                <a:latin typeface="+mn-lt"/>
              </a:defRPr>
            </a:lvl1pPr>
            <a:lvl2pPr>
              <a:spcAft>
                <a:spcPts val="0"/>
              </a:spcAft>
              <a:defRPr sz="1600">
                <a:solidFill>
                  <a:schemeClr val="tx2"/>
                </a:solidFill>
                <a:latin typeface="+mj-lt"/>
              </a:defRPr>
            </a:lvl2pPr>
            <a:lvl3pPr>
              <a:spcAft>
                <a:spcPts val="0"/>
              </a:spcAft>
              <a:defRPr sz="1600">
                <a:solidFill>
                  <a:schemeClr val="tx2"/>
                </a:solidFill>
                <a:latin typeface="+mj-lt"/>
              </a:defRPr>
            </a:lvl3pPr>
            <a:lvl4pPr>
              <a:spcAft>
                <a:spcPts val="0"/>
              </a:spcAft>
              <a:defRPr sz="1600">
                <a:solidFill>
                  <a:schemeClr val="tx2"/>
                </a:solidFill>
                <a:latin typeface="+mj-lt"/>
              </a:defRPr>
            </a:lvl4pPr>
            <a:lvl5pPr>
              <a:spcAft>
                <a:spcPts val="0"/>
              </a:spcAft>
              <a:defRPr sz="1600">
                <a:solidFill>
                  <a:schemeClr val="tx2"/>
                </a:solidFill>
                <a:latin typeface="+mj-lt"/>
              </a:defRPr>
            </a:lvl5pPr>
          </a:lstStyle>
          <a:p>
            <a:pPr lvl="0"/>
            <a:r>
              <a:rPr lang="en-US"/>
              <a:t>Subheading</a:t>
            </a:r>
          </a:p>
        </p:txBody>
      </p:sp>
      <p:grpSp>
        <p:nvGrpSpPr>
          <p:cNvPr id="4" name="Graphic 11">
            <a:extLst>
              <a:ext uri="{FF2B5EF4-FFF2-40B4-BE49-F238E27FC236}">
                <a16:creationId xmlns:a16="http://schemas.microsoft.com/office/drawing/2014/main" id="{D6FA2EA8-5E18-25A3-7D54-41F33EE7F8A6}"/>
              </a:ext>
            </a:extLst>
          </p:cNvPr>
          <p:cNvGrpSpPr/>
          <p:nvPr/>
        </p:nvGrpSpPr>
        <p:grpSpPr>
          <a:xfrm>
            <a:off x="10389543" y="4939270"/>
            <a:ext cx="1236082" cy="1091987"/>
            <a:chOff x="10389543" y="4939270"/>
            <a:chExt cx="1236082" cy="1091987"/>
          </a:xfrm>
          <a:solidFill>
            <a:srgbClr val="FFFFFF"/>
          </a:solidFill>
        </p:grpSpPr>
        <p:sp>
          <p:nvSpPr>
            <p:cNvPr id="5" name="Freeform 4">
              <a:extLst>
                <a:ext uri="{FF2B5EF4-FFF2-40B4-BE49-F238E27FC236}">
                  <a16:creationId xmlns:a16="http://schemas.microsoft.com/office/drawing/2014/main" id="{8508CEC4-A634-E7F2-2A99-59A0D146F276}"/>
                </a:ext>
              </a:extLst>
            </p:cNvPr>
            <p:cNvSpPr/>
            <p:nvPr/>
          </p:nvSpPr>
          <p:spPr>
            <a:xfrm>
              <a:off x="10738577" y="4939270"/>
              <a:ext cx="538006" cy="473883"/>
            </a:xfrm>
            <a:custGeom>
              <a:avLst/>
              <a:gdLst>
                <a:gd name="connsiteX0" fmla="*/ 421524 w 538006"/>
                <a:gd name="connsiteY0" fmla="*/ 123797 h 473883"/>
                <a:gd name="connsiteX1" fmla="*/ 442725 w 538006"/>
                <a:gd name="connsiteY1" fmla="*/ 152176 h 473883"/>
                <a:gd name="connsiteX2" fmla="*/ 405608 w 538006"/>
                <a:gd name="connsiteY2" fmla="*/ 184898 h 473883"/>
                <a:gd name="connsiteX3" fmla="*/ 405539 w 538006"/>
                <a:gd name="connsiteY3" fmla="*/ 184966 h 473883"/>
                <a:gd name="connsiteX4" fmla="*/ 397625 w 538006"/>
                <a:gd name="connsiteY4" fmla="*/ 191919 h 473883"/>
                <a:gd name="connsiteX5" fmla="*/ 397625 w 538006"/>
                <a:gd name="connsiteY5" fmla="*/ 426827 h 473883"/>
                <a:gd name="connsiteX6" fmla="*/ 347068 w 538006"/>
                <a:gd name="connsiteY6" fmla="*/ 426827 h 473883"/>
                <a:gd name="connsiteX7" fmla="*/ 347068 w 538006"/>
                <a:gd name="connsiteY7" fmla="*/ 268350 h 473883"/>
                <a:gd name="connsiteX8" fmla="*/ 300009 w 538006"/>
                <a:gd name="connsiteY8" fmla="*/ 268350 h 473883"/>
                <a:gd name="connsiteX9" fmla="*/ 300009 w 538006"/>
                <a:gd name="connsiteY9" fmla="*/ 426827 h 473883"/>
                <a:gd name="connsiteX10" fmla="*/ 240404 w 538006"/>
                <a:gd name="connsiteY10" fmla="*/ 426827 h 473883"/>
                <a:gd name="connsiteX11" fmla="*/ 240404 w 538006"/>
                <a:gd name="connsiteY11" fmla="*/ 349863 h 473883"/>
                <a:gd name="connsiteX12" fmla="*/ 193364 w 538006"/>
                <a:gd name="connsiteY12" fmla="*/ 349863 h 473883"/>
                <a:gd name="connsiteX13" fmla="*/ 193364 w 538006"/>
                <a:gd name="connsiteY13" fmla="*/ 426827 h 473883"/>
                <a:gd name="connsiteX14" fmla="*/ 138528 w 538006"/>
                <a:gd name="connsiteY14" fmla="*/ 426827 h 473883"/>
                <a:gd name="connsiteX15" fmla="*/ 138528 w 538006"/>
                <a:gd name="connsiteY15" fmla="*/ 255783 h 473883"/>
                <a:gd name="connsiteX16" fmla="*/ 80348 w 538006"/>
                <a:gd name="connsiteY16" fmla="*/ 255783 h 473883"/>
                <a:gd name="connsiteX17" fmla="*/ 269708 w 538006"/>
                <a:gd name="connsiteY17" fmla="*/ 66543 h 473883"/>
                <a:gd name="connsiteX18" fmla="*/ 334020 w 538006"/>
                <a:gd name="connsiteY18" fmla="*/ 130887 h 473883"/>
                <a:gd name="connsiteX19" fmla="*/ 367307 w 538006"/>
                <a:gd name="connsiteY19" fmla="*/ 97616 h 473883"/>
                <a:gd name="connsiteX20" fmla="*/ 286362 w 538006"/>
                <a:gd name="connsiteY20" fmla="*/ 16636 h 473883"/>
                <a:gd name="connsiteX21" fmla="*/ 286328 w 538006"/>
                <a:gd name="connsiteY21" fmla="*/ 16618 h 473883"/>
                <a:gd name="connsiteX22" fmla="*/ 269726 w 538006"/>
                <a:gd name="connsiteY22" fmla="*/ 0 h 473883"/>
                <a:gd name="connsiteX23" fmla="*/ 253108 w 538006"/>
                <a:gd name="connsiteY23" fmla="*/ 16618 h 473883"/>
                <a:gd name="connsiteX24" fmla="*/ 253091 w 538006"/>
                <a:gd name="connsiteY24" fmla="*/ 16636 h 473883"/>
                <a:gd name="connsiteX25" fmla="*/ 121070 w 538006"/>
                <a:gd name="connsiteY25" fmla="*/ 148588 h 473883"/>
                <a:gd name="connsiteX26" fmla="*/ 6902 w 538006"/>
                <a:gd name="connsiteY26" fmla="*/ 262685 h 473883"/>
                <a:gd name="connsiteX27" fmla="*/ 1788 w 538006"/>
                <a:gd name="connsiteY27" fmla="*/ 288317 h 473883"/>
                <a:gd name="connsiteX28" fmla="*/ 23523 w 538006"/>
                <a:gd name="connsiteY28" fmla="*/ 302840 h 473883"/>
                <a:gd name="connsiteX29" fmla="*/ 91473 w 538006"/>
                <a:gd name="connsiteY29" fmla="*/ 302840 h 473883"/>
                <a:gd name="connsiteX30" fmla="*/ 91473 w 538006"/>
                <a:gd name="connsiteY30" fmla="*/ 473884 h 473883"/>
                <a:gd name="connsiteX31" fmla="*/ 444682 w 538006"/>
                <a:gd name="connsiteY31" fmla="*/ 473884 h 473883"/>
                <a:gd name="connsiteX32" fmla="*/ 444682 w 538006"/>
                <a:gd name="connsiteY32" fmla="*/ 213173 h 473883"/>
                <a:gd name="connsiteX33" fmla="*/ 470968 w 538006"/>
                <a:gd name="connsiteY33" fmla="*/ 189996 h 473883"/>
                <a:gd name="connsiteX34" fmla="*/ 491722 w 538006"/>
                <a:gd name="connsiteY34" fmla="*/ 217774 h 473883"/>
                <a:gd name="connsiteX35" fmla="*/ 538006 w 538006"/>
                <a:gd name="connsiteY35" fmla="*/ 110011 h 473883"/>
                <a:gd name="connsiteX36" fmla="*/ 421524 w 538006"/>
                <a:gd name="connsiteY36" fmla="*/ 123797 h 4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8006" h="473883">
                  <a:moveTo>
                    <a:pt x="421524" y="123797"/>
                  </a:moveTo>
                  <a:lnTo>
                    <a:pt x="442725" y="152176"/>
                  </a:lnTo>
                  <a:lnTo>
                    <a:pt x="405608" y="184898"/>
                  </a:lnTo>
                  <a:cubicBezTo>
                    <a:pt x="405574" y="184915"/>
                    <a:pt x="405558" y="184949"/>
                    <a:pt x="405539" y="184966"/>
                  </a:cubicBezTo>
                  <a:lnTo>
                    <a:pt x="397625" y="191919"/>
                  </a:lnTo>
                  <a:lnTo>
                    <a:pt x="397625" y="426827"/>
                  </a:lnTo>
                  <a:lnTo>
                    <a:pt x="347068" y="426827"/>
                  </a:lnTo>
                  <a:lnTo>
                    <a:pt x="347068" y="268350"/>
                  </a:lnTo>
                  <a:lnTo>
                    <a:pt x="300009" y="268350"/>
                  </a:lnTo>
                  <a:lnTo>
                    <a:pt x="300009" y="426827"/>
                  </a:lnTo>
                  <a:lnTo>
                    <a:pt x="240404" y="426827"/>
                  </a:lnTo>
                  <a:lnTo>
                    <a:pt x="240404" y="349863"/>
                  </a:lnTo>
                  <a:lnTo>
                    <a:pt x="193364" y="349863"/>
                  </a:lnTo>
                  <a:lnTo>
                    <a:pt x="193364" y="426827"/>
                  </a:lnTo>
                  <a:lnTo>
                    <a:pt x="138528" y="426827"/>
                  </a:lnTo>
                  <a:lnTo>
                    <a:pt x="138528" y="255783"/>
                  </a:lnTo>
                  <a:lnTo>
                    <a:pt x="80348" y="255783"/>
                  </a:lnTo>
                  <a:lnTo>
                    <a:pt x="269708" y="66543"/>
                  </a:lnTo>
                  <a:lnTo>
                    <a:pt x="334020" y="130887"/>
                  </a:lnTo>
                  <a:lnTo>
                    <a:pt x="367307" y="97616"/>
                  </a:lnTo>
                  <a:lnTo>
                    <a:pt x="286362" y="16636"/>
                  </a:lnTo>
                  <a:cubicBezTo>
                    <a:pt x="286350" y="16636"/>
                    <a:pt x="286338" y="16630"/>
                    <a:pt x="286328" y="16618"/>
                  </a:cubicBezTo>
                  <a:lnTo>
                    <a:pt x="269726" y="0"/>
                  </a:lnTo>
                  <a:lnTo>
                    <a:pt x="253108" y="16618"/>
                  </a:lnTo>
                  <a:lnTo>
                    <a:pt x="253091" y="16636"/>
                  </a:lnTo>
                  <a:lnTo>
                    <a:pt x="121070" y="148588"/>
                  </a:lnTo>
                  <a:lnTo>
                    <a:pt x="6902" y="262685"/>
                  </a:lnTo>
                  <a:cubicBezTo>
                    <a:pt x="173" y="269415"/>
                    <a:pt x="-1853" y="279527"/>
                    <a:pt x="1788" y="288317"/>
                  </a:cubicBezTo>
                  <a:cubicBezTo>
                    <a:pt x="5428" y="297106"/>
                    <a:pt x="14012" y="302840"/>
                    <a:pt x="23523" y="302840"/>
                  </a:cubicBezTo>
                  <a:lnTo>
                    <a:pt x="91473" y="302840"/>
                  </a:lnTo>
                  <a:lnTo>
                    <a:pt x="91473" y="473884"/>
                  </a:lnTo>
                  <a:lnTo>
                    <a:pt x="444682" y="473884"/>
                  </a:lnTo>
                  <a:lnTo>
                    <a:pt x="444682" y="213173"/>
                  </a:lnTo>
                  <a:lnTo>
                    <a:pt x="470968" y="189996"/>
                  </a:lnTo>
                  <a:lnTo>
                    <a:pt x="491722" y="217774"/>
                  </a:lnTo>
                  <a:lnTo>
                    <a:pt x="538006" y="110011"/>
                  </a:lnTo>
                  <a:lnTo>
                    <a:pt x="421524" y="123797"/>
                  </a:lnTo>
                  <a:close/>
                </a:path>
              </a:pathLst>
            </a:custGeom>
            <a:solidFill>
              <a:srgbClr val="FFFFFF"/>
            </a:solidFill>
            <a:ln w="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AB52F3D-8832-EF1E-AEB3-9C8007341572}"/>
                </a:ext>
              </a:extLst>
            </p:cNvPr>
            <p:cNvSpPr/>
            <p:nvPr/>
          </p:nvSpPr>
          <p:spPr>
            <a:xfrm>
              <a:off x="10389543" y="5845303"/>
              <a:ext cx="51040" cy="61615"/>
            </a:xfrm>
            <a:custGeom>
              <a:avLst/>
              <a:gdLst>
                <a:gd name="connsiteX0" fmla="*/ 0 w 51040"/>
                <a:gd name="connsiteY0" fmla="*/ 0 h 61615"/>
                <a:gd name="connsiteX1" fmla="*/ 10833 w 51040"/>
                <a:gd name="connsiteY1" fmla="*/ 0 h 61615"/>
                <a:gd name="connsiteX2" fmla="*/ 10833 w 51040"/>
                <a:gd name="connsiteY2" fmla="*/ 25597 h 61615"/>
                <a:gd name="connsiteX3" fmla="*/ 40225 w 51040"/>
                <a:gd name="connsiteY3" fmla="*/ 25597 h 61615"/>
                <a:gd name="connsiteX4" fmla="*/ 40225 w 51040"/>
                <a:gd name="connsiteY4" fmla="*/ 0 h 61615"/>
                <a:gd name="connsiteX5" fmla="*/ 51040 w 51040"/>
                <a:gd name="connsiteY5" fmla="*/ 0 h 61615"/>
                <a:gd name="connsiteX6" fmla="*/ 51040 w 51040"/>
                <a:gd name="connsiteY6" fmla="*/ 61615 h 61615"/>
                <a:gd name="connsiteX7" fmla="*/ 40225 w 51040"/>
                <a:gd name="connsiteY7" fmla="*/ 61615 h 61615"/>
                <a:gd name="connsiteX8" fmla="*/ 40225 w 51040"/>
                <a:gd name="connsiteY8" fmla="*/ 35658 h 61615"/>
                <a:gd name="connsiteX9" fmla="*/ 10833 w 51040"/>
                <a:gd name="connsiteY9" fmla="*/ 35658 h 61615"/>
                <a:gd name="connsiteX10" fmla="*/ 10833 w 51040"/>
                <a:gd name="connsiteY10" fmla="*/ 61615 h 61615"/>
                <a:gd name="connsiteX11" fmla="*/ 0 w 51040"/>
                <a:gd name="connsiteY11" fmla="*/ 61615 h 61615"/>
                <a:gd name="connsiteX12" fmla="*/ 0 w 51040"/>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40" h="61615">
                  <a:moveTo>
                    <a:pt x="0" y="0"/>
                  </a:moveTo>
                  <a:lnTo>
                    <a:pt x="10833" y="0"/>
                  </a:lnTo>
                  <a:lnTo>
                    <a:pt x="10833" y="25597"/>
                  </a:lnTo>
                  <a:lnTo>
                    <a:pt x="40225" y="25597"/>
                  </a:lnTo>
                  <a:lnTo>
                    <a:pt x="40225" y="0"/>
                  </a:lnTo>
                  <a:lnTo>
                    <a:pt x="51040" y="0"/>
                  </a:lnTo>
                  <a:lnTo>
                    <a:pt x="51040" y="61615"/>
                  </a:lnTo>
                  <a:lnTo>
                    <a:pt x="40225" y="61615"/>
                  </a:lnTo>
                  <a:lnTo>
                    <a:pt x="40225" y="35658"/>
                  </a:lnTo>
                  <a:lnTo>
                    <a:pt x="10833" y="35658"/>
                  </a:lnTo>
                  <a:lnTo>
                    <a:pt x="10833"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F6AE0FA-B9CC-4BA5-CBDC-DC9E7140E531}"/>
                </a:ext>
              </a:extLst>
            </p:cNvPr>
            <p:cNvSpPr/>
            <p:nvPr/>
          </p:nvSpPr>
          <p:spPr>
            <a:xfrm>
              <a:off x="10469702" y="5844237"/>
              <a:ext cx="64413" cy="63744"/>
            </a:xfrm>
            <a:custGeom>
              <a:avLst/>
              <a:gdLst>
                <a:gd name="connsiteX0" fmla="*/ 0 w 64413"/>
                <a:gd name="connsiteY0" fmla="*/ 32035 h 63744"/>
                <a:gd name="connsiteX1" fmla="*/ 0 w 64413"/>
                <a:gd name="connsiteY1" fmla="*/ 31863 h 63744"/>
                <a:gd name="connsiteX2" fmla="*/ 32310 w 64413"/>
                <a:gd name="connsiteY2" fmla="*/ 0 h 63744"/>
                <a:gd name="connsiteX3" fmla="*/ 64414 w 64413"/>
                <a:gd name="connsiteY3" fmla="*/ 31692 h 63744"/>
                <a:gd name="connsiteX4" fmla="*/ 64414 w 64413"/>
                <a:gd name="connsiteY4" fmla="*/ 31863 h 63744"/>
                <a:gd name="connsiteX5" fmla="*/ 32122 w 64413"/>
                <a:gd name="connsiteY5" fmla="*/ 63744 h 63744"/>
                <a:gd name="connsiteX6" fmla="*/ 0 w 64413"/>
                <a:gd name="connsiteY6" fmla="*/ 32035 h 63744"/>
                <a:gd name="connsiteX7" fmla="*/ 53066 w 64413"/>
                <a:gd name="connsiteY7" fmla="*/ 32035 h 63744"/>
                <a:gd name="connsiteX8" fmla="*/ 53066 w 64413"/>
                <a:gd name="connsiteY8" fmla="*/ 31863 h 63744"/>
                <a:gd name="connsiteX9" fmla="*/ 32122 w 64413"/>
                <a:gd name="connsiteY9" fmla="*/ 9957 h 63744"/>
                <a:gd name="connsiteX10" fmla="*/ 11348 w 64413"/>
                <a:gd name="connsiteY10" fmla="*/ 31692 h 63744"/>
                <a:gd name="connsiteX11" fmla="*/ 11348 w 64413"/>
                <a:gd name="connsiteY11" fmla="*/ 31863 h 63744"/>
                <a:gd name="connsiteX12" fmla="*/ 32310 w 64413"/>
                <a:gd name="connsiteY12" fmla="*/ 53787 h 63744"/>
                <a:gd name="connsiteX13" fmla="*/ 53066 w 64413"/>
                <a:gd name="connsiteY13" fmla="*/ 32035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413" h="63744">
                  <a:moveTo>
                    <a:pt x="0" y="32035"/>
                  </a:moveTo>
                  <a:lnTo>
                    <a:pt x="0" y="31863"/>
                  </a:lnTo>
                  <a:cubicBezTo>
                    <a:pt x="0" y="14541"/>
                    <a:pt x="13374" y="0"/>
                    <a:pt x="32310" y="0"/>
                  </a:cubicBezTo>
                  <a:cubicBezTo>
                    <a:pt x="51229" y="0"/>
                    <a:pt x="64414" y="14352"/>
                    <a:pt x="64414" y="31692"/>
                  </a:cubicBezTo>
                  <a:lnTo>
                    <a:pt x="64414" y="31863"/>
                  </a:lnTo>
                  <a:cubicBezTo>
                    <a:pt x="64414" y="49203"/>
                    <a:pt x="51057" y="63744"/>
                    <a:pt x="32122" y="63744"/>
                  </a:cubicBezTo>
                  <a:cubicBezTo>
                    <a:pt x="13202" y="63744"/>
                    <a:pt x="0" y="49375"/>
                    <a:pt x="0" y="32035"/>
                  </a:cubicBezTo>
                  <a:moveTo>
                    <a:pt x="53066" y="32035"/>
                  </a:moveTo>
                  <a:lnTo>
                    <a:pt x="53066" y="31863"/>
                  </a:lnTo>
                  <a:cubicBezTo>
                    <a:pt x="53066" y="19915"/>
                    <a:pt x="44361" y="9957"/>
                    <a:pt x="32122" y="9957"/>
                  </a:cubicBezTo>
                  <a:cubicBezTo>
                    <a:pt x="19898" y="9957"/>
                    <a:pt x="11348" y="19726"/>
                    <a:pt x="11348" y="31692"/>
                  </a:cubicBezTo>
                  <a:lnTo>
                    <a:pt x="11348" y="31863"/>
                  </a:lnTo>
                  <a:cubicBezTo>
                    <a:pt x="11348" y="43847"/>
                    <a:pt x="20069" y="53787"/>
                    <a:pt x="32310" y="53787"/>
                  </a:cubicBezTo>
                  <a:cubicBezTo>
                    <a:pt x="44533" y="53787"/>
                    <a:pt x="53066" y="44018"/>
                    <a:pt x="53066" y="32035"/>
                  </a:cubicBezTo>
                </a:path>
              </a:pathLst>
            </a:custGeom>
            <a:solidFill>
              <a:srgbClr val="FFFFFF"/>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E5A5BE9-050B-6045-A21C-2223EF4BF953}"/>
                </a:ext>
              </a:extLst>
            </p:cNvPr>
            <p:cNvSpPr/>
            <p:nvPr/>
          </p:nvSpPr>
          <p:spPr>
            <a:xfrm>
              <a:off x="10562457" y="5845303"/>
              <a:ext cx="60549" cy="61615"/>
            </a:xfrm>
            <a:custGeom>
              <a:avLst/>
              <a:gdLst>
                <a:gd name="connsiteX0" fmla="*/ 0 w 60549"/>
                <a:gd name="connsiteY0" fmla="*/ 0 h 61615"/>
                <a:gd name="connsiteX1" fmla="*/ 11537 w 60549"/>
                <a:gd name="connsiteY1" fmla="*/ 0 h 61615"/>
                <a:gd name="connsiteX2" fmla="*/ 30282 w 60549"/>
                <a:gd name="connsiteY2" fmla="*/ 29117 h 61615"/>
                <a:gd name="connsiteX3" fmla="*/ 49031 w 60549"/>
                <a:gd name="connsiteY3" fmla="*/ 0 h 61615"/>
                <a:gd name="connsiteX4" fmla="*/ 60549 w 60549"/>
                <a:gd name="connsiteY4" fmla="*/ 0 h 61615"/>
                <a:gd name="connsiteX5" fmla="*/ 60549 w 60549"/>
                <a:gd name="connsiteY5" fmla="*/ 61615 h 61615"/>
                <a:gd name="connsiteX6" fmla="*/ 49718 w 60549"/>
                <a:gd name="connsiteY6" fmla="*/ 61615 h 61615"/>
                <a:gd name="connsiteX7" fmla="*/ 49718 w 60549"/>
                <a:gd name="connsiteY7" fmla="*/ 17425 h 61615"/>
                <a:gd name="connsiteX8" fmla="*/ 30282 w 60549"/>
                <a:gd name="connsiteY8" fmla="*/ 46456 h 61615"/>
                <a:gd name="connsiteX9" fmla="*/ 29922 w 60549"/>
                <a:gd name="connsiteY9" fmla="*/ 46456 h 61615"/>
                <a:gd name="connsiteX10" fmla="*/ 10644 w 60549"/>
                <a:gd name="connsiteY10" fmla="*/ 17614 h 61615"/>
                <a:gd name="connsiteX11" fmla="*/ 10644 w 60549"/>
                <a:gd name="connsiteY11" fmla="*/ 61615 h 61615"/>
                <a:gd name="connsiteX12" fmla="*/ 0 w 60549"/>
                <a:gd name="connsiteY12" fmla="*/ 61615 h 61615"/>
                <a:gd name="connsiteX13" fmla="*/ 0 w 60549"/>
                <a:gd name="connsiteY13"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49" h="61615">
                  <a:moveTo>
                    <a:pt x="0" y="0"/>
                  </a:moveTo>
                  <a:lnTo>
                    <a:pt x="11537" y="0"/>
                  </a:lnTo>
                  <a:lnTo>
                    <a:pt x="30282" y="29117"/>
                  </a:lnTo>
                  <a:lnTo>
                    <a:pt x="49031" y="0"/>
                  </a:lnTo>
                  <a:lnTo>
                    <a:pt x="60549" y="0"/>
                  </a:lnTo>
                  <a:lnTo>
                    <a:pt x="60549" y="61615"/>
                  </a:lnTo>
                  <a:lnTo>
                    <a:pt x="49718" y="61615"/>
                  </a:lnTo>
                  <a:lnTo>
                    <a:pt x="49718" y="17425"/>
                  </a:lnTo>
                  <a:lnTo>
                    <a:pt x="30282" y="46456"/>
                  </a:lnTo>
                  <a:lnTo>
                    <a:pt x="29922" y="46456"/>
                  </a:lnTo>
                  <a:lnTo>
                    <a:pt x="10644" y="17614"/>
                  </a:lnTo>
                  <a:lnTo>
                    <a:pt x="10644"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9D13DFB-F002-42D7-DF14-14F4CF175157}"/>
                </a:ext>
              </a:extLst>
            </p:cNvPr>
            <p:cNvSpPr/>
            <p:nvPr/>
          </p:nvSpPr>
          <p:spPr>
            <a:xfrm>
              <a:off x="10656499" y="5845303"/>
              <a:ext cx="46112" cy="61615"/>
            </a:xfrm>
            <a:custGeom>
              <a:avLst/>
              <a:gdLst>
                <a:gd name="connsiteX0" fmla="*/ 0 w 46112"/>
                <a:gd name="connsiteY0" fmla="*/ 0 h 61615"/>
                <a:gd name="connsiteX1" fmla="*/ 45684 w 46112"/>
                <a:gd name="connsiteY1" fmla="*/ 0 h 61615"/>
                <a:gd name="connsiteX2" fmla="*/ 45684 w 46112"/>
                <a:gd name="connsiteY2" fmla="*/ 9683 h 61615"/>
                <a:gd name="connsiteX3" fmla="*/ 10833 w 46112"/>
                <a:gd name="connsiteY3" fmla="*/ 9683 h 61615"/>
                <a:gd name="connsiteX4" fmla="*/ 10833 w 46112"/>
                <a:gd name="connsiteY4" fmla="*/ 25683 h 61615"/>
                <a:gd name="connsiteX5" fmla="*/ 41718 w 46112"/>
                <a:gd name="connsiteY5" fmla="*/ 25683 h 61615"/>
                <a:gd name="connsiteX6" fmla="*/ 41718 w 46112"/>
                <a:gd name="connsiteY6" fmla="*/ 35366 h 61615"/>
                <a:gd name="connsiteX7" fmla="*/ 10833 w 46112"/>
                <a:gd name="connsiteY7" fmla="*/ 35366 h 61615"/>
                <a:gd name="connsiteX8" fmla="*/ 10833 w 46112"/>
                <a:gd name="connsiteY8" fmla="*/ 51933 h 61615"/>
                <a:gd name="connsiteX9" fmla="*/ 46113 w 46112"/>
                <a:gd name="connsiteY9" fmla="*/ 51933 h 61615"/>
                <a:gd name="connsiteX10" fmla="*/ 46113 w 46112"/>
                <a:gd name="connsiteY10" fmla="*/ 61615 h 61615"/>
                <a:gd name="connsiteX11" fmla="*/ 0 w 46112"/>
                <a:gd name="connsiteY11" fmla="*/ 61615 h 61615"/>
                <a:gd name="connsiteX12" fmla="*/ 0 w 46112"/>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12" h="61615">
                  <a:moveTo>
                    <a:pt x="0" y="0"/>
                  </a:moveTo>
                  <a:lnTo>
                    <a:pt x="45684" y="0"/>
                  </a:lnTo>
                  <a:lnTo>
                    <a:pt x="45684" y="9683"/>
                  </a:lnTo>
                  <a:lnTo>
                    <a:pt x="10833" y="9683"/>
                  </a:lnTo>
                  <a:lnTo>
                    <a:pt x="10833" y="25683"/>
                  </a:lnTo>
                  <a:lnTo>
                    <a:pt x="41718" y="25683"/>
                  </a:lnTo>
                  <a:lnTo>
                    <a:pt x="41718" y="35366"/>
                  </a:lnTo>
                  <a:lnTo>
                    <a:pt x="10833" y="35366"/>
                  </a:lnTo>
                  <a:lnTo>
                    <a:pt x="10833" y="51933"/>
                  </a:lnTo>
                  <a:lnTo>
                    <a:pt x="46113" y="51933"/>
                  </a:lnTo>
                  <a:lnTo>
                    <a:pt x="46113"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D77F300-1548-F603-ED0D-0BE290107F46}"/>
                </a:ext>
              </a:extLst>
            </p:cNvPr>
            <p:cNvSpPr/>
            <p:nvPr/>
          </p:nvSpPr>
          <p:spPr>
            <a:xfrm>
              <a:off x="10788607" y="5845308"/>
              <a:ext cx="10815" cy="61615"/>
            </a:xfrm>
            <a:custGeom>
              <a:avLst/>
              <a:gdLst>
                <a:gd name="connsiteX0" fmla="*/ 0 w 10815"/>
                <a:gd name="connsiteY0" fmla="*/ 0 h 61615"/>
                <a:gd name="connsiteX1" fmla="*/ 10816 w 10815"/>
                <a:gd name="connsiteY1" fmla="*/ 0 h 61615"/>
                <a:gd name="connsiteX2" fmla="*/ 10816 w 10815"/>
                <a:gd name="connsiteY2" fmla="*/ 61615 h 61615"/>
                <a:gd name="connsiteX3" fmla="*/ 0 w 10815"/>
                <a:gd name="connsiteY3" fmla="*/ 61615 h 61615"/>
              </a:gdLst>
              <a:ahLst/>
              <a:cxnLst>
                <a:cxn ang="0">
                  <a:pos x="connsiteX0" y="connsiteY0"/>
                </a:cxn>
                <a:cxn ang="0">
                  <a:pos x="connsiteX1" y="connsiteY1"/>
                </a:cxn>
                <a:cxn ang="0">
                  <a:pos x="connsiteX2" y="connsiteY2"/>
                </a:cxn>
                <a:cxn ang="0">
                  <a:pos x="connsiteX3" y="connsiteY3"/>
                </a:cxn>
              </a:cxnLst>
              <a:rect l="l" t="t" r="r" b="b"/>
              <a:pathLst>
                <a:path w="10815" h="61615">
                  <a:moveTo>
                    <a:pt x="0" y="0"/>
                  </a:moveTo>
                  <a:lnTo>
                    <a:pt x="10816" y="0"/>
                  </a:lnTo>
                  <a:lnTo>
                    <a:pt x="10816" y="61615"/>
                  </a:lnTo>
                  <a:lnTo>
                    <a:pt x="0" y="61615"/>
                  </a:lnTo>
                  <a:close/>
                </a:path>
              </a:pathLst>
            </a:custGeom>
            <a:solidFill>
              <a:srgbClr val="FFFFFF"/>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40A100C-6267-8F40-2C5D-6664D1720E7B}"/>
                </a:ext>
              </a:extLst>
            </p:cNvPr>
            <p:cNvSpPr/>
            <p:nvPr/>
          </p:nvSpPr>
          <p:spPr>
            <a:xfrm>
              <a:off x="10833506" y="5845303"/>
              <a:ext cx="60549" cy="61615"/>
            </a:xfrm>
            <a:custGeom>
              <a:avLst/>
              <a:gdLst>
                <a:gd name="connsiteX0" fmla="*/ 0 w 60549"/>
                <a:gd name="connsiteY0" fmla="*/ 0 h 61615"/>
                <a:gd name="connsiteX1" fmla="*/ 11537 w 60549"/>
                <a:gd name="connsiteY1" fmla="*/ 0 h 61615"/>
                <a:gd name="connsiteX2" fmla="*/ 30282 w 60549"/>
                <a:gd name="connsiteY2" fmla="*/ 29117 h 61615"/>
                <a:gd name="connsiteX3" fmla="*/ 49031 w 60549"/>
                <a:gd name="connsiteY3" fmla="*/ 0 h 61615"/>
                <a:gd name="connsiteX4" fmla="*/ 60549 w 60549"/>
                <a:gd name="connsiteY4" fmla="*/ 0 h 61615"/>
                <a:gd name="connsiteX5" fmla="*/ 60549 w 60549"/>
                <a:gd name="connsiteY5" fmla="*/ 61615 h 61615"/>
                <a:gd name="connsiteX6" fmla="*/ 49733 w 60549"/>
                <a:gd name="connsiteY6" fmla="*/ 61615 h 61615"/>
                <a:gd name="connsiteX7" fmla="*/ 49733 w 60549"/>
                <a:gd name="connsiteY7" fmla="*/ 17425 h 61615"/>
                <a:gd name="connsiteX8" fmla="*/ 30282 w 60549"/>
                <a:gd name="connsiteY8" fmla="*/ 46456 h 61615"/>
                <a:gd name="connsiteX9" fmla="*/ 29922 w 60549"/>
                <a:gd name="connsiteY9" fmla="*/ 46456 h 61615"/>
                <a:gd name="connsiteX10" fmla="*/ 10644 w 60549"/>
                <a:gd name="connsiteY10" fmla="*/ 17614 h 61615"/>
                <a:gd name="connsiteX11" fmla="*/ 10644 w 60549"/>
                <a:gd name="connsiteY11" fmla="*/ 61615 h 61615"/>
                <a:gd name="connsiteX12" fmla="*/ 0 w 60549"/>
                <a:gd name="connsiteY12" fmla="*/ 61615 h 61615"/>
                <a:gd name="connsiteX13" fmla="*/ 0 w 60549"/>
                <a:gd name="connsiteY13"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49" h="61615">
                  <a:moveTo>
                    <a:pt x="0" y="0"/>
                  </a:moveTo>
                  <a:lnTo>
                    <a:pt x="11537" y="0"/>
                  </a:lnTo>
                  <a:lnTo>
                    <a:pt x="30282" y="29117"/>
                  </a:lnTo>
                  <a:lnTo>
                    <a:pt x="49031" y="0"/>
                  </a:lnTo>
                  <a:lnTo>
                    <a:pt x="60549" y="0"/>
                  </a:lnTo>
                  <a:lnTo>
                    <a:pt x="60549" y="61615"/>
                  </a:lnTo>
                  <a:lnTo>
                    <a:pt x="49733" y="61615"/>
                  </a:lnTo>
                  <a:lnTo>
                    <a:pt x="49733" y="17425"/>
                  </a:lnTo>
                  <a:lnTo>
                    <a:pt x="30282" y="46456"/>
                  </a:lnTo>
                  <a:lnTo>
                    <a:pt x="29922" y="46456"/>
                  </a:lnTo>
                  <a:lnTo>
                    <a:pt x="10644" y="17614"/>
                  </a:lnTo>
                  <a:lnTo>
                    <a:pt x="10644"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E6431F4-0764-3F1A-AF62-2A7152C3165D}"/>
                </a:ext>
              </a:extLst>
            </p:cNvPr>
            <p:cNvSpPr/>
            <p:nvPr/>
          </p:nvSpPr>
          <p:spPr>
            <a:xfrm>
              <a:off x="10927541" y="5845295"/>
              <a:ext cx="47709" cy="61615"/>
            </a:xfrm>
            <a:custGeom>
              <a:avLst/>
              <a:gdLst>
                <a:gd name="connsiteX0" fmla="*/ 0 w 47709"/>
                <a:gd name="connsiteY0" fmla="*/ 0 h 61615"/>
                <a:gd name="connsiteX1" fmla="*/ 24293 w 47709"/>
                <a:gd name="connsiteY1" fmla="*/ 0 h 61615"/>
                <a:gd name="connsiteX2" fmla="*/ 47709 w 47709"/>
                <a:gd name="connsiteY2" fmla="*/ 20601 h 61615"/>
                <a:gd name="connsiteX3" fmla="*/ 47709 w 47709"/>
                <a:gd name="connsiteY3" fmla="*/ 20773 h 61615"/>
                <a:gd name="connsiteX4" fmla="*/ 23056 w 47709"/>
                <a:gd name="connsiteY4" fmla="*/ 41804 h 61615"/>
                <a:gd name="connsiteX5" fmla="*/ 10833 w 47709"/>
                <a:gd name="connsiteY5" fmla="*/ 41804 h 61615"/>
                <a:gd name="connsiteX6" fmla="*/ 10833 w 47709"/>
                <a:gd name="connsiteY6" fmla="*/ 61615 h 61615"/>
                <a:gd name="connsiteX7" fmla="*/ 0 w 47709"/>
                <a:gd name="connsiteY7" fmla="*/ 61615 h 61615"/>
                <a:gd name="connsiteX8" fmla="*/ 0 w 47709"/>
                <a:gd name="connsiteY8" fmla="*/ 0 h 61615"/>
                <a:gd name="connsiteX9" fmla="*/ 23417 w 47709"/>
                <a:gd name="connsiteY9" fmla="*/ 32035 h 61615"/>
                <a:gd name="connsiteX10" fmla="*/ 36705 w 47709"/>
                <a:gd name="connsiteY10" fmla="*/ 21048 h 61615"/>
                <a:gd name="connsiteX11" fmla="*/ 36705 w 47709"/>
                <a:gd name="connsiteY11" fmla="*/ 20859 h 61615"/>
                <a:gd name="connsiteX12" fmla="*/ 23417 w 47709"/>
                <a:gd name="connsiteY12" fmla="*/ 9872 h 61615"/>
                <a:gd name="connsiteX13" fmla="*/ 10833 w 47709"/>
                <a:gd name="connsiteY13" fmla="*/ 9872 h 61615"/>
                <a:gd name="connsiteX14" fmla="*/ 10833 w 47709"/>
                <a:gd name="connsiteY14" fmla="*/ 32035 h 61615"/>
                <a:gd name="connsiteX15" fmla="*/ 23417 w 47709"/>
                <a:gd name="connsiteY15" fmla="*/ 32035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09" h="61615">
                  <a:moveTo>
                    <a:pt x="0" y="0"/>
                  </a:moveTo>
                  <a:lnTo>
                    <a:pt x="24293" y="0"/>
                  </a:lnTo>
                  <a:cubicBezTo>
                    <a:pt x="38645" y="0"/>
                    <a:pt x="47709" y="8189"/>
                    <a:pt x="47709" y="20601"/>
                  </a:cubicBezTo>
                  <a:lnTo>
                    <a:pt x="47709" y="20773"/>
                  </a:lnTo>
                  <a:cubicBezTo>
                    <a:pt x="47709" y="34593"/>
                    <a:pt x="36619" y="41804"/>
                    <a:pt x="23056" y="41804"/>
                  </a:cubicBezTo>
                  <a:lnTo>
                    <a:pt x="10833" y="41804"/>
                  </a:lnTo>
                  <a:lnTo>
                    <a:pt x="10833" y="61615"/>
                  </a:lnTo>
                  <a:lnTo>
                    <a:pt x="0" y="61615"/>
                  </a:lnTo>
                  <a:lnTo>
                    <a:pt x="0" y="0"/>
                  </a:lnTo>
                  <a:close/>
                  <a:moveTo>
                    <a:pt x="23417" y="32035"/>
                  </a:moveTo>
                  <a:cubicBezTo>
                    <a:pt x="31606" y="32035"/>
                    <a:pt x="36705" y="27468"/>
                    <a:pt x="36705" y="21048"/>
                  </a:cubicBezTo>
                  <a:lnTo>
                    <a:pt x="36705" y="20859"/>
                  </a:lnTo>
                  <a:cubicBezTo>
                    <a:pt x="36705" y="13648"/>
                    <a:pt x="31520" y="9872"/>
                    <a:pt x="23417" y="9872"/>
                  </a:cubicBezTo>
                  <a:lnTo>
                    <a:pt x="10833" y="9872"/>
                  </a:lnTo>
                  <a:lnTo>
                    <a:pt x="10833" y="32035"/>
                  </a:lnTo>
                  <a:lnTo>
                    <a:pt x="23417" y="32035"/>
                  </a:lnTo>
                  <a:close/>
                </a:path>
              </a:pathLst>
            </a:custGeom>
            <a:solidFill>
              <a:srgbClr val="FFFFFF"/>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270829A-DCBD-8488-6BF5-08121A78788D}"/>
                </a:ext>
              </a:extLst>
            </p:cNvPr>
            <p:cNvSpPr/>
            <p:nvPr/>
          </p:nvSpPr>
          <p:spPr>
            <a:xfrm>
              <a:off x="11001811" y="5845303"/>
              <a:ext cx="52276" cy="61615"/>
            </a:xfrm>
            <a:custGeom>
              <a:avLst/>
              <a:gdLst>
                <a:gd name="connsiteX0" fmla="*/ 0 w 52276"/>
                <a:gd name="connsiteY0" fmla="*/ 0 h 61615"/>
                <a:gd name="connsiteX1" fmla="*/ 27469 w 52276"/>
                <a:gd name="connsiteY1" fmla="*/ 0 h 61615"/>
                <a:gd name="connsiteX2" fmla="*/ 45254 w 52276"/>
                <a:gd name="connsiteY2" fmla="*/ 6163 h 61615"/>
                <a:gd name="connsiteX3" fmla="*/ 50336 w 52276"/>
                <a:gd name="connsiteY3" fmla="*/ 19434 h 61615"/>
                <a:gd name="connsiteX4" fmla="*/ 50336 w 52276"/>
                <a:gd name="connsiteY4" fmla="*/ 19623 h 61615"/>
                <a:gd name="connsiteX5" fmla="*/ 35640 w 52276"/>
                <a:gd name="connsiteY5" fmla="*/ 38284 h 61615"/>
                <a:gd name="connsiteX6" fmla="*/ 52276 w 52276"/>
                <a:gd name="connsiteY6" fmla="*/ 61615 h 61615"/>
                <a:gd name="connsiteX7" fmla="*/ 39503 w 52276"/>
                <a:gd name="connsiteY7" fmla="*/ 61615 h 61615"/>
                <a:gd name="connsiteX8" fmla="*/ 24378 w 52276"/>
                <a:gd name="connsiteY8" fmla="*/ 40138 h 61615"/>
                <a:gd name="connsiteX9" fmla="*/ 10833 w 52276"/>
                <a:gd name="connsiteY9" fmla="*/ 40138 h 61615"/>
                <a:gd name="connsiteX10" fmla="*/ 10833 w 52276"/>
                <a:gd name="connsiteY10" fmla="*/ 61615 h 61615"/>
                <a:gd name="connsiteX11" fmla="*/ 0 w 52276"/>
                <a:gd name="connsiteY11" fmla="*/ 61615 h 61615"/>
                <a:gd name="connsiteX12" fmla="*/ 0 w 52276"/>
                <a:gd name="connsiteY12" fmla="*/ 0 h 61615"/>
                <a:gd name="connsiteX13" fmla="*/ 26662 w 52276"/>
                <a:gd name="connsiteY13" fmla="*/ 30542 h 61615"/>
                <a:gd name="connsiteX14" fmla="*/ 39332 w 52276"/>
                <a:gd name="connsiteY14" fmla="*/ 20241 h 61615"/>
                <a:gd name="connsiteX15" fmla="*/ 39332 w 52276"/>
                <a:gd name="connsiteY15" fmla="*/ 20069 h 61615"/>
                <a:gd name="connsiteX16" fmla="*/ 26576 w 52276"/>
                <a:gd name="connsiteY16" fmla="*/ 9854 h 61615"/>
                <a:gd name="connsiteX17" fmla="*/ 10833 w 52276"/>
                <a:gd name="connsiteY17" fmla="*/ 9854 h 61615"/>
                <a:gd name="connsiteX18" fmla="*/ 10833 w 52276"/>
                <a:gd name="connsiteY18" fmla="*/ 30542 h 61615"/>
                <a:gd name="connsiteX19" fmla="*/ 26662 w 52276"/>
                <a:gd name="connsiteY19" fmla="*/ 30542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76" h="61615">
                  <a:moveTo>
                    <a:pt x="0" y="0"/>
                  </a:moveTo>
                  <a:lnTo>
                    <a:pt x="27469" y="0"/>
                  </a:lnTo>
                  <a:cubicBezTo>
                    <a:pt x="35194" y="0"/>
                    <a:pt x="41289" y="2283"/>
                    <a:pt x="45254" y="6163"/>
                  </a:cubicBezTo>
                  <a:cubicBezTo>
                    <a:pt x="48497" y="9494"/>
                    <a:pt x="50336" y="14078"/>
                    <a:pt x="50336" y="19434"/>
                  </a:cubicBezTo>
                  <a:lnTo>
                    <a:pt x="50336" y="19623"/>
                  </a:lnTo>
                  <a:cubicBezTo>
                    <a:pt x="50336" y="29735"/>
                    <a:pt x="44276" y="35812"/>
                    <a:pt x="35640" y="38284"/>
                  </a:cubicBezTo>
                  <a:lnTo>
                    <a:pt x="52276" y="61615"/>
                  </a:lnTo>
                  <a:lnTo>
                    <a:pt x="39503" y="61615"/>
                  </a:lnTo>
                  <a:lnTo>
                    <a:pt x="24378" y="40138"/>
                  </a:lnTo>
                  <a:lnTo>
                    <a:pt x="10833" y="40138"/>
                  </a:lnTo>
                  <a:lnTo>
                    <a:pt x="10833" y="61615"/>
                  </a:lnTo>
                  <a:lnTo>
                    <a:pt x="0" y="61615"/>
                  </a:lnTo>
                  <a:lnTo>
                    <a:pt x="0" y="0"/>
                  </a:lnTo>
                  <a:close/>
                  <a:moveTo>
                    <a:pt x="26662" y="30542"/>
                  </a:moveTo>
                  <a:cubicBezTo>
                    <a:pt x="34422" y="30542"/>
                    <a:pt x="39332" y="26490"/>
                    <a:pt x="39332" y="20241"/>
                  </a:cubicBezTo>
                  <a:lnTo>
                    <a:pt x="39332" y="20069"/>
                  </a:lnTo>
                  <a:cubicBezTo>
                    <a:pt x="39332" y="13477"/>
                    <a:pt x="34591" y="9854"/>
                    <a:pt x="26576" y="9854"/>
                  </a:cubicBezTo>
                  <a:lnTo>
                    <a:pt x="10833" y="9854"/>
                  </a:lnTo>
                  <a:lnTo>
                    <a:pt x="10833" y="30542"/>
                  </a:lnTo>
                  <a:lnTo>
                    <a:pt x="26662" y="30542"/>
                  </a:lnTo>
                  <a:close/>
                </a:path>
              </a:pathLst>
            </a:custGeom>
            <a:solidFill>
              <a:srgbClr val="FFFFFF"/>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AE66E85-D28D-7879-AD5D-16B585490BD7}"/>
                </a:ext>
              </a:extLst>
            </p:cNvPr>
            <p:cNvSpPr/>
            <p:nvPr/>
          </p:nvSpPr>
          <p:spPr>
            <a:xfrm>
              <a:off x="11075179" y="5844237"/>
              <a:ext cx="64413" cy="63744"/>
            </a:xfrm>
            <a:custGeom>
              <a:avLst/>
              <a:gdLst>
                <a:gd name="connsiteX0" fmla="*/ 0 w 64413"/>
                <a:gd name="connsiteY0" fmla="*/ 32035 h 63744"/>
                <a:gd name="connsiteX1" fmla="*/ 0 w 64413"/>
                <a:gd name="connsiteY1" fmla="*/ 31863 h 63744"/>
                <a:gd name="connsiteX2" fmla="*/ 32291 w 64413"/>
                <a:gd name="connsiteY2" fmla="*/ 0 h 63744"/>
                <a:gd name="connsiteX3" fmla="*/ 64414 w 64413"/>
                <a:gd name="connsiteY3" fmla="*/ 31692 h 63744"/>
                <a:gd name="connsiteX4" fmla="*/ 64414 w 64413"/>
                <a:gd name="connsiteY4" fmla="*/ 31863 h 63744"/>
                <a:gd name="connsiteX5" fmla="*/ 32121 w 64413"/>
                <a:gd name="connsiteY5" fmla="*/ 63744 h 63744"/>
                <a:gd name="connsiteX6" fmla="*/ 0 w 64413"/>
                <a:gd name="connsiteY6" fmla="*/ 32035 h 63744"/>
                <a:gd name="connsiteX7" fmla="*/ 53066 w 64413"/>
                <a:gd name="connsiteY7" fmla="*/ 32035 h 63744"/>
                <a:gd name="connsiteX8" fmla="*/ 53066 w 64413"/>
                <a:gd name="connsiteY8" fmla="*/ 31863 h 63744"/>
                <a:gd name="connsiteX9" fmla="*/ 32121 w 64413"/>
                <a:gd name="connsiteY9" fmla="*/ 9957 h 63744"/>
                <a:gd name="connsiteX10" fmla="*/ 11348 w 64413"/>
                <a:gd name="connsiteY10" fmla="*/ 31692 h 63744"/>
                <a:gd name="connsiteX11" fmla="*/ 11348 w 64413"/>
                <a:gd name="connsiteY11" fmla="*/ 31863 h 63744"/>
                <a:gd name="connsiteX12" fmla="*/ 32291 w 64413"/>
                <a:gd name="connsiteY12" fmla="*/ 53787 h 63744"/>
                <a:gd name="connsiteX13" fmla="*/ 53066 w 64413"/>
                <a:gd name="connsiteY13" fmla="*/ 32035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413" h="63744">
                  <a:moveTo>
                    <a:pt x="0" y="32035"/>
                  </a:moveTo>
                  <a:lnTo>
                    <a:pt x="0" y="31863"/>
                  </a:lnTo>
                  <a:cubicBezTo>
                    <a:pt x="0" y="14541"/>
                    <a:pt x="13372" y="0"/>
                    <a:pt x="32291" y="0"/>
                  </a:cubicBezTo>
                  <a:cubicBezTo>
                    <a:pt x="51229" y="0"/>
                    <a:pt x="64414" y="14352"/>
                    <a:pt x="64414" y="31692"/>
                  </a:cubicBezTo>
                  <a:lnTo>
                    <a:pt x="64414" y="31863"/>
                  </a:lnTo>
                  <a:cubicBezTo>
                    <a:pt x="64414" y="49203"/>
                    <a:pt x="51057" y="63744"/>
                    <a:pt x="32121" y="63744"/>
                  </a:cubicBezTo>
                  <a:cubicBezTo>
                    <a:pt x="13200" y="63744"/>
                    <a:pt x="0" y="49375"/>
                    <a:pt x="0" y="32035"/>
                  </a:cubicBezTo>
                  <a:moveTo>
                    <a:pt x="53066" y="32035"/>
                  </a:moveTo>
                  <a:lnTo>
                    <a:pt x="53066" y="31863"/>
                  </a:lnTo>
                  <a:cubicBezTo>
                    <a:pt x="53066" y="19915"/>
                    <a:pt x="44360" y="9957"/>
                    <a:pt x="32121" y="9957"/>
                  </a:cubicBezTo>
                  <a:cubicBezTo>
                    <a:pt x="19897" y="9957"/>
                    <a:pt x="11348" y="19726"/>
                    <a:pt x="11348" y="31692"/>
                  </a:cubicBezTo>
                  <a:lnTo>
                    <a:pt x="11348" y="31863"/>
                  </a:lnTo>
                  <a:cubicBezTo>
                    <a:pt x="11348" y="43847"/>
                    <a:pt x="20069" y="53787"/>
                    <a:pt x="32291" y="53787"/>
                  </a:cubicBezTo>
                  <a:cubicBezTo>
                    <a:pt x="44532" y="53787"/>
                    <a:pt x="53066" y="44018"/>
                    <a:pt x="53066" y="32035"/>
                  </a:cubicBezTo>
                </a:path>
              </a:pathLst>
            </a:custGeom>
            <a:solidFill>
              <a:srgbClr val="FFFFFF"/>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E6180D9-A771-E3D3-9B14-95C14C6EC94A}"/>
                </a:ext>
              </a:extLst>
            </p:cNvPr>
            <p:cNvSpPr/>
            <p:nvPr/>
          </p:nvSpPr>
          <p:spPr>
            <a:xfrm>
              <a:off x="11156668" y="5845303"/>
              <a:ext cx="60722" cy="62044"/>
            </a:xfrm>
            <a:custGeom>
              <a:avLst/>
              <a:gdLst>
                <a:gd name="connsiteX0" fmla="*/ 0 w 60722"/>
                <a:gd name="connsiteY0" fmla="*/ 0 h 62044"/>
                <a:gd name="connsiteX1" fmla="*/ 11983 w 60722"/>
                <a:gd name="connsiteY1" fmla="*/ 0 h 62044"/>
                <a:gd name="connsiteX2" fmla="*/ 30542 w 60722"/>
                <a:gd name="connsiteY2" fmla="*/ 47349 h 62044"/>
                <a:gd name="connsiteX3" fmla="*/ 49031 w 60722"/>
                <a:gd name="connsiteY3" fmla="*/ 0 h 62044"/>
                <a:gd name="connsiteX4" fmla="*/ 60723 w 60722"/>
                <a:gd name="connsiteY4" fmla="*/ 0 h 62044"/>
                <a:gd name="connsiteX5" fmla="*/ 35125 w 60722"/>
                <a:gd name="connsiteY5" fmla="*/ 62045 h 62044"/>
                <a:gd name="connsiteX6" fmla="*/ 25614 w 60722"/>
                <a:gd name="connsiteY6" fmla="*/ 62045 h 62044"/>
                <a:gd name="connsiteX7" fmla="*/ 0 w 60722"/>
                <a:gd name="connsiteY7" fmla="*/ 0 h 6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22" h="62044">
                  <a:moveTo>
                    <a:pt x="0" y="0"/>
                  </a:moveTo>
                  <a:lnTo>
                    <a:pt x="11983" y="0"/>
                  </a:lnTo>
                  <a:lnTo>
                    <a:pt x="30542" y="47349"/>
                  </a:lnTo>
                  <a:lnTo>
                    <a:pt x="49031" y="0"/>
                  </a:lnTo>
                  <a:lnTo>
                    <a:pt x="60723" y="0"/>
                  </a:lnTo>
                  <a:lnTo>
                    <a:pt x="35125" y="62045"/>
                  </a:lnTo>
                  <a:lnTo>
                    <a:pt x="25614" y="62045"/>
                  </a:lnTo>
                  <a:lnTo>
                    <a:pt x="0" y="0"/>
                  </a:lnTo>
                  <a:close/>
                </a:path>
              </a:pathLst>
            </a:custGeom>
            <a:solidFill>
              <a:srgbClr val="FFFFFF"/>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4F678E-B301-1F03-F9B8-5219BD7870C0}"/>
                </a:ext>
              </a:extLst>
            </p:cNvPr>
            <p:cNvSpPr/>
            <p:nvPr/>
          </p:nvSpPr>
          <p:spPr>
            <a:xfrm>
              <a:off x="11245613" y="5845303"/>
              <a:ext cx="46095" cy="61615"/>
            </a:xfrm>
            <a:custGeom>
              <a:avLst/>
              <a:gdLst>
                <a:gd name="connsiteX0" fmla="*/ 0 w 46095"/>
                <a:gd name="connsiteY0" fmla="*/ 0 h 61615"/>
                <a:gd name="connsiteX1" fmla="*/ 45684 w 46095"/>
                <a:gd name="connsiteY1" fmla="*/ 0 h 61615"/>
                <a:gd name="connsiteX2" fmla="*/ 45684 w 46095"/>
                <a:gd name="connsiteY2" fmla="*/ 9683 h 61615"/>
                <a:gd name="connsiteX3" fmla="*/ 10816 w 46095"/>
                <a:gd name="connsiteY3" fmla="*/ 9683 h 61615"/>
                <a:gd name="connsiteX4" fmla="*/ 10816 w 46095"/>
                <a:gd name="connsiteY4" fmla="*/ 25683 h 61615"/>
                <a:gd name="connsiteX5" fmla="*/ 41718 w 46095"/>
                <a:gd name="connsiteY5" fmla="*/ 25683 h 61615"/>
                <a:gd name="connsiteX6" fmla="*/ 41718 w 46095"/>
                <a:gd name="connsiteY6" fmla="*/ 35366 h 61615"/>
                <a:gd name="connsiteX7" fmla="*/ 10816 w 46095"/>
                <a:gd name="connsiteY7" fmla="*/ 35366 h 61615"/>
                <a:gd name="connsiteX8" fmla="*/ 10816 w 46095"/>
                <a:gd name="connsiteY8" fmla="*/ 51933 h 61615"/>
                <a:gd name="connsiteX9" fmla="*/ 46096 w 46095"/>
                <a:gd name="connsiteY9" fmla="*/ 51933 h 61615"/>
                <a:gd name="connsiteX10" fmla="*/ 46096 w 46095"/>
                <a:gd name="connsiteY10" fmla="*/ 61615 h 61615"/>
                <a:gd name="connsiteX11" fmla="*/ 0 w 46095"/>
                <a:gd name="connsiteY11" fmla="*/ 61615 h 61615"/>
                <a:gd name="connsiteX12" fmla="*/ 0 w 46095"/>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95" h="61615">
                  <a:moveTo>
                    <a:pt x="0" y="0"/>
                  </a:moveTo>
                  <a:lnTo>
                    <a:pt x="45684" y="0"/>
                  </a:lnTo>
                  <a:lnTo>
                    <a:pt x="45684" y="9683"/>
                  </a:lnTo>
                  <a:lnTo>
                    <a:pt x="10816" y="9683"/>
                  </a:lnTo>
                  <a:lnTo>
                    <a:pt x="10816" y="25683"/>
                  </a:lnTo>
                  <a:lnTo>
                    <a:pt x="41718" y="25683"/>
                  </a:lnTo>
                  <a:lnTo>
                    <a:pt x="41718" y="35366"/>
                  </a:lnTo>
                  <a:lnTo>
                    <a:pt x="10816" y="35366"/>
                  </a:lnTo>
                  <a:lnTo>
                    <a:pt x="10816" y="51933"/>
                  </a:lnTo>
                  <a:lnTo>
                    <a:pt x="46096" y="51933"/>
                  </a:lnTo>
                  <a:lnTo>
                    <a:pt x="46096"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65095F6-25DB-230D-9EFB-98A8F5DFC1A6}"/>
                </a:ext>
              </a:extLst>
            </p:cNvPr>
            <p:cNvSpPr/>
            <p:nvPr/>
          </p:nvSpPr>
          <p:spPr>
            <a:xfrm>
              <a:off x="11323181" y="5845303"/>
              <a:ext cx="60550" cy="61615"/>
            </a:xfrm>
            <a:custGeom>
              <a:avLst/>
              <a:gdLst>
                <a:gd name="connsiteX0" fmla="*/ 0 w 60550"/>
                <a:gd name="connsiteY0" fmla="*/ 0 h 61615"/>
                <a:gd name="connsiteX1" fmla="*/ 11537 w 60550"/>
                <a:gd name="connsiteY1" fmla="*/ 0 h 61615"/>
                <a:gd name="connsiteX2" fmla="*/ 30284 w 60550"/>
                <a:gd name="connsiteY2" fmla="*/ 29117 h 61615"/>
                <a:gd name="connsiteX3" fmla="*/ 49031 w 60550"/>
                <a:gd name="connsiteY3" fmla="*/ 0 h 61615"/>
                <a:gd name="connsiteX4" fmla="*/ 60551 w 60550"/>
                <a:gd name="connsiteY4" fmla="*/ 0 h 61615"/>
                <a:gd name="connsiteX5" fmla="*/ 60551 w 60550"/>
                <a:gd name="connsiteY5" fmla="*/ 61615 h 61615"/>
                <a:gd name="connsiteX6" fmla="*/ 49735 w 60550"/>
                <a:gd name="connsiteY6" fmla="*/ 61615 h 61615"/>
                <a:gd name="connsiteX7" fmla="*/ 49735 w 60550"/>
                <a:gd name="connsiteY7" fmla="*/ 17425 h 61615"/>
                <a:gd name="connsiteX8" fmla="*/ 30284 w 60550"/>
                <a:gd name="connsiteY8" fmla="*/ 46456 h 61615"/>
                <a:gd name="connsiteX9" fmla="*/ 29924 w 60550"/>
                <a:gd name="connsiteY9" fmla="*/ 46456 h 61615"/>
                <a:gd name="connsiteX10" fmla="*/ 10644 w 60550"/>
                <a:gd name="connsiteY10" fmla="*/ 17614 h 61615"/>
                <a:gd name="connsiteX11" fmla="*/ 10644 w 60550"/>
                <a:gd name="connsiteY11" fmla="*/ 61615 h 61615"/>
                <a:gd name="connsiteX12" fmla="*/ 0 w 60550"/>
                <a:gd name="connsiteY12" fmla="*/ 61615 h 61615"/>
                <a:gd name="connsiteX13" fmla="*/ 0 w 60550"/>
                <a:gd name="connsiteY13"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50" h="61615">
                  <a:moveTo>
                    <a:pt x="0" y="0"/>
                  </a:moveTo>
                  <a:lnTo>
                    <a:pt x="11537" y="0"/>
                  </a:lnTo>
                  <a:lnTo>
                    <a:pt x="30284" y="29117"/>
                  </a:lnTo>
                  <a:lnTo>
                    <a:pt x="49031" y="0"/>
                  </a:lnTo>
                  <a:lnTo>
                    <a:pt x="60551" y="0"/>
                  </a:lnTo>
                  <a:lnTo>
                    <a:pt x="60551" y="61615"/>
                  </a:lnTo>
                  <a:lnTo>
                    <a:pt x="49735" y="61615"/>
                  </a:lnTo>
                  <a:lnTo>
                    <a:pt x="49735" y="17425"/>
                  </a:lnTo>
                  <a:lnTo>
                    <a:pt x="30284" y="46456"/>
                  </a:lnTo>
                  <a:lnTo>
                    <a:pt x="29924" y="46456"/>
                  </a:lnTo>
                  <a:lnTo>
                    <a:pt x="10644" y="17614"/>
                  </a:lnTo>
                  <a:lnTo>
                    <a:pt x="10644"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A72B1C3-F715-D6B6-EEB4-7F911563778F}"/>
                </a:ext>
              </a:extLst>
            </p:cNvPr>
            <p:cNvSpPr/>
            <p:nvPr/>
          </p:nvSpPr>
          <p:spPr>
            <a:xfrm>
              <a:off x="11416258" y="5845303"/>
              <a:ext cx="46111" cy="61615"/>
            </a:xfrm>
            <a:custGeom>
              <a:avLst/>
              <a:gdLst>
                <a:gd name="connsiteX0" fmla="*/ 0 w 46111"/>
                <a:gd name="connsiteY0" fmla="*/ 0 h 61615"/>
                <a:gd name="connsiteX1" fmla="*/ 45684 w 46111"/>
                <a:gd name="connsiteY1" fmla="*/ 0 h 61615"/>
                <a:gd name="connsiteX2" fmla="*/ 45684 w 46111"/>
                <a:gd name="connsiteY2" fmla="*/ 9683 h 61615"/>
                <a:gd name="connsiteX3" fmla="*/ 10831 w 46111"/>
                <a:gd name="connsiteY3" fmla="*/ 9683 h 61615"/>
                <a:gd name="connsiteX4" fmla="*/ 10831 w 46111"/>
                <a:gd name="connsiteY4" fmla="*/ 25683 h 61615"/>
                <a:gd name="connsiteX5" fmla="*/ 41718 w 46111"/>
                <a:gd name="connsiteY5" fmla="*/ 25683 h 61615"/>
                <a:gd name="connsiteX6" fmla="*/ 41718 w 46111"/>
                <a:gd name="connsiteY6" fmla="*/ 35366 h 61615"/>
                <a:gd name="connsiteX7" fmla="*/ 10831 w 46111"/>
                <a:gd name="connsiteY7" fmla="*/ 35366 h 61615"/>
                <a:gd name="connsiteX8" fmla="*/ 10831 w 46111"/>
                <a:gd name="connsiteY8" fmla="*/ 51933 h 61615"/>
                <a:gd name="connsiteX9" fmla="*/ 46111 w 46111"/>
                <a:gd name="connsiteY9" fmla="*/ 51933 h 61615"/>
                <a:gd name="connsiteX10" fmla="*/ 46111 w 46111"/>
                <a:gd name="connsiteY10" fmla="*/ 61615 h 61615"/>
                <a:gd name="connsiteX11" fmla="*/ 0 w 46111"/>
                <a:gd name="connsiteY11" fmla="*/ 61615 h 61615"/>
                <a:gd name="connsiteX12" fmla="*/ 0 w 46111"/>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11" h="61615">
                  <a:moveTo>
                    <a:pt x="0" y="0"/>
                  </a:moveTo>
                  <a:lnTo>
                    <a:pt x="45684" y="0"/>
                  </a:lnTo>
                  <a:lnTo>
                    <a:pt x="45684" y="9683"/>
                  </a:lnTo>
                  <a:lnTo>
                    <a:pt x="10831" y="9683"/>
                  </a:lnTo>
                  <a:lnTo>
                    <a:pt x="10831" y="25683"/>
                  </a:lnTo>
                  <a:lnTo>
                    <a:pt x="41718" y="25683"/>
                  </a:lnTo>
                  <a:lnTo>
                    <a:pt x="41718" y="35366"/>
                  </a:lnTo>
                  <a:lnTo>
                    <a:pt x="10831" y="35366"/>
                  </a:lnTo>
                  <a:lnTo>
                    <a:pt x="10831" y="51933"/>
                  </a:lnTo>
                  <a:lnTo>
                    <a:pt x="46111" y="51933"/>
                  </a:lnTo>
                  <a:lnTo>
                    <a:pt x="46111"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80B3B5F-6D7B-031A-9DF6-8E936479D55F}"/>
                </a:ext>
              </a:extLst>
            </p:cNvPr>
            <p:cNvSpPr/>
            <p:nvPr/>
          </p:nvSpPr>
          <p:spPr>
            <a:xfrm>
              <a:off x="11492866" y="5845303"/>
              <a:ext cx="53683" cy="61615"/>
            </a:xfrm>
            <a:custGeom>
              <a:avLst/>
              <a:gdLst>
                <a:gd name="connsiteX0" fmla="*/ 0 w 53683"/>
                <a:gd name="connsiteY0" fmla="*/ 0 h 61615"/>
                <a:gd name="connsiteX1" fmla="*/ 10026 w 53683"/>
                <a:gd name="connsiteY1" fmla="*/ 0 h 61615"/>
                <a:gd name="connsiteX2" fmla="*/ 43023 w 53683"/>
                <a:gd name="connsiteY2" fmla="*/ 42593 h 61615"/>
                <a:gd name="connsiteX3" fmla="*/ 43023 w 53683"/>
                <a:gd name="connsiteY3" fmla="*/ 0 h 61615"/>
                <a:gd name="connsiteX4" fmla="*/ 53684 w 53683"/>
                <a:gd name="connsiteY4" fmla="*/ 0 h 61615"/>
                <a:gd name="connsiteX5" fmla="*/ 53684 w 53683"/>
                <a:gd name="connsiteY5" fmla="*/ 61615 h 61615"/>
                <a:gd name="connsiteX6" fmla="*/ 44619 w 53683"/>
                <a:gd name="connsiteY6" fmla="*/ 61615 h 61615"/>
                <a:gd name="connsiteX7" fmla="*/ 10644 w 53683"/>
                <a:gd name="connsiteY7" fmla="*/ 17786 h 61615"/>
                <a:gd name="connsiteX8" fmla="*/ 10644 w 53683"/>
                <a:gd name="connsiteY8" fmla="*/ 61615 h 61615"/>
                <a:gd name="connsiteX9" fmla="*/ 0 w 53683"/>
                <a:gd name="connsiteY9" fmla="*/ 61615 h 61615"/>
                <a:gd name="connsiteX10" fmla="*/ 0 w 53683"/>
                <a:gd name="connsiteY10"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3" h="61615">
                  <a:moveTo>
                    <a:pt x="0" y="0"/>
                  </a:moveTo>
                  <a:lnTo>
                    <a:pt x="10026" y="0"/>
                  </a:lnTo>
                  <a:lnTo>
                    <a:pt x="43023" y="42593"/>
                  </a:lnTo>
                  <a:lnTo>
                    <a:pt x="43023" y="0"/>
                  </a:lnTo>
                  <a:lnTo>
                    <a:pt x="53684" y="0"/>
                  </a:lnTo>
                  <a:lnTo>
                    <a:pt x="53684" y="61615"/>
                  </a:lnTo>
                  <a:lnTo>
                    <a:pt x="44619" y="61615"/>
                  </a:lnTo>
                  <a:lnTo>
                    <a:pt x="10644" y="17786"/>
                  </a:lnTo>
                  <a:lnTo>
                    <a:pt x="10644"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8F9BD4-CC09-3C4B-F6EC-D7F118305209}"/>
                </a:ext>
              </a:extLst>
            </p:cNvPr>
            <p:cNvSpPr/>
            <p:nvPr/>
          </p:nvSpPr>
          <p:spPr>
            <a:xfrm>
              <a:off x="11575632" y="5845303"/>
              <a:ext cx="49992" cy="61615"/>
            </a:xfrm>
            <a:custGeom>
              <a:avLst/>
              <a:gdLst>
                <a:gd name="connsiteX0" fmla="*/ 19537 w 49992"/>
                <a:gd name="connsiteY0" fmla="*/ 10026 h 61615"/>
                <a:gd name="connsiteX1" fmla="*/ 0 w 49992"/>
                <a:gd name="connsiteY1" fmla="*/ 10026 h 61615"/>
                <a:gd name="connsiteX2" fmla="*/ 0 w 49992"/>
                <a:gd name="connsiteY2" fmla="*/ 0 h 61615"/>
                <a:gd name="connsiteX3" fmla="*/ 49993 w 49992"/>
                <a:gd name="connsiteY3" fmla="*/ 0 h 61615"/>
                <a:gd name="connsiteX4" fmla="*/ 49993 w 49992"/>
                <a:gd name="connsiteY4" fmla="*/ 10026 h 61615"/>
                <a:gd name="connsiteX5" fmla="*/ 30456 w 49992"/>
                <a:gd name="connsiteY5" fmla="*/ 10026 h 61615"/>
                <a:gd name="connsiteX6" fmla="*/ 30456 w 49992"/>
                <a:gd name="connsiteY6" fmla="*/ 61615 h 61615"/>
                <a:gd name="connsiteX7" fmla="*/ 19537 w 49992"/>
                <a:gd name="connsiteY7" fmla="*/ 61615 h 61615"/>
                <a:gd name="connsiteX8" fmla="*/ 19537 w 49992"/>
                <a:gd name="connsiteY8" fmla="*/ 10026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2" h="61615">
                  <a:moveTo>
                    <a:pt x="19537" y="10026"/>
                  </a:moveTo>
                  <a:lnTo>
                    <a:pt x="0" y="10026"/>
                  </a:lnTo>
                  <a:lnTo>
                    <a:pt x="0" y="0"/>
                  </a:lnTo>
                  <a:lnTo>
                    <a:pt x="49993" y="0"/>
                  </a:lnTo>
                  <a:lnTo>
                    <a:pt x="49993" y="10026"/>
                  </a:lnTo>
                  <a:lnTo>
                    <a:pt x="30456" y="10026"/>
                  </a:lnTo>
                  <a:lnTo>
                    <a:pt x="30456" y="61615"/>
                  </a:lnTo>
                  <a:lnTo>
                    <a:pt x="19537" y="61615"/>
                  </a:lnTo>
                  <a:lnTo>
                    <a:pt x="19537" y="10026"/>
                  </a:lnTo>
                  <a:close/>
                </a:path>
              </a:pathLst>
            </a:custGeom>
            <a:solidFill>
              <a:srgbClr val="FFFFFF"/>
            </a:solid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3AF1DE-5992-C648-AA3A-85B8238889B7}"/>
                </a:ext>
              </a:extLst>
            </p:cNvPr>
            <p:cNvSpPr/>
            <p:nvPr/>
          </p:nvSpPr>
          <p:spPr>
            <a:xfrm>
              <a:off x="10389545" y="5968580"/>
              <a:ext cx="52259" cy="61615"/>
            </a:xfrm>
            <a:custGeom>
              <a:avLst/>
              <a:gdLst>
                <a:gd name="connsiteX0" fmla="*/ 0 w 52259"/>
                <a:gd name="connsiteY0" fmla="*/ 0 h 61615"/>
                <a:gd name="connsiteX1" fmla="*/ 27451 w 52259"/>
                <a:gd name="connsiteY1" fmla="*/ 0 h 61615"/>
                <a:gd name="connsiteX2" fmla="*/ 45236 w 52259"/>
                <a:gd name="connsiteY2" fmla="*/ 6163 h 61615"/>
                <a:gd name="connsiteX3" fmla="*/ 50336 w 52259"/>
                <a:gd name="connsiteY3" fmla="*/ 19434 h 61615"/>
                <a:gd name="connsiteX4" fmla="*/ 50336 w 52259"/>
                <a:gd name="connsiteY4" fmla="*/ 19623 h 61615"/>
                <a:gd name="connsiteX5" fmla="*/ 35640 w 52259"/>
                <a:gd name="connsiteY5" fmla="*/ 38284 h 61615"/>
                <a:gd name="connsiteX6" fmla="*/ 52259 w 52259"/>
                <a:gd name="connsiteY6" fmla="*/ 61615 h 61615"/>
                <a:gd name="connsiteX7" fmla="*/ 39503 w 52259"/>
                <a:gd name="connsiteY7" fmla="*/ 61615 h 61615"/>
                <a:gd name="connsiteX8" fmla="*/ 24378 w 52259"/>
                <a:gd name="connsiteY8" fmla="*/ 40138 h 61615"/>
                <a:gd name="connsiteX9" fmla="*/ 10833 w 52259"/>
                <a:gd name="connsiteY9" fmla="*/ 40138 h 61615"/>
                <a:gd name="connsiteX10" fmla="*/ 10833 w 52259"/>
                <a:gd name="connsiteY10" fmla="*/ 61615 h 61615"/>
                <a:gd name="connsiteX11" fmla="*/ 0 w 52259"/>
                <a:gd name="connsiteY11" fmla="*/ 61615 h 61615"/>
                <a:gd name="connsiteX12" fmla="*/ 0 w 52259"/>
                <a:gd name="connsiteY12" fmla="*/ 0 h 61615"/>
                <a:gd name="connsiteX13" fmla="*/ 26661 w 52259"/>
                <a:gd name="connsiteY13" fmla="*/ 30542 h 61615"/>
                <a:gd name="connsiteX14" fmla="*/ 39331 w 52259"/>
                <a:gd name="connsiteY14" fmla="*/ 20241 h 61615"/>
                <a:gd name="connsiteX15" fmla="*/ 39331 w 52259"/>
                <a:gd name="connsiteY15" fmla="*/ 20069 h 61615"/>
                <a:gd name="connsiteX16" fmla="*/ 26575 w 52259"/>
                <a:gd name="connsiteY16" fmla="*/ 9854 h 61615"/>
                <a:gd name="connsiteX17" fmla="*/ 10833 w 52259"/>
                <a:gd name="connsiteY17" fmla="*/ 9854 h 61615"/>
                <a:gd name="connsiteX18" fmla="*/ 10833 w 52259"/>
                <a:gd name="connsiteY18" fmla="*/ 30542 h 61615"/>
                <a:gd name="connsiteX19" fmla="*/ 26661 w 52259"/>
                <a:gd name="connsiteY19" fmla="*/ 30542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59" h="61615">
                  <a:moveTo>
                    <a:pt x="0" y="0"/>
                  </a:moveTo>
                  <a:lnTo>
                    <a:pt x="27451" y="0"/>
                  </a:lnTo>
                  <a:cubicBezTo>
                    <a:pt x="35194" y="0"/>
                    <a:pt x="41271" y="2283"/>
                    <a:pt x="45236" y="6163"/>
                  </a:cubicBezTo>
                  <a:cubicBezTo>
                    <a:pt x="48482" y="9494"/>
                    <a:pt x="50336" y="14078"/>
                    <a:pt x="50336" y="19434"/>
                  </a:cubicBezTo>
                  <a:lnTo>
                    <a:pt x="50336" y="19623"/>
                  </a:lnTo>
                  <a:cubicBezTo>
                    <a:pt x="50336" y="29735"/>
                    <a:pt x="44259" y="35812"/>
                    <a:pt x="35640" y="38284"/>
                  </a:cubicBezTo>
                  <a:lnTo>
                    <a:pt x="52259" y="61615"/>
                  </a:lnTo>
                  <a:lnTo>
                    <a:pt x="39503" y="61615"/>
                  </a:lnTo>
                  <a:lnTo>
                    <a:pt x="24378" y="40138"/>
                  </a:lnTo>
                  <a:lnTo>
                    <a:pt x="10833" y="40138"/>
                  </a:lnTo>
                  <a:lnTo>
                    <a:pt x="10833" y="61615"/>
                  </a:lnTo>
                  <a:lnTo>
                    <a:pt x="0" y="61615"/>
                  </a:lnTo>
                  <a:lnTo>
                    <a:pt x="0" y="0"/>
                  </a:lnTo>
                  <a:close/>
                  <a:moveTo>
                    <a:pt x="26661" y="30542"/>
                  </a:moveTo>
                  <a:cubicBezTo>
                    <a:pt x="34404" y="30542"/>
                    <a:pt x="39331" y="26490"/>
                    <a:pt x="39331" y="20241"/>
                  </a:cubicBezTo>
                  <a:lnTo>
                    <a:pt x="39331" y="20069"/>
                  </a:lnTo>
                  <a:cubicBezTo>
                    <a:pt x="39331" y="13477"/>
                    <a:pt x="34576" y="9854"/>
                    <a:pt x="26575" y="9854"/>
                  </a:cubicBezTo>
                  <a:lnTo>
                    <a:pt x="10833" y="9854"/>
                  </a:lnTo>
                  <a:lnTo>
                    <a:pt x="10833" y="30542"/>
                  </a:lnTo>
                  <a:lnTo>
                    <a:pt x="26661" y="30542"/>
                  </a:lnTo>
                  <a:close/>
                </a:path>
              </a:pathLst>
            </a:custGeom>
            <a:solidFill>
              <a:srgbClr val="FFFFFF"/>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4EC8F8A-1668-0E84-0FA8-A085C00B1BC0}"/>
                </a:ext>
              </a:extLst>
            </p:cNvPr>
            <p:cNvSpPr/>
            <p:nvPr/>
          </p:nvSpPr>
          <p:spPr>
            <a:xfrm>
              <a:off x="10466408" y="5968579"/>
              <a:ext cx="46112" cy="61615"/>
            </a:xfrm>
            <a:custGeom>
              <a:avLst/>
              <a:gdLst>
                <a:gd name="connsiteX0" fmla="*/ 0 w 46112"/>
                <a:gd name="connsiteY0" fmla="*/ 0 h 61615"/>
                <a:gd name="connsiteX1" fmla="*/ 45684 w 46112"/>
                <a:gd name="connsiteY1" fmla="*/ 0 h 61615"/>
                <a:gd name="connsiteX2" fmla="*/ 45684 w 46112"/>
                <a:gd name="connsiteY2" fmla="*/ 9665 h 61615"/>
                <a:gd name="connsiteX3" fmla="*/ 10833 w 46112"/>
                <a:gd name="connsiteY3" fmla="*/ 9665 h 61615"/>
                <a:gd name="connsiteX4" fmla="*/ 10833 w 46112"/>
                <a:gd name="connsiteY4" fmla="*/ 25683 h 61615"/>
                <a:gd name="connsiteX5" fmla="*/ 41718 w 46112"/>
                <a:gd name="connsiteY5" fmla="*/ 25683 h 61615"/>
                <a:gd name="connsiteX6" fmla="*/ 41718 w 46112"/>
                <a:gd name="connsiteY6" fmla="*/ 35383 h 61615"/>
                <a:gd name="connsiteX7" fmla="*/ 10833 w 46112"/>
                <a:gd name="connsiteY7" fmla="*/ 35383 h 61615"/>
                <a:gd name="connsiteX8" fmla="*/ 10833 w 46112"/>
                <a:gd name="connsiteY8" fmla="*/ 51933 h 61615"/>
                <a:gd name="connsiteX9" fmla="*/ 46112 w 46112"/>
                <a:gd name="connsiteY9" fmla="*/ 51933 h 61615"/>
                <a:gd name="connsiteX10" fmla="*/ 46112 w 46112"/>
                <a:gd name="connsiteY10" fmla="*/ 61615 h 61615"/>
                <a:gd name="connsiteX11" fmla="*/ 0 w 46112"/>
                <a:gd name="connsiteY11" fmla="*/ 61615 h 61615"/>
                <a:gd name="connsiteX12" fmla="*/ 0 w 46112"/>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12" h="61615">
                  <a:moveTo>
                    <a:pt x="0" y="0"/>
                  </a:moveTo>
                  <a:lnTo>
                    <a:pt x="45684" y="0"/>
                  </a:lnTo>
                  <a:lnTo>
                    <a:pt x="45684" y="9665"/>
                  </a:lnTo>
                  <a:lnTo>
                    <a:pt x="10833" y="9665"/>
                  </a:lnTo>
                  <a:lnTo>
                    <a:pt x="10833" y="25683"/>
                  </a:lnTo>
                  <a:lnTo>
                    <a:pt x="41718" y="25683"/>
                  </a:lnTo>
                  <a:lnTo>
                    <a:pt x="41718" y="35383"/>
                  </a:lnTo>
                  <a:lnTo>
                    <a:pt x="10833" y="35383"/>
                  </a:lnTo>
                  <a:lnTo>
                    <a:pt x="10833" y="51933"/>
                  </a:lnTo>
                  <a:lnTo>
                    <a:pt x="46112" y="51933"/>
                  </a:lnTo>
                  <a:lnTo>
                    <a:pt x="46112"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069F59-2DF5-26BA-1D57-79C282D00412}"/>
                </a:ext>
              </a:extLst>
            </p:cNvPr>
            <p:cNvSpPr/>
            <p:nvPr/>
          </p:nvSpPr>
          <p:spPr>
            <a:xfrm>
              <a:off x="10535179" y="5967696"/>
              <a:ext cx="47692" cy="63366"/>
            </a:xfrm>
            <a:custGeom>
              <a:avLst/>
              <a:gdLst>
                <a:gd name="connsiteX0" fmla="*/ 0 w 47692"/>
                <a:gd name="connsiteY0" fmla="*/ 53512 h 63366"/>
                <a:gd name="connsiteX1" fmla="*/ 6524 w 47692"/>
                <a:gd name="connsiteY1" fmla="*/ 45752 h 63366"/>
                <a:gd name="connsiteX2" fmla="*/ 25958 w 47692"/>
                <a:gd name="connsiteY2" fmla="*/ 53787 h 63366"/>
                <a:gd name="connsiteX3" fmla="*/ 36877 w 47692"/>
                <a:gd name="connsiteY3" fmla="*/ 46027 h 63366"/>
                <a:gd name="connsiteX4" fmla="*/ 36877 w 47692"/>
                <a:gd name="connsiteY4" fmla="*/ 45855 h 63366"/>
                <a:gd name="connsiteX5" fmla="*/ 22971 w 47692"/>
                <a:gd name="connsiteY5" fmla="*/ 36430 h 63366"/>
                <a:gd name="connsiteX6" fmla="*/ 2472 w 47692"/>
                <a:gd name="connsiteY6" fmla="*/ 18026 h 63366"/>
                <a:gd name="connsiteX7" fmla="*/ 2472 w 47692"/>
                <a:gd name="connsiteY7" fmla="*/ 17855 h 63366"/>
                <a:gd name="connsiteX8" fmla="*/ 23503 w 47692"/>
                <a:gd name="connsiteY8" fmla="*/ 0 h 63366"/>
                <a:gd name="connsiteX9" fmla="*/ 45855 w 47692"/>
                <a:gd name="connsiteY9" fmla="*/ 7760 h 63366"/>
                <a:gd name="connsiteX10" fmla="*/ 40053 w 47692"/>
                <a:gd name="connsiteY10" fmla="*/ 15932 h 63366"/>
                <a:gd name="connsiteX11" fmla="*/ 23331 w 47692"/>
                <a:gd name="connsiteY11" fmla="*/ 9597 h 63366"/>
                <a:gd name="connsiteX12" fmla="*/ 13288 w 47692"/>
                <a:gd name="connsiteY12" fmla="*/ 16910 h 63366"/>
                <a:gd name="connsiteX13" fmla="*/ 13288 w 47692"/>
                <a:gd name="connsiteY13" fmla="*/ 17082 h 63366"/>
                <a:gd name="connsiteX14" fmla="*/ 27898 w 47692"/>
                <a:gd name="connsiteY14" fmla="*/ 26765 h 63366"/>
                <a:gd name="connsiteX15" fmla="*/ 47692 w 47692"/>
                <a:gd name="connsiteY15" fmla="*/ 44808 h 63366"/>
                <a:gd name="connsiteX16" fmla="*/ 47692 w 47692"/>
                <a:gd name="connsiteY16" fmla="*/ 44980 h 63366"/>
                <a:gd name="connsiteX17" fmla="*/ 25700 w 47692"/>
                <a:gd name="connsiteY17" fmla="*/ 63366 h 63366"/>
                <a:gd name="connsiteX18" fmla="*/ 0 w 47692"/>
                <a:gd name="connsiteY18" fmla="*/ 53512 h 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92" h="63366">
                  <a:moveTo>
                    <a:pt x="0" y="53512"/>
                  </a:moveTo>
                  <a:lnTo>
                    <a:pt x="6524" y="45752"/>
                  </a:lnTo>
                  <a:cubicBezTo>
                    <a:pt x="12413" y="50885"/>
                    <a:pt x="18318" y="53787"/>
                    <a:pt x="25958" y="53787"/>
                  </a:cubicBezTo>
                  <a:cubicBezTo>
                    <a:pt x="32653" y="53787"/>
                    <a:pt x="36877" y="50697"/>
                    <a:pt x="36877" y="46027"/>
                  </a:cubicBezTo>
                  <a:lnTo>
                    <a:pt x="36877" y="45855"/>
                  </a:lnTo>
                  <a:cubicBezTo>
                    <a:pt x="36877" y="41460"/>
                    <a:pt x="34422" y="39074"/>
                    <a:pt x="22971" y="36430"/>
                  </a:cubicBezTo>
                  <a:cubicBezTo>
                    <a:pt x="9854" y="33271"/>
                    <a:pt x="2472" y="29391"/>
                    <a:pt x="2472" y="18026"/>
                  </a:cubicBezTo>
                  <a:lnTo>
                    <a:pt x="2472" y="17855"/>
                  </a:lnTo>
                  <a:cubicBezTo>
                    <a:pt x="2472" y="7313"/>
                    <a:pt x="11262" y="0"/>
                    <a:pt x="23503" y="0"/>
                  </a:cubicBezTo>
                  <a:cubicBezTo>
                    <a:pt x="32482" y="0"/>
                    <a:pt x="39606" y="2730"/>
                    <a:pt x="45855" y="7760"/>
                  </a:cubicBezTo>
                  <a:lnTo>
                    <a:pt x="40053" y="15932"/>
                  </a:lnTo>
                  <a:cubicBezTo>
                    <a:pt x="34508" y="11794"/>
                    <a:pt x="28945" y="9597"/>
                    <a:pt x="23331" y="9597"/>
                  </a:cubicBezTo>
                  <a:cubicBezTo>
                    <a:pt x="16996" y="9597"/>
                    <a:pt x="13288" y="12859"/>
                    <a:pt x="13288" y="16910"/>
                  </a:cubicBezTo>
                  <a:lnTo>
                    <a:pt x="13288" y="17082"/>
                  </a:lnTo>
                  <a:cubicBezTo>
                    <a:pt x="13288" y="21820"/>
                    <a:pt x="16103" y="23949"/>
                    <a:pt x="27898" y="26765"/>
                  </a:cubicBezTo>
                  <a:cubicBezTo>
                    <a:pt x="40928" y="29924"/>
                    <a:pt x="47692" y="34593"/>
                    <a:pt x="47692" y="44808"/>
                  </a:cubicBezTo>
                  <a:lnTo>
                    <a:pt x="47692" y="44980"/>
                  </a:lnTo>
                  <a:cubicBezTo>
                    <a:pt x="47692" y="56499"/>
                    <a:pt x="38645" y="63366"/>
                    <a:pt x="25700" y="63366"/>
                  </a:cubicBezTo>
                  <a:cubicBezTo>
                    <a:pt x="16275" y="63366"/>
                    <a:pt x="7400" y="60105"/>
                    <a:pt x="0" y="53512"/>
                  </a:cubicBezTo>
                </a:path>
              </a:pathLst>
            </a:custGeom>
            <a:solidFill>
              <a:srgbClr val="FFFFFF"/>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BCAE1AA-CBBB-AC82-7825-A0C20712D289}"/>
                </a:ext>
              </a:extLst>
            </p:cNvPr>
            <p:cNvSpPr/>
            <p:nvPr/>
          </p:nvSpPr>
          <p:spPr>
            <a:xfrm>
              <a:off x="10607474" y="5968579"/>
              <a:ext cx="46111" cy="61615"/>
            </a:xfrm>
            <a:custGeom>
              <a:avLst/>
              <a:gdLst>
                <a:gd name="connsiteX0" fmla="*/ 0 w 46111"/>
                <a:gd name="connsiteY0" fmla="*/ 0 h 61615"/>
                <a:gd name="connsiteX1" fmla="*/ 45684 w 46111"/>
                <a:gd name="connsiteY1" fmla="*/ 0 h 61615"/>
                <a:gd name="connsiteX2" fmla="*/ 45684 w 46111"/>
                <a:gd name="connsiteY2" fmla="*/ 9665 h 61615"/>
                <a:gd name="connsiteX3" fmla="*/ 10831 w 46111"/>
                <a:gd name="connsiteY3" fmla="*/ 9665 h 61615"/>
                <a:gd name="connsiteX4" fmla="*/ 10831 w 46111"/>
                <a:gd name="connsiteY4" fmla="*/ 25683 h 61615"/>
                <a:gd name="connsiteX5" fmla="*/ 41716 w 46111"/>
                <a:gd name="connsiteY5" fmla="*/ 25683 h 61615"/>
                <a:gd name="connsiteX6" fmla="*/ 41716 w 46111"/>
                <a:gd name="connsiteY6" fmla="*/ 35383 h 61615"/>
                <a:gd name="connsiteX7" fmla="*/ 10831 w 46111"/>
                <a:gd name="connsiteY7" fmla="*/ 35383 h 61615"/>
                <a:gd name="connsiteX8" fmla="*/ 10831 w 46111"/>
                <a:gd name="connsiteY8" fmla="*/ 51933 h 61615"/>
                <a:gd name="connsiteX9" fmla="*/ 46111 w 46111"/>
                <a:gd name="connsiteY9" fmla="*/ 51933 h 61615"/>
                <a:gd name="connsiteX10" fmla="*/ 46111 w 46111"/>
                <a:gd name="connsiteY10" fmla="*/ 61615 h 61615"/>
                <a:gd name="connsiteX11" fmla="*/ 0 w 46111"/>
                <a:gd name="connsiteY11" fmla="*/ 61615 h 61615"/>
                <a:gd name="connsiteX12" fmla="*/ 0 w 46111"/>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11" h="61615">
                  <a:moveTo>
                    <a:pt x="0" y="0"/>
                  </a:moveTo>
                  <a:lnTo>
                    <a:pt x="45684" y="0"/>
                  </a:lnTo>
                  <a:lnTo>
                    <a:pt x="45684" y="9665"/>
                  </a:lnTo>
                  <a:lnTo>
                    <a:pt x="10831" y="9665"/>
                  </a:lnTo>
                  <a:lnTo>
                    <a:pt x="10831" y="25683"/>
                  </a:lnTo>
                  <a:lnTo>
                    <a:pt x="41716" y="25683"/>
                  </a:lnTo>
                  <a:lnTo>
                    <a:pt x="41716" y="35383"/>
                  </a:lnTo>
                  <a:lnTo>
                    <a:pt x="10831" y="35383"/>
                  </a:lnTo>
                  <a:lnTo>
                    <a:pt x="10831" y="51933"/>
                  </a:lnTo>
                  <a:lnTo>
                    <a:pt x="46111" y="51933"/>
                  </a:lnTo>
                  <a:lnTo>
                    <a:pt x="46111"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227C8A9-DFD7-DE6F-F917-4754C0E8A294}"/>
                </a:ext>
              </a:extLst>
            </p:cNvPr>
            <p:cNvSpPr/>
            <p:nvPr/>
          </p:nvSpPr>
          <p:spPr>
            <a:xfrm>
              <a:off x="10675107" y="5968136"/>
              <a:ext cx="64242" cy="62061"/>
            </a:xfrm>
            <a:custGeom>
              <a:avLst/>
              <a:gdLst>
                <a:gd name="connsiteX0" fmla="*/ 27108 w 64242"/>
                <a:gd name="connsiteY0" fmla="*/ 0 h 62061"/>
                <a:gd name="connsiteX1" fmla="*/ 37134 w 64242"/>
                <a:gd name="connsiteY1" fmla="*/ 0 h 62061"/>
                <a:gd name="connsiteX2" fmla="*/ 64242 w 64242"/>
                <a:gd name="connsiteY2" fmla="*/ 62062 h 62061"/>
                <a:gd name="connsiteX3" fmla="*/ 52808 w 64242"/>
                <a:gd name="connsiteY3" fmla="*/ 62062 h 62061"/>
                <a:gd name="connsiteX4" fmla="*/ 46559 w 64242"/>
                <a:gd name="connsiteY4" fmla="*/ 47177 h 62061"/>
                <a:gd name="connsiteX5" fmla="*/ 17425 w 64242"/>
                <a:gd name="connsiteY5" fmla="*/ 47177 h 62061"/>
                <a:gd name="connsiteX6" fmla="*/ 11090 w 64242"/>
                <a:gd name="connsiteY6" fmla="*/ 62062 h 62061"/>
                <a:gd name="connsiteX7" fmla="*/ 0 w 64242"/>
                <a:gd name="connsiteY7" fmla="*/ 62062 h 62061"/>
                <a:gd name="connsiteX8" fmla="*/ 27108 w 64242"/>
                <a:gd name="connsiteY8" fmla="*/ 0 h 62061"/>
                <a:gd name="connsiteX9" fmla="*/ 42593 w 64242"/>
                <a:gd name="connsiteY9" fmla="*/ 37580 h 62061"/>
                <a:gd name="connsiteX10" fmla="*/ 31949 w 64242"/>
                <a:gd name="connsiteY10" fmla="*/ 12945 h 62061"/>
                <a:gd name="connsiteX11" fmla="*/ 21391 w 64242"/>
                <a:gd name="connsiteY11" fmla="*/ 37580 h 62061"/>
                <a:gd name="connsiteX12" fmla="*/ 42593 w 64242"/>
                <a:gd name="connsiteY12" fmla="*/ 37580 h 6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242" h="62061">
                  <a:moveTo>
                    <a:pt x="27108" y="0"/>
                  </a:moveTo>
                  <a:lnTo>
                    <a:pt x="37134" y="0"/>
                  </a:lnTo>
                  <a:lnTo>
                    <a:pt x="64242" y="62062"/>
                  </a:lnTo>
                  <a:lnTo>
                    <a:pt x="52808" y="62062"/>
                  </a:lnTo>
                  <a:lnTo>
                    <a:pt x="46559" y="47177"/>
                  </a:lnTo>
                  <a:lnTo>
                    <a:pt x="17425" y="47177"/>
                  </a:lnTo>
                  <a:lnTo>
                    <a:pt x="11090" y="62062"/>
                  </a:lnTo>
                  <a:lnTo>
                    <a:pt x="0" y="62062"/>
                  </a:lnTo>
                  <a:lnTo>
                    <a:pt x="27108" y="0"/>
                  </a:lnTo>
                  <a:close/>
                  <a:moveTo>
                    <a:pt x="42593" y="37580"/>
                  </a:moveTo>
                  <a:lnTo>
                    <a:pt x="31949" y="12945"/>
                  </a:lnTo>
                  <a:lnTo>
                    <a:pt x="21391" y="37580"/>
                  </a:lnTo>
                  <a:lnTo>
                    <a:pt x="42593" y="37580"/>
                  </a:lnTo>
                  <a:close/>
                </a:path>
              </a:pathLst>
            </a:custGeom>
            <a:solidFill>
              <a:srgbClr val="FFFFFF"/>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8CF36C3-DFE0-A806-6A04-CE9CA32F28B4}"/>
                </a:ext>
              </a:extLst>
            </p:cNvPr>
            <p:cNvSpPr/>
            <p:nvPr/>
          </p:nvSpPr>
          <p:spPr>
            <a:xfrm>
              <a:off x="10764176" y="5968580"/>
              <a:ext cx="52258" cy="61615"/>
            </a:xfrm>
            <a:custGeom>
              <a:avLst/>
              <a:gdLst>
                <a:gd name="connsiteX0" fmla="*/ 0 w 52258"/>
                <a:gd name="connsiteY0" fmla="*/ 0 h 61615"/>
                <a:gd name="connsiteX1" fmla="*/ 27451 w 52258"/>
                <a:gd name="connsiteY1" fmla="*/ 0 h 61615"/>
                <a:gd name="connsiteX2" fmla="*/ 45236 w 52258"/>
                <a:gd name="connsiteY2" fmla="*/ 6163 h 61615"/>
                <a:gd name="connsiteX3" fmla="*/ 50336 w 52258"/>
                <a:gd name="connsiteY3" fmla="*/ 19434 h 61615"/>
                <a:gd name="connsiteX4" fmla="*/ 50336 w 52258"/>
                <a:gd name="connsiteY4" fmla="*/ 19623 h 61615"/>
                <a:gd name="connsiteX5" fmla="*/ 35640 w 52258"/>
                <a:gd name="connsiteY5" fmla="*/ 38284 h 61615"/>
                <a:gd name="connsiteX6" fmla="*/ 52259 w 52258"/>
                <a:gd name="connsiteY6" fmla="*/ 61615 h 61615"/>
                <a:gd name="connsiteX7" fmla="*/ 39501 w 52258"/>
                <a:gd name="connsiteY7" fmla="*/ 61615 h 61615"/>
                <a:gd name="connsiteX8" fmla="*/ 24378 w 52258"/>
                <a:gd name="connsiteY8" fmla="*/ 40138 h 61615"/>
                <a:gd name="connsiteX9" fmla="*/ 10816 w 52258"/>
                <a:gd name="connsiteY9" fmla="*/ 40138 h 61615"/>
                <a:gd name="connsiteX10" fmla="*/ 10816 w 52258"/>
                <a:gd name="connsiteY10" fmla="*/ 61615 h 61615"/>
                <a:gd name="connsiteX11" fmla="*/ 0 w 52258"/>
                <a:gd name="connsiteY11" fmla="*/ 61615 h 61615"/>
                <a:gd name="connsiteX12" fmla="*/ 0 w 52258"/>
                <a:gd name="connsiteY12" fmla="*/ 0 h 61615"/>
                <a:gd name="connsiteX13" fmla="*/ 26662 w 52258"/>
                <a:gd name="connsiteY13" fmla="*/ 30542 h 61615"/>
                <a:gd name="connsiteX14" fmla="*/ 39330 w 52258"/>
                <a:gd name="connsiteY14" fmla="*/ 20241 h 61615"/>
                <a:gd name="connsiteX15" fmla="*/ 39330 w 52258"/>
                <a:gd name="connsiteY15" fmla="*/ 20069 h 61615"/>
                <a:gd name="connsiteX16" fmla="*/ 26576 w 52258"/>
                <a:gd name="connsiteY16" fmla="*/ 9854 h 61615"/>
                <a:gd name="connsiteX17" fmla="*/ 10816 w 52258"/>
                <a:gd name="connsiteY17" fmla="*/ 9854 h 61615"/>
                <a:gd name="connsiteX18" fmla="*/ 10816 w 52258"/>
                <a:gd name="connsiteY18" fmla="*/ 30542 h 61615"/>
                <a:gd name="connsiteX19" fmla="*/ 26662 w 52258"/>
                <a:gd name="connsiteY19" fmla="*/ 30542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58" h="61615">
                  <a:moveTo>
                    <a:pt x="0" y="0"/>
                  </a:moveTo>
                  <a:lnTo>
                    <a:pt x="27451" y="0"/>
                  </a:lnTo>
                  <a:cubicBezTo>
                    <a:pt x="35194" y="0"/>
                    <a:pt x="41271" y="2283"/>
                    <a:pt x="45236" y="6163"/>
                  </a:cubicBezTo>
                  <a:cubicBezTo>
                    <a:pt x="48482" y="9494"/>
                    <a:pt x="50336" y="14078"/>
                    <a:pt x="50336" y="19434"/>
                  </a:cubicBezTo>
                  <a:lnTo>
                    <a:pt x="50336" y="19623"/>
                  </a:lnTo>
                  <a:cubicBezTo>
                    <a:pt x="50336" y="29735"/>
                    <a:pt x="44259" y="35812"/>
                    <a:pt x="35640" y="38284"/>
                  </a:cubicBezTo>
                  <a:lnTo>
                    <a:pt x="52259" y="61615"/>
                  </a:lnTo>
                  <a:lnTo>
                    <a:pt x="39501" y="61615"/>
                  </a:lnTo>
                  <a:lnTo>
                    <a:pt x="24378" y="40138"/>
                  </a:lnTo>
                  <a:lnTo>
                    <a:pt x="10816" y="40138"/>
                  </a:lnTo>
                  <a:lnTo>
                    <a:pt x="10816" y="61615"/>
                  </a:lnTo>
                  <a:lnTo>
                    <a:pt x="0" y="61615"/>
                  </a:lnTo>
                  <a:lnTo>
                    <a:pt x="0" y="0"/>
                  </a:lnTo>
                  <a:close/>
                  <a:moveTo>
                    <a:pt x="26662" y="30542"/>
                  </a:moveTo>
                  <a:cubicBezTo>
                    <a:pt x="34403" y="30542"/>
                    <a:pt x="39330" y="26490"/>
                    <a:pt x="39330" y="20241"/>
                  </a:cubicBezTo>
                  <a:lnTo>
                    <a:pt x="39330" y="20069"/>
                  </a:lnTo>
                  <a:cubicBezTo>
                    <a:pt x="39330" y="13477"/>
                    <a:pt x="34576" y="9854"/>
                    <a:pt x="26576" y="9854"/>
                  </a:cubicBezTo>
                  <a:lnTo>
                    <a:pt x="10816" y="9854"/>
                  </a:lnTo>
                  <a:lnTo>
                    <a:pt x="10816" y="30542"/>
                  </a:lnTo>
                  <a:lnTo>
                    <a:pt x="26662" y="30542"/>
                  </a:lnTo>
                  <a:close/>
                </a:path>
              </a:pathLst>
            </a:custGeom>
            <a:solidFill>
              <a:srgbClr val="FFFFFF"/>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7ADFA33-EC78-19E1-5EA4-CCBB461ADEBD}"/>
                </a:ext>
              </a:extLst>
            </p:cNvPr>
            <p:cNvSpPr/>
            <p:nvPr/>
          </p:nvSpPr>
          <p:spPr>
            <a:xfrm>
              <a:off x="10836169" y="5967513"/>
              <a:ext cx="56327" cy="63744"/>
            </a:xfrm>
            <a:custGeom>
              <a:avLst/>
              <a:gdLst>
                <a:gd name="connsiteX0" fmla="*/ 0 w 56327"/>
                <a:gd name="connsiteY0" fmla="*/ 32035 h 63744"/>
                <a:gd name="connsiteX1" fmla="*/ 0 w 56327"/>
                <a:gd name="connsiteY1" fmla="*/ 31863 h 63744"/>
                <a:gd name="connsiteX2" fmla="*/ 31759 w 56327"/>
                <a:gd name="connsiteY2" fmla="*/ 0 h 63744"/>
                <a:gd name="connsiteX3" fmla="*/ 55881 w 56327"/>
                <a:gd name="connsiteY3" fmla="*/ 9614 h 63744"/>
                <a:gd name="connsiteX4" fmla="*/ 48927 w 56327"/>
                <a:gd name="connsiteY4" fmla="*/ 17614 h 63744"/>
                <a:gd name="connsiteX5" fmla="*/ 31673 w 56327"/>
                <a:gd name="connsiteY5" fmla="*/ 9957 h 63744"/>
                <a:gd name="connsiteX6" fmla="*/ 11348 w 56327"/>
                <a:gd name="connsiteY6" fmla="*/ 31692 h 63744"/>
                <a:gd name="connsiteX7" fmla="*/ 11348 w 56327"/>
                <a:gd name="connsiteY7" fmla="*/ 31863 h 63744"/>
                <a:gd name="connsiteX8" fmla="*/ 31673 w 56327"/>
                <a:gd name="connsiteY8" fmla="*/ 53787 h 63744"/>
                <a:gd name="connsiteX9" fmla="*/ 49373 w 56327"/>
                <a:gd name="connsiteY9" fmla="*/ 45769 h 63744"/>
                <a:gd name="connsiteX10" fmla="*/ 56328 w 56327"/>
                <a:gd name="connsiteY10" fmla="*/ 52808 h 63744"/>
                <a:gd name="connsiteX11" fmla="*/ 31331 w 56327"/>
                <a:gd name="connsiteY11" fmla="*/ 63744 h 63744"/>
                <a:gd name="connsiteX12" fmla="*/ 0 w 56327"/>
                <a:gd name="connsiteY12" fmla="*/ 32035 h 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7" h="63744">
                  <a:moveTo>
                    <a:pt x="0" y="32035"/>
                  </a:moveTo>
                  <a:lnTo>
                    <a:pt x="0" y="31863"/>
                  </a:lnTo>
                  <a:cubicBezTo>
                    <a:pt x="0" y="14352"/>
                    <a:pt x="13114" y="0"/>
                    <a:pt x="31759" y="0"/>
                  </a:cubicBezTo>
                  <a:cubicBezTo>
                    <a:pt x="43126" y="0"/>
                    <a:pt x="49991" y="3966"/>
                    <a:pt x="55881" y="9614"/>
                  </a:cubicBezTo>
                  <a:lnTo>
                    <a:pt x="48927" y="17614"/>
                  </a:lnTo>
                  <a:cubicBezTo>
                    <a:pt x="43999" y="13048"/>
                    <a:pt x="38729" y="9957"/>
                    <a:pt x="31673" y="9957"/>
                  </a:cubicBezTo>
                  <a:cubicBezTo>
                    <a:pt x="19897" y="9957"/>
                    <a:pt x="11348" y="19640"/>
                    <a:pt x="11348" y="31692"/>
                  </a:cubicBezTo>
                  <a:lnTo>
                    <a:pt x="11348" y="31863"/>
                  </a:lnTo>
                  <a:cubicBezTo>
                    <a:pt x="11348" y="43932"/>
                    <a:pt x="19897" y="53787"/>
                    <a:pt x="31673" y="53787"/>
                  </a:cubicBezTo>
                  <a:cubicBezTo>
                    <a:pt x="39246" y="53787"/>
                    <a:pt x="44087" y="50697"/>
                    <a:pt x="49373" y="45769"/>
                  </a:cubicBezTo>
                  <a:lnTo>
                    <a:pt x="56328" y="52808"/>
                  </a:lnTo>
                  <a:cubicBezTo>
                    <a:pt x="49905" y="59504"/>
                    <a:pt x="42849" y="63744"/>
                    <a:pt x="31331" y="63744"/>
                  </a:cubicBezTo>
                  <a:cubicBezTo>
                    <a:pt x="13374" y="63744"/>
                    <a:pt x="0" y="49735"/>
                    <a:pt x="0" y="32035"/>
                  </a:cubicBezTo>
                </a:path>
              </a:pathLst>
            </a:custGeom>
            <a:solidFill>
              <a:srgbClr val="FFFFFF"/>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226A018-6F67-5878-F1DA-E63EF5D3DA59}"/>
                </a:ext>
              </a:extLst>
            </p:cNvPr>
            <p:cNvSpPr/>
            <p:nvPr/>
          </p:nvSpPr>
          <p:spPr>
            <a:xfrm>
              <a:off x="10918221" y="5968579"/>
              <a:ext cx="51057" cy="61615"/>
            </a:xfrm>
            <a:custGeom>
              <a:avLst/>
              <a:gdLst>
                <a:gd name="connsiteX0" fmla="*/ 0 w 51057"/>
                <a:gd name="connsiteY0" fmla="*/ 0 h 61615"/>
                <a:gd name="connsiteX1" fmla="*/ 10833 w 51057"/>
                <a:gd name="connsiteY1" fmla="*/ 0 h 61615"/>
                <a:gd name="connsiteX2" fmla="*/ 10833 w 51057"/>
                <a:gd name="connsiteY2" fmla="*/ 25597 h 61615"/>
                <a:gd name="connsiteX3" fmla="*/ 40224 w 51057"/>
                <a:gd name="connsiteY3" fmla="*/ 25597 h 61615"/>
                <a:gd name="connsiteX4" fmla="*/ 40224 w 51057"/>
                <a:gd name="connsiteY4" fmla="*/ 0 h 61615"/>
                <a:gd name="connsiteX5" fmla="*/ 51057 w 51057"/>
                <a:gd name="connsiteY5" fmla="*/ 0 h 61615"/>
                <a:gd name="connsiteX6" fmla="*/ 51057 w 51057"/>
                <a:gd name="connsiteY6" fmla="*/ 61615 h 61615"/>
                <a:gd name="connsiteX7" fmla="*/ 40224 w 51057"/>
                <a:gd name="connsiteY7" fmla="*/ 61615 h 61615"/>
                <a:gd name="connsiteX8" fmla="*/ 40224 w 51057"/>
                <a:gd name="connsiteY8" fmla="*/ 35658 h 61615"/>
                <a:gd name="connsiteX9" fmla="*/ 10833 w 51057"/>
                <a:gd name="connsiteY9" fmla="*/ 35658 h 61615"/>
                <a:gd name="connsiteX10" fmla="*/ 10833 w 51057"/>
                <a:gd name="connsiteY10" fmla="*/ 61615 h 61615"/>
                <a:gd name="connsiteX11" fmla="*/ 0 w 51057"/>
                <a:gd name="connsiteY11" fmla="*/ 61615 h 61615"/>
                <a:gd name="connsiteX12" fmla="*/ 0 w 51057"/>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7" h="61615">
                  <a:moveTo>
                    <a:pt x="0" y="0"/>
                  </a:moveTo>
                  <a:lnTo>
                    <a:pt x="10833" y="0"/>
                  </a:lnTo>
                  <a:lnTo>
                    <a:pt x="10833" y="25597"/>
                  </a:lnTo>
                  <a:lnTo>
                    <a:pt x="40224" y="25597"/>
                  </a:lnTo>
                  <a:lnTo>
                    <a:pt x="40224" y="0"/>
                  </a:lnTo>
                  <a:lnTo>
                    <a:pt x="51057" y="0"/>
                  </a:lnTo>
                  <a:lnTo>
                    <a:pt x="51057" y="61615"/>
                  </a:lnTo>
                  <a:lnTo>
                    <a:pt x="40224" y="61615"/>
                  </a:lnTo>
                  <a:lnTo>
                    <a:pt x="40224" y="35658"/>
                  </a:lnTo>
                  <a:lnTo>
                    <a:pt x="10833" y="35658"/>
                  </a:lnTo>
                  <a:lnTo>
                    <a:pt x="10833"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22C5AFE-590E-E48E-3622-7CAA492D8524}"/>
                </a:ext>
              </a:extLst>
            </p:cNvPr>
            <p:cNvSpPr/>
            <p:nvPr/>
          </p:nvSpPr>
          <p:spPr>
            <a:xfrm>
              <a:off x="11056200" y="5968574"/>
              <a:ext cx="10832" cy="61615"/>
            </a:xfrm>
            <a:custGeom>
              <a:avLst/>
              <a:gdLst>
                <a:gd name="connsiteX0" fmla="*/ 0 w 10832"/>
                <a:gd name="connsiteY0" fmla="*/ 0 h 61615"/>
                <a:gd name="connsiteX1" fmla="*/ 10833 w 10832"/>
                <a:gd name="connsiteY1" fmla="*/ 0 h 61615"/>
                <a:gd name="connsiteX2" fmla="*/ 10833 w 10832"/>
                <a:gd name="connsiteY2" fmla="*/ 61615 h 61615"/>
                <a:gd name="connsiteX3" fmla="*/ 0 w 10832"/>
                <a:gd name="connsiteY3" fmla="*/ 61615 h 61615"/>
              </a:gdLst>
              <a:ahLst/>
              <a:cxnLst>
                <a:cxn ang="0">
                  <a:pos x="connsiteX0" y="connsiteY0"/>
                </a:cxn>
                <a:cxn ang="0">
                  <a:pos x="connsiteX1" y="connsiteY1"/>
                </a:cxn>
                <a:cxn ang="0">
                  <a:pos x="connsiteX2" y="connsiteY2"/>
                </a:cxn>
                <a:cxn ang="0">
                  <a:pos x="connsiteX3" y="connsiteY3"/>
                </a:cxn>
              </a:cxnLst>
              <a:rect l="l" t="t" r="r" b="b"/>
              <a:pathLst>
                <a:path w="10832" h="61615">
                  <a:moveTo>
                    <a:pt x="0" y="0"/>
                  </a:moveTo>
                  <a:lnTo>
                    <a:pt x="10833" y="0"/>
                  </a:lnTo>
                  <a:lnTo>
                    <a:pt x="10833" y="61615"/>
                  </a:lnTo>
                  <a:lnTo>
                    <a:pt x="0" y="61615"/>
                  </a:lnTo>
                  <a:close/>
                </a:path>
              </a:pathLst>
            </a:custGeom>
            <a:solidFill>
              <a:srgbClr val="FFFFFF"/>
            </a:solid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E8BAAD6-C171-BB76-F891-7CF4922176CF}"/>
                </a:ext>
              </a:extLst>
            </p:cNvPr>
            <p:cNvSpPr/>
            <p:nvPr/>
          </p:nvSpPr>
          <p:spPr>
            <a:xfrm>
              <a:off x="11098354" y="5968579"/>
              <a:ext cx="53664" cy="61615"/>
            </a:xfrm>
            <a:custGeom>
              <a:avLst/>
              <a:gdLst>
                <a:gd name="connsiteX0" fmla="*/ 0 w 53664"/>
                <a:gd name="connsiteY0" fmla="*/ 0 h 61615"/>
                <a:gd name="connsiteX1" fmla="*/ 10026 w 53664"/>
                <a:gd name="connsiteY1" fmla="*/ 0 h 61615"/>
                <a:gd name="connsiteX2" fmla="*/ 43023 w 53664"/>
                <a:gd name="connsiteY2" fmla="*/ 42611 h 61615"/>
                <a:gd name="connsiteX3" fmla="*/ 43023 w 53664"/>
                <a:gd name="connsiteY3" fmla="*/ 0 h 61615"/>
                <a:gd name="connsiteX4" fmla="*/ 53665 w 53664"/>
                <a:gd name="connsiteY4" fmla="*/ 0 h 61615"/>
                <a:gd name="connsiteX5" fmla="*/ 53665 w 53664"/>
                <a:gd name="connsiteY5" fmla="*/ 61615 h 61615"/>
                <a:gd name="connsiteX6" fmla="*/ 44619 w 53664"/>
                <a:gd name="connsiteY6" fmla="*/ 61615 h 61615"/>
                <a:gd name="connsiteX7" fmla="*/ 10644 w 53664"/>
                <a:gd name="connsiteY7" fmla="*/ 17786 h 61615"/>
                <a:gd name="connsiteX8" fmla="*/ 10644 w 53664"/>
                <a:gd name="connsiteY8" fmla="*/ 61615 h 61615"/>
                <a:gd name="connsiteX9" fmla="*/ 0 w 53664"/>
                <a:gd name="connsiteY9" fmla="*/ 61615 h 61615"/>
                <a:gd name="connsiteX10" fmla="*/ 0 w 53664"/>
                <a:gd name="connsiteY10"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64" h="61615">
                  <a:moveTo>
                    <a:pt x="0" y="0"/>
                  </a:moveTo>
                  <a:lnTo>
                    <a:pt x="10026" y="0"/>
                  </a:lnTo>
                  <a:lnTo>
                    <a:pt x="43023" y="42611"/>
                  </a:lnTo>
                  <a:lnTo>
                    <a:pt x="43023" y="0"/>
                  </a:lnTo>
                  <a:lnTo>
                    <a:pt x="53665" y="0"/>
                  </a:lnTo>
                  <a:lnTo>
                    <a:pt x="53665" y="61615"/>
                  </a:lnTo>
                  <a:lnTo>
                    <a:pt x="44619" y="61615"/>
                  </a:lnTo>
                  <a:lnTo>
                    <a:pt x="10644" y="17786"/>
                  </a:lnTo>
                  <a:lnTo>
                    <a:pt x="10644"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9B388C-3A23-B723-088B-1A1F8CEAAF99}"/>
                </a:ext>
              </a:extLst>
            </p:cNvPr>
            <p:cNvSpPr/>
            <p:nvPr/>
          </p:nvSpPr>
          <p:spPr>
            <a:xfrm>
              <a:off x="11175338" y="5967696"/>
              <a:ext cx="47692" cy="63366"/>
            </a:xfrm>
            <a:custGeom>
              <a:avLst/>
              <a:gdLst>
                <a:gd name="connsiteX0" fmla="*/ 0 w 47692"/>
                <a:gd name="connsiteY0" fmla="*/ 53512 h 63366"/>
                <a:gd name="connsiteX1" fmla="*/ 6507 w 47692"/>
                <a:gd name="connsiteY1" fmla="*/ 45752 h 63366"/>
                <a:gd name="connsiteX2" fmla="*/ 25939 w 47692"/>
                <a:gd name="connsiteY2" fmla="*/ 53787 h 63366"/>
                <a:gd name="connsiteX3" fmla="*/ 36858 w 47692"/>
                <a:gd name="connsiteY3" fmla="*/ 46027 h 63366"/>
                <a:gd name="connsiteX4" fmla="*/ 36858 w 47692"/>
                <a:gd name="connsiteY4" fmla="*/ 45855 h 63366"/>
                <a:gd name="connsiteX5" fmla="*/ 22952 w 47692"/>
                <a:gd name="connsiteY5" fmla="*/ 36430 h 63366"/>
                <a:gd name="connsiteX6" fmla="*/ 2455 w 47692"/>
                <a:gd name="connsiteY6" fmla="*/ 18026 h 63366"/>
                <a:gd name="connsiteX7" fmla="*/ 2455 w 47692"/>
                <a:gd name="connsiteY7" fmla="*/ 17855 h 63366"/>
                <a:gd name="connsiteX8" fmla="*/ 23484 w 47692"/>
                <a:gd name="connsiteY8" fmla="*/ 0 h 63366"/>
                <a:gd name="connsiteX9" fmla="*/ 45855 w 47692"/>
                <a:gd name="connsiteY9" fmla="*/ 7760 h 63366"/>
                <a:gd name="connsiteX10" fmla="*/ 40034 w 47692"/>
                <a:gd name="connsiteY10" fmla="*/ 15932 h 63366"/>
                <a:gd name="connsiteX11" fmla="*/ 23312 w 47692"/>
                <a:gd name="connsiteY11" fmla="*/ 9597 h 63366"/>
                <a:gd name="connsiteX12" fmla="*/ 13271 w 47692"/>
                <a:gd name="connsiteY12" fmla="*/ 16910 h 63366"/>
                <a:gd name="connsiteX13" fmla="*/ 13271 w 47692"/>
                <a:gd name="connsiteY13" fmla="*/ 17082 h 63366"/>
                <a:gd name="connsiteX14" fmla="*/ 27898 w 47692"/>
                <a:gd name="connsiteY14" fmla="*/ 26765 h 63366"/>
                <a:gd name="connsiteX15" fmla="*/ 47692 w 47692"/>
                <a:gd name="connsiteY15" fmla="*/ 44808 h 63366"/>
                <a:gd name="connsiteX16" fmla="*/ 47692 w 47692"/>
                <a:gd name="connsiteY16" fmla="*/ 44980 h 63366"/>
                <a:gd name="connsiteX17" fmla="*/ 25700 w 47692"/>
                <a:gd name="connsiteY17" fmla="*/ 63366 h 63366"/>
                <a:gd name="connsiteX18" fmla="*/ 0 w 47692"/>
                <a:gd name="connsiteY18" fmla="*/ 53512 h 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92" h="63366">
                  <a:moveTo>
                    <a:pt x="0" y="53512"/>
                  </a:moveTo>
                  <a:lnTo>
                    <a:pt x="6507" y="45752"/>
                  </a:lnTo>
                  <a:cubicBezTo>
                    <a:pt x="12393" y="50885"/>
                    <a:pt x="18299" y="53787"/>
                    <a:pt x="25939" y="53787"/>
                  </a:cubicBezTo>
                  <a:cubicBezTo>
                    <a:pt x="32636" y="53787"/>
                    <a:pt x="36858" y="50697"/>
                    <a:pt x="36858" y="46027"/>
                  </a:cubicBezTo>
                  <a:lnTo>
                    <a:pt x="36858" y="45855"/>
                  </a:lnTo>
                  <a:cubicBezTo>
                    <a:pt x="36858" y="41460"/>
                    <a:pt x="34404" y="39074"/>
                    <a:pt x="22952" y="36430"/>
                  </a:cubicBezTo>
                  <a:cubicBezTo>
                    <a:pt x="9853" y="33271"/>
                    <a:pt x="2455" y="29391"/>
                    <a:pt x="2455" y="18026"/>
                  </a:cubicBezTo>
                  <a:lnTo>
                    <a:pt x="2455" y="17855"/>
                  </a:lnTo>
                  <a:cubicBezTo>
                    <a:pt x="2455" y="7313"/>
                    <a:pt x="11262" y="0"/>
                    <a:pt x="23484" y="0"/>
                  </a:cubicBezTo>
                  <a:cubicBezTo>
                    <a:pt x="32482" y="0"/>
                    <a:pt x="39589" y="2730"/>
                    <a:pt x="45855" y="7760"/>
                  </a:cubicBezTo>
                  <a:lnTo>
                    <a:pt x="40034" y="15932"/>
                  </a:lnTo>
                  <a:cubicBezTo>
                    <a:pt x="34488" y="11794"/>
                    <a:pt x="28962" y="9597"/>
                    <a:pt x="23312" y="9597"/>
                  </a:cubicBezTo>
                  <a:cubicBezTo>
                    <a:pt x="16979" y="9597"/>
                    <a:pt x="13271" y="12859"/>
                    <a:pt x="13271" y="16910"/>
                  </a:cubicBezTo>
                  <a:lnTo>
                    <a:pt x="13271" y="17082"/>
                  </a:lnTo>
                  <a:cubicBezTo>
                    <a:pt x="13271" y="21820"/>
                    <a:pt x="16103" y="23949"/>
                    <a:pt x="27898" y="26765"/>
                  </a:cubicBezTo>
                  <a:cubicBezTo>
                    <a:pt x="40911" y="29924"/>
                    <a:pt x="47692" y="34593"/>
                    <a:pt x="47692" y="44808"/>
                  </a:cubicBezTo>
                  <a:lnTo>
                    <a:pt x="47692" y="44980"/>
                  </a:lnTo>
                  <a:cubicBezTo>
                    <a:pt x="47692" y="56499"/>
                    <a:pt x="38628" y="63366"/>
                    <a:pt x="25700" y="63366"/>
                  </a:cubicBezTo>
                  <a:cubicBezTo>
                    <a:pt x="16275" y="63366"/>
                    <a:pt x="7399" y="60105"/>
                    <a:pt x="0" y="53512"/>
                  </a:cubicBezTo>
                </a:path>
              </a:pathLst>
            </a:custGeom>
            <a:solidFill>
              <a:srgbClr val="FFFFFF"/>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47CE204-9EF9-BD39-05E9-4DEC97053F94}"/>
                </a:ext>
              </a:extLst>
            </p:cNvPr>
            <p:cNvSpPr/>
            <p:nvPr/>
          </p:nvSpPr>
          <p:spPr>
            <a:xfrm>
              <a:off x="11243326" y="5968580"/>
              <a:ext cx="49994" cy="61615"/>
            </a:xfrm>
            <a:custGeom>
              <a:avLst/>
              <a:gdLst>
                <a:gd name="connsiteX0" fmla="*/ 19521 w 49994"/>
                <a:gd name="connsiteY0" fmla="*/ 10026 h 61615"/>
                <a:gd name="connsiteX1" fmla="*/ 0 w 49994"/>
                <a:gd name="connsiteY1" fmla="*/ 10026 h 61615"/>
                <a:gd name="connsiteX2" fmla="*/ 0 w 49994"/>
                <a:gd name="connsiteY2" fmla="*/ 0 h 61615"/>
                <a:gd name="connsiteX3" fmla="*/ 49994 w 49994"/>
                <a:gd name="connsiteY3" fmla="*/ 0 h 61615"/>
                <a:gd name="connsiteX4" fmla="*/ 49994 w 49994"/>
                <a:gd name="connsiteY4" fmla="*/ 10026 h 61615"/>
                <a:gd name="connsiteX5" fmla="*/ 30439 w 49994"/>
                <a:gd name="connsiteY5" fmla="*/ 10026 h 61615"/>
                <a:gd name="connsiteX6" fmla="*/ 30439 w 49994"/>
                <a:gd name="connsiteY6" fmla="*/ 61615 h 61615"/>
                <a:gd name="connsiteX7" fmla="*/ 19521 w 49994"/>
                <a:gd name="connsiteY7" fmla="*/ 61615 h 61615"/>
                <a:gd name="connsiteX8" fmla="*/ 19521 w 49994"/>
                <a:gd name="connsiteY8" fmla="*/ 10026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4" h="61615">
                  <a:moveTo>
                    <a:pt x="19521" y="10026"/>
                  </a:moveTo>
                  <a:lnTo>
                    <a:pt x="0" y="10026"/>
                  </a:lnTo>
                  <a:lnTo>
                    <a:pt x="0" y="0"/>
                  </a:lnTo>
                  <a:lnTo>
                    <a:pt x="49994" y="0"/>
                  </a:lnTo>
                  <a:lnTo>
                    <a:pt x="49994" y="10026"/>
                  </a:lnTo>
                  <a:lnTo>
                    <a:pt x="30439" y="10026"/>
                  </a:lnTo>
                  <a:lnTo>
                    <a:pt x="30439" y="61615"/>
                  </a:lnTo>
                  <a:lnTo>
                    <a:pt x="19521" y="61615"/>
                  </a:lnTo>
                  <a:lnTo>
                    <a:pt x="19521" y="10026"/>
                  </a:lnTo>
                  <a:close/>
                </a:path>
              </a:pathLst>
            </a:custGeom>
            <a:solidFill>
              <a:srgbClr val="FFFFFF"/>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D4C696A-BD57-B7A7-CB74-481D10077D56}"/>
                </a:ext>
              </a:extLst>
            </p:cNvPr>
            <p:cNvSpPr/>
            <p:nvPr/>
          </p:nvSpPr>
          <p:spPr>
            <a:xfrm>
              <a:off x="11319265" y="5968574"/>
              <a:ext cx="10832" cy="61615"/>
            </a:xfrm>
            <a:custGeom>
              <a:avLst/>
              <a:gdLst>
                <a:gd name="connsiteX0" fmla="*/ 0 w 10832"/>
                <a:gd name="connsiteY0" fmla="*/ 0 h 61615"/>
                <a:gd name="connsiteX1" fmla="*/ 10833 w 10832"/>
                <a:gd name="connsiteY1" fmla="*/ 0 h 61615"/>
                <a:gd name="connsiteX2" fmla="*/ 10833 w 10832"/>
                <a:gd name="connsiteY2" fmla="*/ 61615 h 61615"/>
                <a:gd name="connsiteX3" fmla="*/ 0 w 10832"/>
                <a:gd name="connsiteY3" fmla="*/ 61615 h 61615"/>
              </a:gdLst>
              <a:ahLst/>
              <a:cxnLst>
                <a:cxn ang="0">
                  <a:pos x="connsiteX0" y="connsiteY0"/>
                </a:cxn>
                <a:cxn ang="0">
                  <a:pos x="connsiteX1" y="connsiteY1"/>
                </a:cxn>
                <a:cxn ang="0">
                  <a:pos x="connsiteX2" y="connsiteY2"/>
                </a:cxn>
                <a:cxn ang="0">
                  <a:pos x="connsiteX3" y="connsiteY3"/>
                </a:cxn>
              </a:cxnLst>
              <a:rect l="l" t="t" r="r" b="b"/>
              <a:pathLst>
                <a:path w="10832" h="61615">
                  <a:moveTo>
                    <a:pt x="0" y="0"/>
                  </a:moveTo>
                  <a:lnTo>
                    <a:pt x="10833" y="0"/>
                  </a:lnTo>
                  <a:lnTo>
                    <a:pt x="10833" y="61615"/>
                  </a:lnTo>
                  <a:lnTo>
                    <a:pt x="0" y="61615"/>
                  </a:lnTo>
                  <a:close/>
                </a:path>
              </a:pathLst>
            </a:custGeom>
            <a:solidFill>
              <a:srgbClr val="FFFFFF"/>
            </a:solid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63E1F47-F707-56CA-E491-5F2B414E92DF}"/>
                </a:ext>
              </a:extLst>
            </p:cNvPr>
            <p:cNvSpPr/>
            <p:nvPr/>
          </p:nvSpPr>
          <p:spPr>
            <a:xfrm>
              <a:off x="11355705" y="5968580"/>
              <a:ext cx="49975" cy="61615"/>
            </a:xfrm>
            <a:custGeom>
              <a:avLst/>
              <a:gdLst>
                <a:gd name="connsiteX0" fmla="*/ 19522 w 49975"/>
                <a:gd name="connsiteY0" fmla="*/ 10026 h 61615"/>
                <a:gd name="connsiteX1" fmla="*/ 0 w 49975"/>
                <a:gd name="connsiteY1" fmla="*/ 10026 h 61615"/>
                <a:gd name="connsiteX2" fmla="*/ 0 w 49975"/>
                <a:gd name="connsiteY2" fmla="*/ 0 h 61615"/>
                <a:gd name="connsiteX3" fmla="*/ 49976 w 49975"/>
                <a:gd name="connsiteY3" fmla="*/ 0 h 61615"/>
                <a:gd name="connsiteX4" fmla="*/ 49976 w 49975"/>
                <a:gd name="connsiteY4" fmla="*/ 10026 h 61615"/>
                <a:gd name="connsiteX5" fmla="*/ 30439 w 49975"/>
                <a:gd name="connsiteY5" fmla="*/ 10026 h 61615"/>
                <a:gd name="connsiteX6" fmla="*/ 30439 w 49975"/>
                <a:gd name="connsiteY6" fmla="*/ 61615 h 61615"/>
                <a:gd name="connsiteX7" fmla="*/ 19522 w 49975"/>
                <a:gd name="connsiteY7" fmla="*/ 61615 h 61615"/>
                <a:gd name="connsiteX8" fmla="*/ 19522 w 49975"/>
                <a:gd name="connsiteY8" fmla="*/ 10026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75" h="61615">
                  <a:moveTo>
                    <a:pt x="19522" y="10026"/>
                  </a:moveTo>
                  <a:lnTo>
                    <a:pt x="0" y="10026"/>
                  </a:lnTo>
                  <a:lnTo>
                    <a:pt x="0" y="0"/>
                  </a:lnTo>
                  <a:lnTo>
                    <a:pt x="49976" y="0"/>
                  </a:lnTo>
                  <a:lnTo>
                    <a:pt x="49976" y="10026"/>
                  </a:lnTo>
                  <a:lnTo>
                    <a:pt x="30439" y="10026"/>
                  </a:lnTo>
                  <a:lnTo>
                    <a:pt x="30439" y="61615"/>
                  </a:lnTo>
                  <a:lnTo>
                    <a:pt x="19522" y="61615"/>
                  </a:lnTo>
                  <a:lnTo>
                    <a:pt x="19522" y="10026"/>
                  </a:lnTo>
                  <a:close/>
                </a:path>
              </a:pathLst>
            </a:custGeom>
            <a:solidFill>
              <a:srgbClr val="FFFFFF"/>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F8407F-5A5B-23FD-B2D5-7EFF9A372901}"/>
                </a:ext>
              </a:extLst>
            </p:cNvPr>
            <p:cNvSpPr/>
            <p:nvPr/>
          </p:nvSpPr>
          <p:spPr>
            <a:xfrm>
              <a:off x="11429391" y="5968572"/>
              <a:ext cx="52722" cy="62576"/>
            </a:xfrm>
            <a:custGeom>
              <a:avLst/>
              <a:gdLst>
                <a:gd name="connsiteX0" fmla="*/ 0 w 52722"/>
                <a:gd name="connsiteY0" fmla="*/ 35469 h 62576"/>
                <a:gd name="connsiteX1" fmla="*/ 0 w 52722"/>
                <a:gd name="connsiteY1" fmla="*/ 0 h 62576"/>
                <a:gd name="connsiteX2" fmla="*/ 10833 w 52722"/>
                <a:gd name="connsiteY2" fmla="*/ 0 h 62576"/>
                <a:gd name="connsiteX3" fmla="*/ 10833 w 52722"/>
                <a:gd name="connsiteY3" fmla="*/ 35040 h 62576"/>
                <a:gd name="connsiteX4" fmla="*/ 26404 w 52722"/>
                <a:gd name="connsiteY4" fmla="*/ 52637 h 62576"/>
                <a:gd name="connsiteX5" fmla="*/ 41907 w 52722"/>
                <a:gd name="connsiteY5" fmla="*/ 35469 h 62576"/>
                <a:gd name="connsiteX6" fmla="*/ 41907 w 52722"/>
                <a:gd name="connsiteY6" fmla="*/ 0 h 62576"/>
                <a:gd name="connsiteX7" fmla="*/ 52722 w 52722"/>
                <a:gd name="connsiteY7" fmla="*/ 0 h 62576"/>
                <a:gd name="connsiteX8" fmla="*/ 52722 w 52722"/>
                <a:gd name="connsiteY8" fmla="*/ 34954 h 62576"/>
                <a:gd name="connsiteX9" fmla="*/ 26215 w 52722"/>
                <a:gd name="connsiteY9" fmla="*/ 62577 h 62576"/>
                <a:gd name="connsiteX10" fmla="*/ 0 w 52722"/>
                <a:gd name="connsiteY10" fmla="*/ 35469 h 6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22" h="62576">
                  <a:moveTo>
                    <a:pt x="0" y="35469"/>
                  </a:moveTo>
                  <a:lnTo>
                    <a:pt x="0" y="0"/>
                  </a:lnTo>
                  <a:lnTo>
                    <a:pt x="10833" y="0"/>
                  </a:lnTo>
                  <a:lnTo>
                    <a:pt x="10833" y="35040"/>
                  </a:lnTo>
                  <a:cubicBezTo>
                    <a:pt x="10833" y="46473"/>
                    <a:pt x="16721" y="52637"/>
                    <a:pt x="26404" y="52637"/>
                  </a:cubicBezTo>
                  <a:cubicBezTo>
                    <a:pt x="35984" y="52637"/>
                    <a:pt x="41907" y="46834"/>
                    <a:pt x="41907" y="35469"/>
                  </a:cubicBezTo>
                  <a:lnTo>
                    <a:pt x="41907" y="0"/>
                  </a:lnTo>
                  <a:lnTo>
                    <a:pt x="52722" y="0"/>
                  </a:lnTo>
                  <a:lnTo>
                    <a:pt x="52722" y="34954"/>
                  </a:lnTo>
                  <a:cubicBezTo>
                    <a:pt x="52722" y="53340"/>
                    <a:pt x="42336" y="62577"/>
                    <a:pt x="26215" y="62577"/>
                  </a:cubicBezTo>
                  <a:cubicBezTo>
                    <a:pt x="10215" y="62577"/>
                    <a:pt x="0" y="53340"/>
                    <a:pt x="0" y="35469"/>
                  </a:cubicBezTo>
                </a:path>
              </a:pathLst>
            </a:custGeom>
            <a:solidFill>
              <a:srgbClr val="FFFFFF"/>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1AF1BE5-460E-47F4-E6F5-AABCCAC3BE4D}"/>
                </a:ext>
              </a:extLst>
            </p:cNvPr>
            <p:cNvSpPr/>
            <p:nvPr/>
          </p:nvSpPr>
          <p:spPr>
            <a:xfrm>
              <a:off x="11505836" y="5968580"/>
              <a:ext cx="49975" cy="61615"/>
            </a:xfrm>
            <a:custGeom>
              <a:avLst/>
              <a:gdLst>
                <a:gd name="connsiteX0" fmla="*/ 19537 w 49975"/>
                <a:gd name="connsiteY0" fmla="*/ 10026 h 61615"/>
                <a:gd name="connsiteX1" fmla="*/ 0 w 49975"/>
                <a:gd name="connsiteY1" fmla="*/ 10026 h 61615"/>
                <a:gd name="connsiteX2" fmla="*/ 0 w 49975"/>
                <a:gd name="connsiteY2" fmla="*/ 0 h 61615"/>
                <a:gd name="connsiteX3" fmla="*/ 49976 w 49975"/>
                <a:gd name="connsiteY3" fmla="*/ 0 h 61615"/>
                <a:gd name="connsiteX4" fmla="*/ 49976 w 49975"/>
                <a:gd name="connsiteY4" fmla="*/ 10026 h 61615"/>
                <a:gd name="connsiteX5" fmla="*/ 30439 w 49975"/>
                <a:gd name="connsiteY5" fmla="*/ 10026 h 61615"/>
                <a:gd name="connsiteX6" fmla="*/ 30439 w 49975"/>
                <a:gd name="connsiteY6" fmla="*/ 61615 h 61615"/>
                <a:gd name="connsiteX7" fmla="*/ 19537 w 49975"/>
                <a:gd name="connsiteY7" fmla="*/ 61615 h 61615"/>
                <a:gd name="connsiteX8" fmla="*/ 19537 w 49975"/>
                <a:gd name="connsiteY8" fmla="*/ 10026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75" h="61615">
                  <a:moveTo>
                    <a:pt x="19537" y="10026"/>
                  </a:moveTo>
                  <a:lnTo>
                    <a:pt x="0" y="10026"/>
                  </a:lnTo>
                  <a:lnTo>
                    <a:pt x="0" y="0"/>
                  </a:lnTo>
                  <a:lnTo>
                    <a:pt x="49976" y="0"/>
                  </a:lnTo>
                  <a:lnTo>
                    <a:pt x="49976" y="10026"/>
                  </a:lnTo>
                  <a:lnTo>
                    <a:pt x="30439" y="10026"/>
                  </a:lnTo>
                  <a:lnTo>
                    <a:pt x="30439" y="61615"/>
                  </a:lnTo>
                  <a:lnTo>
                    <a:pt x="19537" y="61615"/>
                  </a:lnTo>
                  <a:lnTo>
                    <a:pt x="19537" y="10026"/>
                  </a:lnTo>
                  <a:close/>
                </a:path>
              </a:pathLst>
            </a:custGeom>
            <a:solidFill>
              <a:srgbClr val="FFFFFF"/>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ACFFFF-1758-79CD-529A-D5D72A8E8052}"/>
                </a:ext>
              </a:extLst>
            </p:cNvPr>
            <p:cNvSpPr/>
            <p:nvPr/>
          </p:nvSpPr>
          <p:spPr>
            <a:xfrm>
              <a:off x="11579505" y="5968579"/>
              <a:ext cx="46112" cy="61615"/>
            </a:xfrm>
            <a:custGeom>
              <a:avLst/>
              <a:gdLst>
                <a:gd name="connsiteX0" fmla="*/ 0 w 46112"/>
                <a:gd name="connsiteY0" fmla="*/ 0 h 61615"/>
                <a:gd name="connsiteX1" fmla="*/ 45684 w 46112"/>
                <a:gd name="connsiteY1" fmla="*/ 0 h 61615"/>
                <a:gd name="connsiteX2" fmla="*/ 45684 w 46112"/>
                <a:gd name="connsiteY2" fmla="*/ 9665 h 61615"/>
                <a:gd name="connsiteX3" fmla="*/ 10833 w 46112"/>
                <a:gd name="connsiteY3" fmla="*/ 9665 h 61615"/>
                <a:gd name="connsiteX4" fmla="*/ 10833 w 46112"/>
                <a:gd name="connsiteY4" fmla="*/ 25683 h 61615"/>
                <a:gd name="connsiteX5" fmla="*/ 41718 w 46112"/>
                <a:gd name="connsiteY5" fmla="*/ 25683 h 61615"/>
                <a:gd name="connsiteX6" fmla="*/ 41718 w 46112"/>
                <a:gd name="connsiteY6" fmla="*/ 35383 h 61615"/>
                <a:gd name="connsiteX7" fmla="*/ 10833 w 46112"/>
                <a:gd name="connsiteY7" fmla="*/ 35383 h 61615"/>
                <a:gd name="connsiteX8" fmla="*/ 10833 w 46112"/>
                <a:gd name="connsiteY8" fmla="*/ 51933 h 61615"/>
                <a:gd name="connsiteX9" fmla="*/ 46113 w 46112"/>
                <a:gd name="connsiteY9" fmla="*/ 51933 h 61615"/>
                <a:gd name="connsiteX10" fmla="*/ 46113 w 46112"/>
                <a:gd name="connsiteY10" fmla="*/ 61615 h 61615"/>
                <a:gd name="connsiteX11" fmla="*/ 0 w 46112"/>
                <a:gd name="connsiteY11" fmla="*/ 61615 h 61615"/>
                <a:gd name="connsiteX12" fmla="*/ 0 w 46112"/>
                <a:gd name="connsiteY12" fmla="*/ 0 h 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12" h="61615">
                  <a:moveTo>
                    <a:pt x="0" y="0"/>
                  </a:moveTo>
                  <a:lnTo>
                    <a:pt x="45684" y="0"/>
                  </a:lnTo>
                  <a:lnTo>
                    <a:pt x="45684" y="9665"/>
                  </a:lnTo>
                  <a:lnTo>
                    <a:pt x="10833" y="9665"/>
                  </a:lnTo>
                  <a:lnTo>
                    <a:pt x="10833" y="25683"/>
                  </a:lnTo>
                  <a:lnTo>
                    <a:pt x="41718" y="25683"/>
                  </a:lnTo>
                  <a:lnTo>
                    <a:pt x="41718" y="35383"/>
                  </a:lnTo>
                  <a:lnTo>
                    <a:pt x="10833" y="35383"/>
                  </a:lnTo>
                  <a:lnTo>
                    <a:pt x="10833" y="51933"/>
                  </a:lnTo>
                  <a:lnTo>
                    <a:pt x="46113" y="51933"/>
                  </a:lnTo>
                  <a:lnTo>
                    <a:pt x="46113" y="61615"/>
                  </a:lnTo>
                  <a:lnTo>
                    <a:pt x="0" y="61615"/>
                  </a:lnTo>
                  <a:lnTo>
                    <a:pt x="0" y="0"/>
                  </a:lnTo>
                  <a:close/>
                </a:path>
              </a:pathLst>
            </a:custGeom>
            <a:solidFill>
              <a:srgbClr val="FFFFFF"/>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50771E2-7195-5145-D1CD-428B25D0E74C}"/>
                </a:ext>
              </a:extLst>
            </p:cNvPr>
            <p:cNvSpPr/>
            <p:nvPr/>
          </p:nvSpPr>
          <p:spPr>
            <a:xfrm>
              <a:off x="11044516" y="5525700"/>
              <a:ext cx="179249" cy="206013"/>
            </a:xfrm>
            <a:custGeom>
              <a:avLst/>
              <a:gdLst>
                <a:gd name="connsiteX0" fmla="*/ 172176 w 179249"/>
                <a:gd name="connsiteY0" fmla="*/ 68929 h 206013"/>
                <a:gd name="connsiteX1" fmla="*/ 172176 w 179249"/>
                <a:gd name="connsiteY1" fmla="*/ 68328 h 206013"/>
                <a:gd name="connsiteX2" fmla="*/ 154407 w 179249"/>
                <a:gd name="connsiteY2" fmla="*/ 20979 h 206013"/>
                <a:gd name="connsiteX3" fmla="*/ 94251 w 179249"/>
                <a:gd name="connsiteY3" fmla="*/ 0 h 206013"/>
                <a:gd name="connsiteX4" fmla="*/ 0 w 179249"/>
                <a:gd name="connsiteY4" fmla="*/ 0 h 206013"/>
                <a:gd name="connsiteX5" fmla="*/ 0 w 179249"/>
                <a:gd name="connsiteY5" fmla="*/ 206014 h 206013"/>
                <a:gd name="connsiteX6" fmla="*/ 46937 w 179249"/>
                <a:gd name="connsiteY6" fmla="*/ 206014 h 206013"/>
                <a:gd name="connsiteX7" fmla="*/ 46937 w 179249"/>
                <a:gd name="connsiteY7" fmla="*/ 140759 h 206013"/>
                <a:gd name="connsiteX8" fmla="*/ 80586 w 179249"/>
                <a:gd name="connsiteY8" fmla="*/ 140759 h 206013"/>
                <a:gd name="connsiteX9" fmla="*/ 123952 w 179249"/>
                <a:gd name="connsiteY9" fmla="*/ 205533 h 206013"/>
                <a:gd name="connsiteX10" fmla="*/ 124261 w 179249"/>
                <a:gd name="connsiteY10" fmla="*/ 206014 h 206013"/>
                <a:gd name="connsiteX11" fmla="*/ 179249 w 179249"/>
                <a:gd name="connsiteY11" fmla="*/ 206014 h 206013"/>
                <a:gd name="connsiteX12" fmla="*/ 129085 w 179249"/>
                <a:gd name="connsiteY12" fmla="*/ 132622 h 206013"/>
                <a:gd name="connsiteX13" fmla="*/ 172176 w 179249"/>
                <a:gd name="connsiteY13" fmla="*/ 68929 h 206013"/>
                <a:gd name="connsiteX14" fmla="*/ 46937 w 179249"/>
                <a:gd name="connsiteY14" fmla="*/ 42593 h 206013"/>
                <a:gd name="connsiteX15" fmla="*/ 90457 w 179249"/>
                <a:gd name="connsiteY15" fmla="*/ 42593 h 206013"/>
                <a:gd name="connsiteX16" fmla="*/ 124656 w 179249"/>
                <a:gd name="connsiteY16" fmla="*/ 70680 h 206013"/>
                <a:gd name="connsiteX17" fmla="*/ 124656 w 179249"/>
                <a:gd name="connsiteY17" fmla="*/ 71247 h 206013"/>
                <a:gd name="connsiteX18" fmla="*/ 91333 w 179249"/>
                <a:gd name="connsiteY18" fmla="*/ 99041 h 206013"/>
                <a:gd name="connsiteX19" fmla="*/ 46937 w 179249"/>
                <a:gd name="connsiteY19" fmla="*/ 99041 h 206013"/>
                <a:gd name="connsiteX20" fmla="*/ 46937 w 179249"/>
                <a:gd name="connsiteY20" fmla="*/ 42593 h 20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249" h="206013">
                  <a:moveTo>
                    <a:pt x="172176" y="68929"/>
                  </a:moveTo>
                  <a:lnTo>
                    <a:pt x="172176" y="68328"/>
                  </a:lnTo>
                  <a:cubicBezTo>
                    <a:pt x="172176" y="48997"/>
                    <a:pt x="166047" y="32619"/>
                    <a:pt x="154407" y="20979"/>
                  </a:cubicBezTo>
                  <a:cubicBezTo>
                    <a:pt x="140690" y="7245"/>
                    <a:pt x="119900" y="0"/>
                    <a:pt x="94251" y="0"/>
                  </a:cubicBezTo>
                  <a:lnTo>
                    <a:pt x="0" y="0"/>
                  </a:lnTo>
                  <a:lnTo>
                    <a:pt x="0" y="206014"/>
                  </a:lnTo>
                  <a:lnTo>
                    <a:pt x="46937" y="206014"/>
                  </a:lnTo>
                  <a:lnTo>
                    <a:pt x="46937" y="140759"/>
                  </a:lnTo>
                  <a:lnTo>
                    <a:pt x="80586" y="140759"/>
                  </a:lnTo>
                  <a:lnTo>
                    <a:pt x="123952" y="205533"/>
                  </a:lnTo>
                  <a:lnTo>
                    <a:pt x="124261" y="206014"/>
                  </a:lnTo>
                  <a:lnTo>
                    <a:pt x="179249" y="206014"/>
                  </a:lnTo>
                  <a:lnTo>
                    <a:pt x="129085" y="132622"/>
                  </a:lnTo>
                  <a:cubicBezTo>
                    <a:pt x="156897" y="121840"/>
                    <a:pt x="172176" y="99264"/>
                    <a:pt x="172176" y="68929"/>
                  </a:cubicBezTo>
                  <a:moveTo>
                    <a:pt x="46937" y="42593"/>
                  </a:moveTo>
                  <a:lnTo>
                    <a:pt x="90457" y="42593"/>
                  </a:lnTo>
                  <a:cubicBezTo>
                    <a:pt x="112518" y="42593"/>
                    <a:pt x="124656" y="52568"/>
                    <a:pt x="124656" y="70680"/>
                  </a:cubicBezTo>
                  <a:lnTo>
                    <a:pt x="124656" y="71247"/>
                  </a:lnTo>
                  <a:cubicBezTo>
                    <a:pt x="124656" y="88380"/>
                    <a:pt x="111883" y="99041"/>
                    <a:pt x="91333" y="99041"/>
                  </a:cubicBezTo>
                  <a:lnTo>
                    <a:pt x="46937" y="99041"/>
                  </a:lnTo>
                  <a:lnTo>
                    <a:pt x="46937" y="42593"/>
                  </a:lnTo>
                  <a:close/>
                </a:path>
              </a:pathLst>
            </a:custGeom>
            <a:solidFill>
              <a:srgbClr val="FFFFFF"/>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6BB4430-AD00-5E23-F3E4-9A0EBCDFE5F6}"/>
                </a:ext>
              </a:extLst>
            </p:cNvPr>
            <p:cNvSpPr/>
            <p:nvPr/>
          </p:nvSpPr>
          <p:spPr>
            <a:xfrm>
              <a:off x="11279264" y="5525695"/>
              <a:ext cx="46937" cy="206013"/>
            </a:xfrm>
            <a:custGeom>
              <a:avLst/>
              <a:gdLst>
                <a:gd name="connsiteX0" fmla="*/ 0 w 46937"/>
                <a:gd name="connsiteY0" fmla="*/ 0 h 206013"/>
                <a:gd name="connsiteX1" fmla="*/ 46937 w 46937"/>
                <a:gd name="connsiteY1" fmla="*/ 0 h 206013"/>
                <a:gd name="connsiteX2" fmla="*/ 46937 w 46937"/>
                <a:gd name="connsiteY2" fmla="*/ 206014 h 206013"/>
                <a:gd name="connsiteX3" fmla="*/ 0 w 46937"/>
                <a:gd name="connsiteY3" fmla="*/ 206014 h 206013"/>
              </a:gdLst>
              <a:ahLst/>
              <a:cxnLst>
                <a:cxn ang="0">
                  <a:pos x="connsiteX0" y="connsiteY0"/>
                </a:cxn>
                <a:cxn ang="0">
                  <a:pos x="connsiteX1" y="connsiteY1"/>
                </a:cxn>
                <a:cxn ang="0">
                  <a:pos x="connsiteX2" y="connsiteY2"/>
                </a:cxn>
                <a:cxn ang="0">
                  <a:pos x="connsiteX3" y="connsiteY3"/>
                </a:cxn>
              </a:cxnLst>
              <a:rect l="l" t="t" r="r" b="b"/>
              <a:pathLst>
                <a:path w="46937" h="206013">
                  <a:moveTo>
                    <a:pt x="0" y="0"/>
                  </a:moveTo>
                  <a:lnTo>
                    <a:pt x="46937" y="0"/>
                  </a:lnTo>
                  <a:lnTo>
                    <a:pt x="46937" y="206014"/>
                  </a:lnTo>
                  <a:lnTo>
                    <a:pt x="0" y="206014"/>
                  </a:lnTo>
                  <a:close/>
                </a:path>
              </a:pathLst>
            </a:custGeom>
            <a:solidFill>
              <a:srgbClr val="FFFFFF"/>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436E976-3A0E-9692-55A8-C2F942867A98}"/>
                </a:ext>
              </a:extLst>
            </p:cNvPr>
            <p:cNvSpPr/>
            <p:nvPr/>
          </p:nvSpPr>
          <p:spPr>
            <a:xfrm>
              <a:off x="10688960" y="5525695"/>
              <a:ext cx="174511" cy="206013"/>
            </a:xfrm>
            <a:custGeom>
              <a:avLst/>
              <a:gdLst>
                <a:gd name="connsiteX0" fmla="*/ 127574 w 174511"/>
                <a:gd name="connsiteY0" fmla="*/ 80689 h 206013"/>
                <a:gd name="connsiteX1" fmla="*/ 46954 w 174511"/>
                <a:gd name="connsiteY1" fmla="*/ 80689 h 206013"/>
                <a:gd name="connsiteX2" fmla="*/ 46954 w 174511"/>
                <a:gd name="connsiteY2" fmla="*/ 0 h 206013"/>
                <a:gd name="connsiteX3" fmla="*/ 0 w 174511"/>
                <a:gd name="connsiteY3" fmla="*/ 0 h 206013"/>
                <a:gd name="connsiteX4" fmla="*/ 0 w 174511"/>
                <a:gd name="connsiteY4" fmla="*/ 206014 h 206013"/>
                <a:gd name="connsiteX5" fmla="*/ 46954 w 174511"/>
                <a:gd name="connsiteY5" fmla="*/ 206014 h 206013"/>
                <a:gd name="connsiteX6" fmla="*/ 46954 w 174511"/>
                <a:gd name="connsiteY6" fmla="*/ 124158 h 206013"/>
                <a:gd name="connsiteX7" fmla="*/ 127574 w 174511"/>
                <a:gd name="connsiteY7" fmla="*/ 124158 h 206013"/>
                <a:gd name="connsiteX8" fmla="*/ 127574 w 174511"/>
                <a:gd name="connsiteY8" fmla="*/ 206014 h 206013"/>
                <a:gd name="connsiteX9" fmla="*/ 174511 w 174511"/>
                <a:gd name="connsiteY9" fmla="*/ 206014 h 206013"/>
                <a:gd name="connsiteX10" fmla="*/ 174511 w 174511"/>
                <a:gd name="connsiteY10" fmla="*/ 0 h 206013"/>
                <a:gd name="connsiteX11" fmla="*/ 127574 w 174511"/>
                <a:gd name="connsiteY11" fmla="*/ 0 h 206013"/>
                <a:gd name="connsiteX12" fmla="*/ 127574 w 174511"/>
                <a:gd name="connsiteY12" fmla="*/ 80689 h 20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511" h="206013">
                  <a:moveTo>
                    <a:pt x="127574" y="80689"/>
                  </a:moveTo>
                  <a:lnTo>
                    <a:pt x="46954" y="80689"/>
                  </a:lnTo>
                  <a:lnTo>
                    <a:pt x="46954" y="0"/>
                  </a:lnTo>
                  <a:lnTo>
                    <a:pt x="0" y="0"/>
                  </a:lnTo>
                  <a:lnTo>
                    <a:pt x="0" y="206014"/>
                  </a:lnTo>
                  <a:lnTo>
                    <a:pt x="46954" y="206014"/>
                  </a:lnTo>
                  <a:lnTo>
                    <a:pt x="46954" y="124158"/>
                  </a:lnTo>
                  <a:lnTo>
                    <a:pt x="127574" y="124158"/>
                  </a:lnTo>
                  <a:lnTo>
                    <a:pt x="127574" y="206014"/>
                  </a:lnTo>
                  <a:lnTo>
                    <a:pt x="174511" y="206014"/>
                  </a:lnTo>
                  <a:lnTo>
                    <a:pt x="174511" y="0"/>
                  </a:lnTo>
                  <a:lnTo>
                    <a:pt x="127574" y="0"/>
                  </a:lnTo>
                  <a:lnTo>
                    <a:pt x="127574" y="80689"/>
                  </a:lnTo>
                  <a:close/>
                </a:path>
              </a:pathLst>
            </a:custGeom>
            <a:solidFill>
              <a:srgbClr val="FFFFFF"/>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2A22307-5B95-AFB4-68CC-252DB6BBECB5}"/>
                </a:ext>
              </a:extLst>
            </p:cNvPr>
            <p:cNvSpPr/>
            <p:nvPr/>
          </p:nvSpPr>
          <p:spPr>
            <a:xfrm>
              <a:off x="10930516" y="5525695"/>
              <a:ext cx="46937" cy="206013"/>
            </a:xfrm>
            <a:custGeom>
              <a:avLst/>
              <a:gdLst>
                <a:gd name="connsiteX0" fmla="*/ 0 w 46937"/>
                <a:gd name="connsiteY0" fmla="*/ 0 h 206013"/>
                <a:gd name="connsiteX1" fmla="*/ 46937 w 46937"/>
                <a:gd name="connsiteY1" fmla="*/ 0 h 206013"/>
                <a:gd name="connsiteX2" fmla="*/ 46937 w 46937"/>
                <a:gd name="connsiteY2" fmla="*/ 206014 h 206013"/>
                <a:gd name="connsiteX3" fmla="*/ 0 w 46937"/>
                <a:gd name="connsiteY3" fmla="*/ 206014 h 206013"/>
              </a:gdLst>
              <a:ahLst/>
              <a:cxnLst>
                <a:cxn ang="0">
                  <a:pos x="connsiteX0" y="connsiteY0"/>
                </a:cxn>
                <a:cxn ang="0">
                  <a:pos x="connsiteX1" y="connsiteY1"/>
                </a:cxn>
                <a:cxn ang="0">
                  <a:pos x="connsiteX2" y="connsiteY2"/>
                </a:cxn>
                <a:cxn ang="0">
                  <a:pos x="connsiteX3" y="connsiteY3"/>
                </a:cxn>
              </a:cxnLst>
              <a:rect l="l" t="t" r="r" b="b"/>
              <a:pathLst>
                <a:path w="46937" h="206013">
                  <a:moveTo>
                    <a:pt x="0" y="0"/>
                  </a:moveTo>
                  <a:lnTo>
                    <a:pt x="46937" y="0"/>
                  </a:lnTo>
                  <a:lnTo>
                    <a:pt x="46937" y="206014"/>
                  </a:lnTo>
                  <a:lnTo>
                    <a:pt x="0" y="206014"/>
                  </a:lnTo>
                  <a:close/>
                </a:path>
              </a:pathLst>
            </a:custGeom>
            <a:solidFill>
              <a:srgbClr val="FFFFFF"/>
            </a:solidFill>
            <a:ln w="0" cap="flat">
              <a:noFill/>
              <a:prstDash val="solid"/>
              <a:miter/>
            </a:ln>
          </p:spPr>
          <p:txBody>
            <a:bodyPr rtlCol="0" anchor="ctr"/>
            <a:lstStyle/>
            <a:p>
              <a:endParaRPr lang="en-US"/>
            </a:p>
          </p:txBody>
        </p:sp>
      </p:grpSp>
      <p:pic>
        <p:nvPicPr>
          <p:cNvPr id="8" name="Graphic 7">
            <a:extLst>
              <a:ext uri="{FF2B5EF4-FFF2-40B4-BE49-F238E27FC236}">
                <a16:creationId xmlns:a16="http://schemas.microsoft.com/office/drawing/2014/main" id="{A132C9C2-8E45-2C26-77E8-4740450A3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750" y="1840493"/>
            <a:ext cx="12279086" cy="2246387"/>
          </a:xfrm>
          <a:prstGeom prst="rect">
            <a:avLst/>
          </a:prstGeom>
        </p:spPr>
      </p:pic>
    </p:spTree>
    <p:extLst>
      <p:ext uri="{BB962C8B-B14F-4D97-AF65-F5344CB8AC3E}">
        <p14:creationId xmlns:p14="http://schemas.microsoft.com/office/powerpoint/2010/main" val="57338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Red BG">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B112C29-D75B-5255-15E7-3C4C076ABB17}"/>
              </a:ext>
            </a:extLst>
          </p:cNvPr>
          <p:cNvSpPr>
            <a:spLocks noGrp="1"/>
          </p:cNvSpPr>
          <p:nvPr>
            <p:ph type="body" sz="quarter" idx="10" hasCustomPrompt="1"/>
          </p:nvPr>
        </p:nvSpPr>
        <p:spPr>
          <a:xfrm>
            <a:off x="504371" y="2797969"/>
            <a:ext cx="9663113" cy="1262062"/>
          </a:xfrm>
        </p:spPr>
        <p:txBody>
          <a:bodyPr anchor="ctr">
            <a:normAutofit/>
          </a:bodyPr>
          <a:lstStyle>
            <a:lvl1pPr marL="0" indent="0" algn="l">
              <a:buNone/>
              <a:defRPr lang="en-US" sz="5400" b="1" i="0" kern="1200" dirty="0">
                <a:solidFill>
                  <a:schemeClr val="bg1"/>
                </a:solidFill>
                <a:latin typeface="+mj-lt"/>
                <a:ea typeface="+mj-ea"/>
                <a:cs typeface="GOTHAM-MEDIUM" panose="02000604040000020004" pitchFamily="2" charset="0"/>
              </a:defRPr>
            </a:lvl1pPr>
          </a:lstStyle>
          <a:p>
            <a:pPr lvl="0"/>
            <a:r>
              <a:rPr lang="en-US"/>
              <a:t>Click to add title</a:t>
            </a:r>
          </a:p>
        </p:txBody>
      </p:sp>
      <p:grpSp>
        <p:nvGrpSpPr>
          <p:cNvPr id="12" name="Graphic 2">
            <a:extLst>
              <a:ext uri="{FF2B5EF4-FFF2-40B4-BE49-F238E27FC236}">
                <a16:creationId xmlns:a16="http://schemas.microsoft.com/office/drawing/2014/main" id="{90EB7188-3CC3-08D9-2E11-952EA50D5774}"/>
              </a:ext>
            </a:extLst>
          </p:cNvPr>
          <p:cNvGrpSpPr/>
          <p:nvPr userDrawn="1"/>
        </p:nvGrpSpPr>
        <p:grpSpPr>
          <a:xfrm>
            <a:off x="506565" y="0"/>
            <a:ext cx="856642" cy="946094"/>
            <a:chOff x="506565" y="0"/>
            <a:chExt cx="856642" cy="946094"/>
          </a:xfrm>
        </p:grpSpPr>
        <p:sp>
          <p:nvSpPr>
            <p:cNvPr id="13" name="Freeform 12">
              <a:extLst>
                <a:ext uri="{FF2B5EF4-FFF2-40B4-BE49-F238E27FC236}">
                  <a16:creationId xmlns:a16="http://schemas.microsoft.com/office/drawing/2014/main" id="{3B64D143-A343-F474-BD16-D6802EE7D639}"/>
                </a:ext>
              </a:extLst>
            </p:cNvPr>
            <p:cNvSpPr/>
            <p:nvPr/>
          </p:nvSpPr>
          <p:spPr>
            <a:xfrm>
              <a:off x="506565" y="0"/>
              <a:ext cx="856642" cy="946094"/>
            </a:xfrm>
            <a:custGeom>
              <a:avLst/>
              <a:gdLst>
                <a:gd name="connsiteX0" fmla="*/ 0 w 856642"/>
                <a:gd name="connsiteY0" fmla="*/ 0 h 946094"/>
                <a:gd name="connsiteX1" fmla="*/ 856642 w 856642"/>
                <a:gd name="connsiteY1" fmla="*/ 0 h 946094"/>
                <a:gd name="connsiteX2" fmla="*/ 856642 w 856642"/>
                <a:gd name="connsiteY2" fmla="*/ 946095 h 946094"/>
                <a:gd name="connsiteX3" fmla="*/ 0 w 856642"/>
                <a:gd name="connsiteY3" fmla="*/ 946095 h 946094"/>
              </a:gdLst>
              <a:ahLst/>
              <a:cxnLst>
                <a:cxn ang="0">
                  <a:pos x="connsiteX0" y="connsiteY0"/>
                </a:cxn>
                <a:cxn ang="0">
                  <a:pos x="connsiteX1" y="connsiteY1"/>
                </a:cxn>
                <a:cxn ang="0">
                  <a:pos x="connsiteX2" y="connsiteY2"/>
                </a:cxn>
                <a:cxn ang="0">
                  <a:pos x="connsiteX3" y="connsiteY3"/>
                </a:cxn>
              </a:cxnLst>
              <a:rect l="l" t="t" r="r" b="b"/>
              <a:pathLst>
                <a:path w="856642" h="946094">
                  <a:moveTo>
                    <a:pt x="0" y="0"/>
                  </a:moveTo>
                  <a:lnTo>
                    <a:pt x="856642" y="0"/>
                  </a:lnTo>
                  <a:lnTo>
                    <a:pt x="856642" y="946095"/>
                  </a:lnTo>
                  <a:lnTo>
                    <a:pt x="0" y="946095"/>
                  </a:lnTo>
                  <a:close/>
                </a:path>
              </a:pathLst>
            </a:custGeom>
            <a:solidFill>
              <a:srgbClr val="FFFFFF"/>
            </a:solidFill>
            <a:ln w="1859" cap="flat">
              <a:noFill/>
              <a:prstDash val="solid"/>
              <a:miter/>
            </a:ln>
            <a:effectLst>
              <a:outerShdw blurRad="190500" dist="63500" dir="2700000" algn="tl" rotWithShape="0">
                <a:prstClr val="black">
                  <a:alpha val="15000"/>
                </a:prstClr>
              </a:outerShdw>
            </a:effectLst>
          </p:spPr>
          <p:txBody>
            <a:bodyPr rtlCol="0" anchor="ctr"/>
            <a:lstStyle/>
            <a:p>
              <a:endParaRPr lang="en-US"/>
            </a:p>
          </p:txBody>
        </p:sp>
        <p:grpSp>
          <p:nvGrpSpPr>
            <p:cNvPr id="14" name="Graphic 2">
              <a:extLst>
                <a:ext uri="{FF2B5EF4-FFF2-40B4-BE49-F238E27FC236}">
                  <a16:creationId xmlns:a16="http://schemas.microsoft.com/office/drawing/2014/main" id="{9CE4043D-4CA8-E1EB-F3E7-795E5BCC6D2A}"/>
                </a:ext>
              </a:extLst>
            </p:cNvPr>
            <p:cNvGrpSpPr/>
            <p:nvPr/>
          </p:nvGrpSpPr>
          <p:grpSpPr>
            <a:xfrm>
              <a:off x="692548" y="172323"/>
              <a:ext cx="484692" cy="601521"/>
              <a:chOff x="692548" y="172323"/>
              <a:chExt cx="484692" cy="601521"/>
            </a:xfrm>
            <a:solidFill>
              <a:srgbClr val="00A0DF"/>
            </a:solidFill>
          </p:grpSpPr>
          <p:sp>
            <p:nvSpPr>
              <p:cNvPr id="15" name="Freeform 14">
                <a:extLst>
                  <a:ext uri="{FF2B5EF4-FFF2-40B4-BE49-F238E27FC236}">
                    <a16:creationId xmlns:a16="http://schemas.microsoft.com/office/drawing/2014/main" id="{0362BCF3-51D9-FDD0-4AD3-11FA686A04C6}"/>
                  </a:ext>
                </a:extLst>
              </p:cNvPr>
              <p:cNvSpPr/>
              <p:nvPr/>
            </p:nvSpPr>
            <p:spPr>
              <a:xfrm>
                <a:off x="730292" y="172323"/>
                <a:ext cx="409192" cy="359720"/>
              </a:xfrm>
              <a:custGeom>
                <a:avLst/>
                <a:gdLst>
                  <a:gd name="connsiteX0" fmla="*/ 320587 w 409192"/>
                  <a:gd name="connsiteY0" fmla="*/ 93942 h 359720"/>
                  <a:gd name="connsiteX1" fmla="*/ 336722 w 409192"/>
                  <a:gd name="connsiteY1" fmla="*/ 115483 h 359720"/>
                  <a:gd name="connsiteX2" fmla="*/ 308471 w 409192"/>
                  <a:gd name="connsiteY2" fmla="*/ 140323 h 359720"/>
                  <a:gd name="connsiteX3" fmla="*/ 308452 w 409192"/>
                  <a:gd name="connsiteY3" fmla="*/ 140379 h 359720"/>
                  <a:gd name="connsiteX4" fmla="*/ 302441 w 409192"/>
                  <a:gd name="connsiteY4" fmla="*/ 145684 h 359720"/>
                  <a:gd name="connsiteX5" fmla="*/ 302441 w 409192"/>
                  <a:gd name="connsiteY5" fmla="*/ 323989 h 359720"/>
                  <a:gd name="connsiteX6" fmla="*/ 263971 w 409192"/>
                  <a:gd name="connsiteY6" fmla="*/ 323989 h 359720"/>
                  <a:gd name="connsiteX7" fmla="*/ 263971 w 409192"/>
                  <a:gd name="connsiteY7" fmla="*/ 203707 h 359720"/>
                  <a:gd name="connsiteX8" fmla="*/ 228186 w 409192"/>
                  <a:gd name="connsiteY8" fmla="*/ 203707 h 359720"/>
                  <a:gd name="connsiteX9" fmla="*/ 228186 w 409192"/>
                  <a:gd name="connsiteY9" fmla="*/ 323989 h 359720"/>
                  <a:gd name="connsiteX10" fmla="*/ 182860 w 409192"/>
                  <a:gd name="connsiteY10" fmla="*/ 323989 h 359720"/>
                  <a:gd name="connsiteX11" fmla="*/ 182860 w 409192"/>
                  <a:gd name="connsiteY11" fmla="*/ 265572 h 359720"/>
                  <a:gd name="connsiteX12" fmla="*/ 147094 w 409192"/>
                  <a:gd name="connsiteY12" fmla="*/ 265572 h 359720"/>
                  <a:gd name="connsiteX13" fmla="*/ 147094 w 409192"/>
                  <a:gd name="connsiteY13" fmla="*/ 323989 h 359720"/>
                  <a:gd name="connsiteX14" fmla="*/ 105374 w 409192"/>
                  <a:gd name="connsiteY14" fmla="*/ 323989 h 359720"/>
                  <a:gd name="connsiteX15" fmla="*/ 105374 w 409192"/>
                  <a:gd name="connsiteY15" fmla="*/ 194164 h 359720"/>
                  <a:gd name="connsiteX16" fmla="*/ 61118 w 409192"/>
                  <a:gd name="connsiteY16" fmla="*/ 194164 h 359720"/>
                  <a:gd name="connsiteX17" fmla="*/ 205157 w 409192"/>
                  <a:gd name="connsiteY17" fmla="*/ 50505 h 359720"/>
                  <a:gd name="connsiteX18" fmla="*/ 254052 w 409192"/>
                  <a:gd name="connsiteY18" fmla="*/ 99360 h 359720"/>
                  <a:gd name="connsiteX19" fmla="*/ 279392 w 409192"/>
                  <a:gd name="connsiteY19" fmla="*/ 74089 h 359720"/>
                  <a:gd name="connsiteX20" fmla="*/ 217817 w 409192"/>
                  <a:gd name="connsiteY20" fmla="*/ 12636 h 359720"/>
                  <a:gd name="connsiteX21" fmla="*/ 217799 w 409192"/>
                  <a:gd name="connsiteY21" fmla="*/ 12636 h 359720"/>
                  <a:gd name="connsiteX22" fmla="*/ 205157 w 409192"/>
                  <a:gd name="connsiteY22" fmla="*/ 0 h 359720"/>
                  <a:gd name="connsiteX23" fmla="*/ 192515 w 409192"/>
                  <a:gd name="connsiteY23" fmla="*/ 12617 h 359720"/>
                  <a:gd name="connsiteX24" fmla="*/ 192496 w 409192"/>
                  <a:gd name="connsiteY24" fmla="*/ 12636 h 359720"/>
                  <a:gd name="connsiteX25" fmla="*/ 92094 w 409192"/>
                  <a:gd name="connsiteY25" fmla="*/ 112783 h 359720"/>
                  <a:gd name="connsiteX26" fmla="*/ 5235 w 409192"/>
                  <a:gd name="connsiteY26" fmla="*/ 199395 h 359720"/>
                  <a:gd name="connsiteX27" fmla="*/ 1346 w 409192"/>
                  <a:gd name="connsiteY27" fmla="*/ 218873 h 359720"/>
                  <a:gd name="connsiteX28" fmla="*/ 17877 w 409192"/>
                  <a:gd name="connsiteY28" fmla="*/ 229897 h 359720"/>
                  <a:gd name="connsiteX29" fmla="*/ 69552 w 409192"/>
                  <a:gd name="connsiteY29" fmla="*/ 229897 h 359720"/>
                  <a:gd name="connsiteX30" fmla="*/ 69552 w 409192"/>
                  <a:gd name="connsiteY30" fmla="*/ 359721 h 359720"/>
                  <a:gd name="connsiteX31" fmla="*/ 338188 w 409192"/>
                  <a:gd name="connsiteY31" fmla="*/ 359721 h 359720"/>
                  <a:gd name="connsiteX32" fmla="*/ 338188 w 409192"/>
                  <a:gd name="connsiteY32" fmla="*/ 161826 h 359720"/>
                  <a:gd name="connsiteX33" fmla="*/ 358193 w 409192"/>
                  <a:gd name="connsiteY33" fmla="*/ 144222 h 359720"/>
                  <a:gd name="connsiteX34" fmla="*/ 373972 w 409192"/>
                  <a:gd name="connsiteY34" fmla="*/ 165313 h 359720"/>
                  <a:gd name="connsiteX35" fmla="*/ 409192 w 409192"/>
                  <a:gd name="connsiteY35" fmla="*/ 83500 h 359720"/>
                  <a:gd name="connsiteX36" fmla="*/ 320587 w 409192"/>
                  <a:gd name="connsiteY36" fmla="*/ 93980 h 3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9192" h="359720">
                    <a:moveTo>
                      <a:pt x="320587" y="93942"/>
                    </a:moveTo>
                    <a:lnTo>
                      <a:pt x="336722" y="115483"/>
                    </a:lnTo>
                    <a:lnTo>
                      <a:pt x="308471" y="140323"/>
                    </a:lnTo>
                    <a:cubicBezTo>
                      <a:pt x="308471" y="140323"/>
                      <a:pt x="308452" y="140379"/>
                      <a:pt x="308452" y="140379"/>
                    </a:cubicBezTo>
                    <a:lnTo>
                      <a:pt x="302441" y="145684"/>
                    </a:lnTo>
                    <a:lnTo>
                      <a:pt x="302441" y="323989"/>
                    </a:lnTo>
                    <a:lnTo>
                      <a:pt x="263971" y="323989"/>
                    </a:lnTo>
                    <a:lnTo>
                      <a:pt x="263971" y="203707"/>
                    </a:lnTo>
                    <a:lnTo>
                      <a:pt x="228186" y="203707"/>
                    </a:lnTo>
                    <a:lnTo>
                      <a:pt x="228186" y="323989"/>
                    </a:lnTo>
                    <a:lnTo>
                      <a:pt x="182860" y="323989"/>
                    </a:lnTo>
                    <a:lnTo>
                      <a:pt x="182860" y="265572"/>
                    </a:lnTo>
                    <a:lnTo>
                      <a:pt x="147094" y="265572"/>
                    </a:lnTo>
                    <a:lnTo>
                      <a:pt x="147094" y="323989"/>
                    </a:lnTo>
                    <a:lnTo>
                      <a:pt x="105374" y="323989"/>
                    </a:lnTo>
                    <a:lnTo>
                      <a:pt x="105374" y="194164"/>
                    </a:lnTo>
                    <a:lnTo>
                      <a:pt x="61118" y="194164"/>
                    </a:lnTo>
                    <a:lnTo>
                      <a:pt x="205157" y="50505"/>
                    </a:lnTo>
                    <a:lnTo>
                      <a:pt x="254052" y="99360"/>
                    </a:lnTo>
                    <a:lnTo>
                      <a:pt x="279392" y="74089"/>
                    </a:lnTo>
                    <a:lnTo>
                      <a:pt x="217817" y="12636"/>
                    </a:lnTo>
                    <a:lnTo>
                      <a:pt x="217799" y="12636"/>
                    </a:lnTo>
                    <a:cubicBezTo>
                      <a:pt x="217799" y="12636"/>
                      <a:pt x="205157" y="0"/>
                      <a:pt x="205157" y="0"/>
                    </a:cubicBezTo>
                    <a:lnTo>
                      <a:pt x="192515" y="12617"/>
                    </a:lnTo>
                    <a:cubicBezTo>
                      <a:pt x="192515" y="12617"/>
                      <a:pt x="192515" y="12636"/>
                      <a:pt x="192496" y="12636"/>
                    </a:cubicBezTo>
                    <a:lnTo>
                      <a:pt x="92094" y="112783"/>
                    </a:lnTo>
                    <a:lnTo>
                      <a:pt x="5235" y="199395"/>
                    </a:lnTo>
                    <a:cubicBezTo>
                      <a:pt x="125" y="204494"/>
                      <a:pt x="-1396" y="212199"/>
                      <a:pt x="1346" y="218873"/>
                    </a:cubicBezTo>
                    <a:cubicBezTo>
                      <a:pt x="4126" y="225547"/>
                      <a:pt x="10645" y="229897"/>
                      <a:pt x="17877" y="229897"/>
                    </a:cubicBezTo>
                    <a:lnTo>
                      <a:pt x="69552" y="229897"/>
                    </a:lnTo>
                    <a:lnTo>
                      <a:pt x="69552" y="359721"/>
                    </a:lnTo>
                    <a:lnTo>
                      <a:pt x="338188" y="359721"/>
                    </a:lnTo>
                    <a:lnTo>
                      <a:pt x="338188" y="161826"/>
                    </a:lnTo>
                    <a:lnTo>
                      <a:pt x="358193" y="144222"/>
                    </a:lnTo>
                    <a:lnTo>
                      <a:pt x="373972" y="165313"/>
                    </a:lnTo>
                    <a:lnTo>
                      <a:pt x="409192" y="83500"/>
                    </a:lnTo>
                    <a:lnTo>
                      <a:pt x="320587" y="93980"/>
                    </a:lnTo>
                    <a:close/>
                  </a:path>
                </a:pathLst>
              </a:custGeom>
              <a:solidFill>
                <a:srgbClr val="00A0DF"/>
              </a:solidFill>
              <a:ln w="185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0F4173B-A04C-A0D3-9EFE-E35B5CA4C05B}"/>
                  </a:ext>
                </a:extLst>
              </p:cNvPr>
              <p:cNvSpPr/>
              <p:nvPr/>
            </p:nvSpPr>
            <p:spPr>
              <a:xfrm>
                <a:off x="962949" y="617437"/>
                <a:ext cx="136355" cy="156407"/>
              </a:xfrm>
              <a:custGeom>
                <a:avLst/>
                <a:gdLst>
                  <a:gd name="connsiteX0" fmla="*/ 130983 w 136355"/>
                  <a:gd name="connsiteY0" fmla="*/ 52342 h 156407"/>
                  <a:gd name="connsiteX1" fmla="*/ 130983 w 136355"/>
                  <a:gd name="connsiteY1" fmla="*/ 51873 h 156407"/>
                  <a:gd name="connsiteX2" fmla="*/ 117440 w 136355"/>
                  <a:gd name="connsiteY2" fmla="*/ 15935 h 156407"/>
                  <a:gd name="connsiteX3" fmla="*/ 71700 w 136355"/>
                  <a:gd name="connsiteY3" fmla="*/ 0 h 156407"/>
                  <a:gd name="connsiteX4" fmla="*/ 0 w 136355"/>
                  <a:gd name="connsiteY4" fmla="*/ 0 h 156407"/>
                  <a:gd name="connsiteX5" fmla="*/ 0 w 136355"/>
                  <a:gd name="connsiteY5" fmla="*/ 156389 h 156407"/>
                  <a:gd name="connsiteX6" fmla="*/ 35690 w 136355"/>
                  <a:gd name="connsiteY6" fmla="*/ 156389 h 156407"/>
                  <a:gd name="connsiteX7" fmla="*/ 35690 w 136355"/>
                  <a:gd name="connsiteY7" fmla="*/ 106859 h 156407"/>
                  <a:gd name="connsiteX8" fmla="*/ 61293 w 136355"/>
                  <a:gd name="connsiteY8" fmla="*/ 106859 h 156407"/>
                  <a:gd name="connsiteX9" fmla="*/ 94279 w 136355"/>
                  <a:gd name="connsiteY9" fmla="*/ 156051 h 156407"/>
                  <a:gd name="connsiteX10" fmla="*/ 94523 w 136355"/>
                  <a:gd name="connsiteY10" fmla="*/ 156408 h 156407"/>
                  <a:gd name="connsiteX11" fmla="*/ 136356 w 136355"/>
                  <a:gd name="connsiteY11" fmla="*/ 156408 h 156407"/>
                  <a:gd name="connsiteX12" fmla="*/ 98186 w 136355"/>
                  <a:gd name="connsiteY12" fmla="*/ 100710 h 156407"/>
                  <a:gd name="connsiteX13" fmla="*/ 130983 w 136355"/>
                  <a:gd name="connsiteY13" fmla="*/ 52361 h 156407"/>
                  <a:gd name="connsiteX14" fmla="*/ 35709 w 136355"/>
                  <a:gd name="connsiteY14" fmla="*/ 32339 h 156407"/>
                  <a:gd name="connsiteX15" fmla="*/ 68826 w 136355"/>
                  <a:gd name="connsiteY15" fmla="*/ 32339 h 156407"/>
                  <a:gd name="connsiteX16" fmla="*/ 94842 w 136355"/>
                  <a:gd name="connsiteY16" fmla="*/ 53636 h 156407"/>
                  <a:gd name="connsiteX17" fmla="*/ 94842 w 136355"/>
                  <a:gd name="connsiteY17" fmla="*/ 54086 h 156407"/>
                  <a:gd name="connsiteX18" fmla="*/ 69502 w 136355"/>
                  <a:gd name="connsiteY18" fmla="*/ 75176 h 156407"/>
                  <a:gd name="connsiteX19" fmla="*/ 35709 w 136355"/>
                  <a:gd name="connsiteY19" fmla="*/ 75176 h 156407"/>
                  <a:gd name="connsiteX20" fmla="*/ 35709 w 136355"/>
                  <a:gd name="connsiteY20" fmla="*/ 32339 h 15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355" h="156407">
                    <a:moveTo>
                      <a:pt x="130983" y="52342"/>
                    </a:moveTo>
                    <a:lnTo>
                      <a:pt x="130983" y="51873"/>
                    </a:lnTo>
                    <a:cubicBezTo>
                      <a:pt x="130983" y="37194"/>
                      <a:pt x="126325" y="24784"/>
                      <a:pt x="117440" y="15935"/>
                    </a:cubicBezTo>
                    <a:cubicBezTo>
                      <a:pt x="107014" y="5512"/>
                      <a:pt x="91198" y="0"/>
                      <a:pt x="71700" y="0"/>
                    </a:cubicBezTo>
                    <a:lnTo>
                      <a:pt x="0" y="0"/>
                    </a:lnTo>
                    <a:lnTo>
                      <a:pt x="0" y="156389"/>
                    </a:lnTo>
                    <a:lnTo>
                      <a:pt x="35690" y="156389"/>
                    </a:lnTo>
                    <a:lnTo>
                      <a:pt x="35690" y="106859"/>
                    </a:lnTo>
                    <a:lnTo>
                      <a:pt x="61293" y="106859"/>
                    </a:lnTo>
                    <a:lnTo>
                      <a:pt x="94279" y="156051"/>
                    </a:lnTo>
                    <a:lnTo>
                      <a:pt x="94523" y="156408"/>
                    </a:lnTo>
                    <a:lnTo>
                      <a:pt x="136356" y="156408"/>
                    </a:lnTo>
                    <a:lnTo>
                      <a:pt x="98186" y="100710"/>
                    </a:lnTo>
                    <a:cubicBezTo>
                      <a:pt x="119337" y="92499"/>
                      <a:pt x="130983" y="75364"/>
                      <a:pt x="130983" y="52361"/>
                    </a:cubicBezTo>
                    <a:moveTo>
                      <a:pt x="35709" y="32339"/>
                    </a:moveTo>
                    <a:lnTo>
                      <a:pt x="68826" y="32339"/>
                    </a:lnTo>
                    <a:cubicBezTo>
                      <a:pt x="85600" y="32339"/>
                      <a:pt x="94842" y="39894"/>
                      <a:pt x="94842" y="53636"/>
                    </a:cubicBezTo>
                    <a:lnTo>
                      <a:pt x="94842" y="54086"/>
                    </a:lnTo>
                    <a:cubicBezTo>
                      <a:pt x="94842" y="67096"/>
                      <a:pt x="85131" y="75176"/>
                      <a:pt x="69502" y="75176"/>
                    </a:cubicBezTo>
                    <a:lnTo>
                      <a:pt x="35709" y="75176"/>
                    </a:lnTo>
                    <a:lnTo>
                      <a:pt x="35709" y="32339"/>
                    </a:lnTo>
                    <a:close/>
                  </a:path>
                </a:pathLst>
              </a:custGeom>
              <a:solidFill>
                <a:srgbClr val="00A0DF"/>
              </a:solidFill>
              <a:ln w="185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79EAD0-3D29-8CA9-03C5-4CA0E5C74CDC}"/>
                  </a:ext>
                </a:extLst>
              </p:cNvPr>
              <p:cNvSpPr/>
              <p:nvPr/>
            </p:nvSpPr>
            <p:spPr>
              <a:xfrm>
                <a:off x="1141532" y="617456"/>
                <a:ext cx="35709" cy="156351"/>
              </a:xfrm>
              <a:custGeom>
                <a:avLst/>
                <a:gdLst>
                  <a:gd name="connsiteX0" fmla="*/ 0 w 35709"/>
                  <a:gd name="connsiteY0" fmla="*/ 0 h 156351"/>
                  <a:gd name="connsiteX1" fmla="*/ 35709 w 35709"/>
                  <a:gd name="connsiteY1" fmla="*/ 0 h 156351"/>
                  <a:gd name="connsiteX2" fmla="*/ 35709 w 35709"/>
                  <a:gd name="connsiteY2" fmla="*/ 156351 h 156351"/>
                  <a:gd name="connsiteX3" fmla="*/ 0 w 35709"/>
                  <a:gd name="connsiteY3" fmla="*/ 156351 h 156351"/>
                </a:gdLst>
                <a:ahLst/>
                <a:cxnLst>
                  <a:cxn ang="0">
                    <a:pos x="connsiteX0" y="connsiteY0"/>
                  </a:cxn>
                  <a:cxn ang="0">
                    <a:pos x="connsiteX1" y="connsiteY1"/>
                  </a:cxn>
                  <a:cxn ang="0">
                    <a:pos x="connsiteX2" y="connsiteY2"/>
                  </a:cxn>
                  <a:cxn ang="0">
                    <a:pos x="connsiteX3" y="connsiteY3"/>
                  </a:cxn>
                </a:cxnLst>
                <a:rect l="l" t="t" r="r" b="b"/>
                <a:pathLst>
                  <a:path w="35709" h="156351">
                    <a:moveTo>
                      <a:pt x="0" y="0"/>
                    </a:moveTo>
                    <a:lnTo>
                      <a:pt x="35709" y="0"/>
                    </a:lnTo>
                    <a:lnTo>
                      <a:pt x="35709" y="156351"/>
                    </a:lnTo>
                    <a:lnTo>
                      <a:pt x="0" y="156351"/>
                    </a:lnTo>
                    <a:close/>
                  </a:path>
                </a:pathLst>
              </a:custGeom>
              <a:solidFill>
                <a:srgbClr val="00A0DF"/>
              </a:solidFill>
              <a:ln w="185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14716D-D770-64DB-CC33-CF9D05357E58}"/>
                  </a:ext>
                </a:extLst>
              </p:cNvPr>
              <p:cNvSpPr/>
              <p:nvPr/>
            </p:nvSpPr>
            <p:spPr>
              <a:xfrm>
                <a:off x="692548" y="617437"/>
                <a:ext cx="132730" cy="156370"/>
              </a:xfrm>
              <a:custGeom>
                <a:avLst/>
                <a:gdLst>
                  <a:gd name="connsiteX0" fmla="*/ 97040 w 132730"/>
                  <a:gd name="connsiteY0" fmla="*/ 61247 h 156370"/>
                  <a:gd name="connsiteX1" fmla="*/ 35709 w 132730"/>
                  <a:gd name="connsiteY1" fmla="*/ 61247 h 156370"/>
                  <a:gd name="connsiteX2" fmla="*/ 35709 w 132730"/>
                  <a:gd name="connsiteY2" fmla="*/ 0 h 156370"/>
                  <a:gd name="connsiteX3" fmla="*/ 0 w 132730"/>
                  <a:gd name="connsiteY3" fmla="*/ 0 h 156370"/>
                  <a:gd name="connsiteX4" fmla="*/ 0 w 132730"/>
                  <a:gd name="connsiteY4" fmla="*/ 156370 h 156370"/>
                  <a:gd name="connsiteX5" fmla="*/ 35709 w 132730"/>
                  <a:gd name="connsiteY5" fmla="*/ 156370 h 156370"/>
                  <a:gd name="connsiteX6" fmla="*/ 35709 w 132730"/>
                  <a:gd name="connsiteY6" fmla="*/ 94261 h 156370"/>
                  <a:gd name="connsiteX7" fmla="*/ 97040 w 132730"/>
                  <a:gd name="connsiteY7" fmla="*/ 94261 h 156370"/>
                  <a:gd name="connsiteX8" fmla="*/ 97040 w 132730"/>
                  <a:gd name="connsiteY8" fmla="*/ 156370 h 156370"/>
                  <a:gd name="connsiteX9" fmla="*/ 132730 w 132730"/>
                  <a:gd name="connsiteY9" fmla="*/ 156370 h 156370"/>
                  <a:gd name="connsiteX10" fmla="*/ 132730 w 132730"/>
                  <a:gd name="connsiteY10" fmla="*/ 0 h 156370"/>
                  <a:gd name="connsiteX11" fmla="*/ 97040 w 132730"/>
                  <a:gd name="connsiteY11" fmla="*/ 0 h 156370"/>
                  <a:gd name="connsiteX12" fmla="*/ 97040 w 132730"/>
                  <a:gd name="connsiteY12" fmla="*/ 61247 h 15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0" h="156370">
                    <a:moveTo>
                      <a:pt x="97040" y="61247"/>
                    </a:moveTo>
                    <a:lnTo>
                      <a:pt x="35709" y="61247"/>
                    </a:lnTo>
                    <a:lnTo>
                      <a:pt x="35709" y="0"/>
                    </a:lnTo>
                    <a:lnTo>
                      <a:pt x="0" y="0"/>
                    </a:lnTo>
                    <a:lnTo>
                      <a:pt x="0" y="156370"/>
                    </a:lnTo>
                    <a:lnTo>
                      <a:pt x="35709" y="156370"/>
                    </a:lnTo>
                    <a:lnTo>
                      <a:pt x="35709" y="94261"/>
                    </a:lnTo>
                    <a:lnTo>
                      <a:pt x="97040" y="94261"/>
                    </a:lnTo>
                    <a:lnTo>
                      <a:pt x="97040" y="156370"/>
                    </a:lnTo>
                    <a:lnTo>
                      <a:pt x="132730" y="156370"/>
                    </a:lnTo>
                    <a:lnTo>
                      <a:pt x="132730" y="0"/>
                    </a:lnTo>
                    <a:lnTo>
                      <a:pt x="97040" y="0"/>
                    </a:lnTo>
                    <a:lnTo>
                      <a:pt x="97040" y="61247"/>
                    </a:lnTo>
                    <a:close/>
                  </a:path>
                </a:pathLst>
              </a:custGeom>
              <a:solidFill>
                <a:srgbClr val="00A0DF"/>
              </a:solidFill>
              <a:ln w="185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2BD6DBB-3FE9-1243-4BD9-62FC9CE93E5F}"/>
                  </a:ext>
                </a:extLst>
              </p:cNvPr>
              <p:cNvSpPr/>
              <p:nvPr/>
            </p:nvSpPr>
            <p:spPr>
              <a:xfrm>
                <a:off x="876278" y="617456"/>
                <a:ext cx="35690" cy="156351"/>
              </a:xfrm>
              <a:custGeom>
                <a:avLst/>
                <a:gdLst>
                  <a:gd name="connsiteX0" fmla="*/ 0 w 35690"/>
                  <a:gd name="connsiteY0" fmla="*/ 0 h 156351"/>
                  <a:gd name="connsiteX1" fmla="*/ 35690 w 35690"/>
                  <a:gd name="connsiteY1" fmla="*/ 0 h 156351"/>
                  <a:gd name="connsiteX2" fmla="*/ 35690 w 35690"/>
                  <a:gd name="connsiteY2" fmla="*/ 156351 h 156351"/>
                  <a:gd name="connsiteX3" fmla="*/ 0 w 35690"/>
                  <a:gd name="connsiteY3" fmla="*/ 156351 h 156351"/>
                </a:gdLst>
                <a:ahLst/>
                <a:cxnLst>
                  <a:cxn ang="0">
                    <a:pos x="connsiteX0" y="connsiteY0"/>
                  </a:cxn>
                  <a:cxn ang="0">
                    <a:pos x="connsiteX1" y="connsiteY1"/>
                  </a:cxn>
                  <a:cxn ang="0">
                    <a:pos x="connsiteX2" y="connsiteY2"/>
                  </a:cxn>
                  <a:cxn ang="0">
                    <a:pos x="connsiteX3" y="connsiteY3"/>
                  </a:cxn>
                </a:cxnLst>
                <a:rect l="l" t="t" r="r" b="b"/>
                <a:pathLst>
                  <a:path w="35690" h="156351">
                    <a:moveTo>
                      <a:pt x="0" y="0"/>
                    </a:moveTo>
                    <a:lnTo>
                      <a:pt x="35690" y="0"/>
                    </a:lnTo>
                    <a:lnTo>
                      <a:pt x="35690" y="156351"/>
                    </a:lnTo>
                    <a:lnTo>
                      <a:pt x="0" y="156351"/>
                    </a:lnTo>
                    <a:close/>
                  </a:path>
                </a:pathLst>
              </a:custGeom>
              <a:solidFill>
                <a:srgbClr val="00A0DF"/>
              </a:solidFill>
              <a:ln w="185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6874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Red BG">
    <p:bg>
      <p:bgPr>
        <a:solidFill>
          <a:schemeClr val="accent2"/>
        </a:solid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BF43CA1E-764C-307B-80CC-9B7394D00E94}"/>
              </a:ext>
            </a:extLst>
          </p:cNvPr>
          <p:cNvSpPr>
            <a:spLocks noGrp="1"/>
          </p:cNvSpPr>
          <p:nvPr>
            <p:ph type="body" sz="quarter" idx="10" hasCustomPrompt="1"/>
          </p:nvPr>
        </p:nvSpPr>
        <p:spPr>
          <a:xfrm>
            <a:off x="504371" y="2797969"/>
            <a:ext cx="9663113" cy="1262062"/>
          </a:xfrm>
        </p:spPr>
        <p:txBody>
          <a:bodyPr anchor="ctr">
            <a:normAutofit/>
          </a:bodyPr>
          <a:lstStyle>
            <a:lvl1pPr marL="0" indent="0" algn="l">
              <a:buNone/>
              <a:defRPr lang="en-US" sz="5400" b="1" i="0" kern="1200" dirty="0">
                <a:solidFill>
                  <a:schemeClr val="bg1"/>
                </a:solidFill>
                <a:latin typeface="+mj-lt"/>
                <a:ea typeface="+mj-ea"/>
                <a:cs typeface="GOTHAM-MEDIUM" panose="02000604040000020004" pitchFamily="2" charset="0"/>
              </a:defRPr>
            </a:lvl1pPr>
          </a:lstStyle>
          <a:p>
            <a:pPr lvl="0"/>
            <a:r>
              <a:rPr lang="en-US"/>
              <a:t>Click to add title</a:t>
            </a:r>
          </a:p>
        </p:txBody>
      </p:sp>
      <p:grpSp>
        <p:nvGrpSpPr>
          <p:cNvPr id="5" name="Graphic 2">
            <a:extLst>
              <a:ext uri="{FF2B5EF4-FFF2-40B4-BE49-F238E27FC236}">
                <a16:creationId xmlns:a16="http://schemas.microsoft.com/office/drawing/2014/main" id="{3E8A8112-5CA0-6A40-1430-ADC8C128A7E1}"/>
              </a:ext>
            </a:extLst>
          </p:cNvPr>
          <p:cNvGrpSpPr/>
          <p:nvPr userDrawn="1"/>
        </p:nvGrpSpPr>
        <p:grpSpPr>
          <a:xfrm>
            <a:off x="506565" y="0"/>
            <a:ext cx="856642" cy="946094"/>
            <a:chOff x="506565" y="0"/>
            <a:chExt cx="856642" cy="946094"/>
          </a:xfrm>
        </p:grpSpPr>
        <p:sp>
          <p:nvSpPr>
            <p:cNvPr id="6" name="Freeform 5">
              <a:extLst>
                <a:ext uri="{FF2B5EF4-FFF2-40B4-BE49-F238E27FC236}">
                  <a16:creationId xmlns:a16="http://schemas.microsoft.com/office/drawing/2014/main" id="{51B77658-C119-F3FD-7A47-5056C469179A}"/>
                </a:ext>
              </a:extLst>
            </p:cNvPr>
            <p:cNvSpPr/>
            <p:nvPr/>
          </p:nvSpPr>
          <p:spPr>
            <a:xfrm>
              <a:off x="506565" y="0"/>
              <a:ext cx="856642" cy="946094"/>
            </a:xfrm>
            <a:custGeom>
              <a:avLst/>
              <a:gdLst>
                <a:gd name="connsiteX0" fmla="*/ 0 w 856642"/>
                <a:gd name="connsiteY0" fmla="*/ 0 h 946094"/>
                <a:gd name="connsiteX1" fmla="*/ 856642 w 856642"/>
                <a:gd name="connsiteY1" fmla="*/ 0 h 946094"/>
                <a:gd name="connsiteX2" fmla="*/ 856642 w 856642"/>
                <a:gd name="connsiteY2" fmla="*/ 946095 h 946094"/>
                <a:gd name="connsiteX3" fmla="*/ 0 w 856642"/>
                <a:gd name="connsiteY3" fmla="*/ 946095 h 946094"/>
              </a:gdLst>
              <a:ahLst/>
              <a:cxnLst>
                <a:cxn ang="0">
                  <a:pos x="connsiteX0" y="connsiteY0"/>
                </a:cxn>
                <a:cxn ang="0">
                  <a:pos x="connsiteX1" y="connsiteY1"/>
                </a:cxn>
                <a:cxn ang="0">
                  <a:pos x="connsiteX2" y="connsiteY2"/>
                </a:cxn>
                <a:cxn ang="0">
                  <a:pos x="connsiteX3" y="connsiteY3"/>
                </a:cxn>
              </a:cxnLst>
              <a:rect l="l" t="t" r="r" b="b"/>
              <a:pathLst>
                <a:path w="856642" h="946094">
                  <a:moveTo>
                    <a:pt x="0" y="0"/>
                  </a:moveTo>
                  <a:lnTo>
                    <a:pt x="856642" y="0"/>
                  </a:lnTo>
                  <a:lnTo>
                    <a:pt x="856642" y="946095"/>
                  </a:lnTo>
                  <a:lnTo>
                    <a:pt x="0" y="946095"/>
                  </a:lnTo>
                  <a:close/>
                </a:path>
              </a:pathLst>
            </a:custGeom>
            <a:solidFill>
              <a:srgbClr val="FFFFFF"/>
            </a:solidFill>
            <a:ln w="1859" cap="flat">
              <a:noFill/>
              <a:prstDash val="solid"/>
              <a:miter/>
            </a:ln>
            <a:effectLst>
              <a:outerShdw blurRad="190500" dist="63500" dir="2700000" algn="tl" rotWithShape="0">
                <a:prstClr val="black">
                  <a:alpha val="15000"/>
                </a:prstClr>
              </a:outerShdw>
            </a:effectLst>
          </p:spPr>
          <p:txBody>
            <a:bodyPr rtlCol="0" anchor="ctr"/>
            <a:lstStyle/>
            <a:p>
              <a:endParaRPr lang="en-US"/>
            </a:p>
          </p:txBody>
        </p:sp>
        <p:grpSp>
          <p:nvGrpSpPr>
            <p:cNvPr id="7" name="Graphic 2">
              <a:extLst>
                <a:ext uri="{FF2B5EF4-FFF2-40B4-BE49-F238E27FC236}">
                  <a16:creationId xmlns:a16="http://schemas.microsoft.com/office/drawing/2014/main" id="{F135F3D1-947B-2645-8545-30889ED95D8B}"/>
                </a:ext>
              </a:extLst>
            </p:cNvPr>
            <p:cNvGrpSpPr/>
            <p:nvPr/>
          </p:nvGrpSpPr>
          <p:grpSpPr>
            <a:xfrm>
              <a:off x="692548" y="172323"/>
              <a:ext cx="484692" cy="601521"/>
              <a:chOff x="692548" y="172323"/>
              <a:chExt cx="484692" cy="601521"/>
            </a:xfrm>
            <a:solidFill>
              <a:srgbClr val="00A0DF"/>
            </a:solidFill>
          </p:grpSpPr>
          <p:sp>
            <p:nvSpPr>
              <p:cNvPr id="8" name="Freeform 7">
                <a:extLst>
                  <a:ext uri="{FF2B5EF4-FFF2-40B4-BE49-F238E27FC236}">
                    <a16:creationId xmlns:a16="http://schemas.microsoft.com/office/drawing/2014/main" id="{23A0ED7A-9240-8578-A1A6-BEDC756F6C4E}"/>
                  </a:ext>
                </a:extLst>
              </p:cNvPr>
              <p:cNvSpPr/>
              <p:nvPr/>
            </p:nvSpPr>
            <p:spPr>
              <a:xfrm>
                <a:off x="730292" y="172323"/>
                <a:ext cx="409192" cy="359720"/>
              </a:xfrm>
              <a:custGeom>
                <a:avLst/>
                <a:gdLst>
                  <a:gd name="connsiteX0" fmla="*/ 320587 w 409192"/>
                  <a:gd name="connsiteY0" fmla="*/ 93942 h 359720"/>
                  <a:gd name="connsiteX1" fmla="*/ 336722 w 409192"/>
                  <a:gd name="connsiteY1" fmla="*/ 115483 h 359720"/>
                  <a:gd name="connsiteX2" fmla="*/ 308471 w 409192"/>
                  <a:gd name="connsiteY2" fmla="*/ 140323 h 359720"/>
                  <a:gd name="connsiteX3" fmla="*/ 308452 w 409192"/>
                  <a:gd name="connsiteY3" fmla="*/ 140379 h 359720"/>
                  <a:gd name="connsiteX4" fmla="*/ 302441 w 409192"/>
                  <a:gd name="connsiteY4" fmla="*/ 145684 h 359720"/>
                  <a:gd name="connsiteX5" fmla="*/ 302441 w 409192"/>
                  <a:gd name="connsiteY5" fmla="*/ 323989 h 359720"/>
                  <a:gd name="connsiteX6" fmla="*/ 263971 w 409192"/>
                  <a:gd name="connsiteY6" fmla="*/ 323989 h 359720"/>
                  <a:gd name="connsiteX7" fmla="*/ 263971 w 409192"/>
                  <a:gd name="connsiteY7" fmla="*/ 203707 h 359720"/>
                  <a:gd name="connsiteX8" fmla="*/ 228186 w 409192"/>
                  <a:gd name="connsiteY8" fmla="*/ 203707 h 359720"/>
                  <a:gd name="connsiteX9" fmla="*/ 228186 w 409192"/>
                  <a:gd name="connsiteY9" fmla="*/ 323989 h 359720"/>
                  <a:gd name="connsiteX10" fmla="*/ 182860 w 409192"/>
                  <a:gd name="connsiteY10" fmla="*/ 323989 h 359720"/>
                  <a:gd name="connsiteX11" fmla="*/ 182860 w 409192"/>
                  <a:gd name="connsiteY11" fmla="*/ 265572 h 359720"/>
                  <a:gd name="connsiteX12" fmla="*/ 147094 w 409192"/>
                  <a:gd name="connsiteY12" fmla="*/ 265572 h 359720"/>
                  <a:gd name="connsiteX13" fmla="*/ 147094 w 409192"/>
                  <a:gd name="connsiteY13" fmla="*/ 323989 h 359720"/>
                  <a:gd name="connsiteX14" fmla="*/ 105374 w 409192"/>
                  <a:gd name="connsiteY14" fmla="*/ 323989 h 359720"/>
                  <a:gd name="connsiteX15" fmla="*/ 105374 w 409192"/>
                  <a:gd name="connsiteY15" fmla="*/ 194164 h 359720"/>
                  <a:gd name="connsiteX16" fmla="*/ 61118 w 409192"/>
                  <a:gd name="connsiteY16" fmla="*/ 194164 h 359720"/>
                  <a:gd name="connsiteX17" fmla="*/ 205157 w 409192"/>
                  <a:gd name="connsiteY17" fmla="*/ 50505 h 359720"/>
                  <a:gd name="connsiteX18" fmla="*/ 254052 w 409192"/>
                  <a:gd name="connsiteY18" fmla="*/ 99360 h 359720"/>
                  <a:gd name="connsiteX19" fmla="*/ 279392 w 409192"/>
                  <a:gd name="connsiteY19" fmla="*/ 74089 h 359720"/>
                  <a:gd name="connsiteX20" fmla="*/ 217817 w 409192"/>
                  <a:gd name="connsiteY20" fmla="*/ 12636 h 359720"/>
                  <a:gd name="connsiteX21" fmla="*/ 217799 w 409192"/>
                  <a:gd name="connsiteY21" fmla="*/ 12636 h 359720"/>
                  <a:gd name="connsiteX22" fmla="*/ 205157 w 409192"/>
                  <a:gd name="connsiteY22" fmla="*/ 0 h 359720"/>
                  <a:gd name="connsiteX23" fmla="*/ 192515 w 409192"/>
                  <a:gd name="connsiteY23" fmla="*/ 12617 h 359720"/>
                  <a:gd name="connsiteX24" fmla="*/ 192496 w 409192"/>
                  <a:gd name="connsiteY24" fmla="*/ 12636 h 359720"/>
                  <a:gd name="connsiteX25" fmla="*/ 92094 w 409192"/>
                  <a:gd name="connsiteY25" fmla="*/ 112783 h 359720"/>
                  <a:gd name="connsiteX26" fmla="*/ 5235 w 409192"/>
                  <a:gd name="connsiteY26" fmla="*/ 199395 h 359720"/>
                  <a:gd name="connsiteX27" fmla="*/ 1346 w 409192"/>
                  <a:gd name="connsiteY27" fmla="*/ 218873 h 359720"/>
                  <a:gd name="connsiteX28" fmla="*/ 17877 w 409192"/>
                  <a:gd name="connsiteY28" fmla="*/ 229897 h 359720"/>
                  <a:gd name="connsiteX29" fmla="*/ 69552 w 409192"/>
                  <a:gd name="connsiteY29" fmla="*/ 229897 h 359720"/>
                  <a:gd name="connsiteX30" fmla="*/ 69552 w 409192"/>
                  <a:gd name="connsiteY30" fmla="*/ 359721 h 359720"/>
                  <a:gd name="connsiteX31" fmla="*/ 338188 w 409192"/>
                  <a:gd name="connsiteY31" fmla="*/ 359721 h 359720"/>
                  <a:gd name="connsiteX32" fmla="*/ 338188 w 409192"/>
                  <a:gd name="connsiteY32" fmla="*/ 161826 h 359720"/>
                  <a:gd name="connsiteX33" fmla="*/ 358193 w 409192"/>
                  <a:gd name="connsiteY33" fmla="*/ 144222 h 359720"/>
                  <a:gd name="connsiteX34" fmla="*/ 373972 w 409192"/>
                  <a:gd name="connsiteY34" fmla="*/ 165313 h 359720"/>
                  <a:gd name="connsiteX35" fmla="*/ 409192 w 409192"/>
                  <a:gd name="connsiteY35" fmla="*/ 83500 h 359720"/>
                  <a:gd name="connsiteX36" fmla="*/ 320587 w 409192"/>
                  <a:gd name="connsiteY36" fmla="*/ 93980 h 3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9192" h="359720">
                    <a:moveTo>
                      <a:pt x="320587" y="93942"/>
                    </a:moveTo>
                    <a:lnTo>
                      <a:pt x="336722" y="115483"/>
                    </a:lnTo>
                    <a:lnTo>
                      <a:pt x="308471" y="140323"/>
                    </a:lnTo>
                    <a:cubicBezTo>
                      <a:pt x="308471" y="140323"/>
                      <a:pt x="308452" y="140379"/>
                      <a:pt x="308452" y="140379"/>
                    </a:cubicBezTo>
                    <a:lnTo>
                      <a:pt x="302441" y="145684"/>
                    </a:lnTo>
                    <a:lnTo>
                      <a:pt x="302441" y="323989"/>
                    </a:lnTo>
                    <a:lnTo>
                      <a:pt x="263971" y="323989"/>
                    </a:lnTo>
                    <a:lnTo>
                      <a:pt x="263971" y="203707"/>
                    </a:lnTo>
                    <a:lnTo>
                      <a:pt x="228186" y="203707"/>
                    </a:lnTo>
                    <a:lnTo>
                      <a:pt x="228186" y="323989"/>
                    </a:lnTo>
                    <a:lnTo>
                      <a:pt x="182860" y="323989"/>
                    </a:lnTo>
                    <a:lnTo>
                      <a:pt x="182860" y="265572"/>
                    </a:lnTo>
                    <a:lnTo>
                      <a:pt x="147094" y="265572"/>
                    </a:lnTo>
                    <a:lnTo>
                      <a:pt x="147094" y="323989"/>
                    </a:lnTo>
                    <a:lnTo>
                      <a:pt x="105374" y="323989"/>
                    </a:lnTo>
                    <a:lnTo>
                      <a:pt x="105374" y="194164"/>
                    </a:lnTo>
                    <a:lnTo>
                      <a:pt x="61118" y="194164"/>
                    </a:lnTo>
                    <a:lnTo>
                      <a:pt x="205157" y="50505"/>
                    </a:lnTo>
                    <a:lnTo>
                      <a:pt x="254052" y="99360"/>
                    </a:lnTo>
                    <a:lnTo>
                      <a:pt x="279392" y="74089"/>
                    </a:lnTo>
                    <a:lnTo>
                      <a:pt x="217817" y="12636"/>
                    </a:lnTo>
                    <a:lnTo>
                      <a:pt x="217799" y="12636"/>
                    </a:lnTo>
                    <a:cubicBezTo>
                      <a:pt x="217799" y="12636"/>
                      <a:pt x="205157" y="0"/>
                      <a:pt x="205157" y="0"/>
                    </a:cubicBezTo>
                    <a:lnTo>
                      <a:pt x="192515" y="12617"/>
                    </a:lnTo>
                    <a:cubicBezTo>
                      <a:pt x="192515" y="12617"/>
                      <a:pt x="192515" y="12636"/>
                      <a:pt x="192496" y="12636"/>
                    </a:cubicBezTo>
                    <a:lnTo>
                      <a:pt x="92094" y="112783"/>
                    </a:lnTo>
                    <a:lnTo>
                      <a:pt x="5235" y="199395"/>
                    </a:lnTo>
                    <a:cubicBezTo>
                      <a:pt x="125" y="204494"/>
                      <a:pt x="-1396" y="212199"/>
                      <a:pt x="1346" y="218873"/>
                    </a:cubicBezTo>
                    <a:cubicBezTo>
                      <a:pt x="4126" y="225547"/>
                      <a:pt x="10645" y="229897"/>
                      <a:pt x="17877" y="229897"/>
                    </a:cubicBezTo>
                    <a:lnTo>
                      <a:pt x="69552" y="229897"/>
                    </a:lnTo>
                    <a:lnTo>
                      <a:pt x="69552" y="359721"/>
                    </a:lnTo>
                    <a:lnTo>
                      <a:pt x="338188" y="359721"/>
                    </a:lnTo>
                    <a:lnTo>
                      <a:pt x="338188" y="161826"/>
                    </a:lnTo>
                    <a:lnTo>
                      <a:pt x="358193" y="144222"/>
                    </a:lnTo>
                    <a:lnTo>
                      <a:pt x="373972" y="165313"/>
                    </a:lnTo>
                    <a:lnTo>
                      <a:pt x="409192" y="83500"/>
                    </a:lnTo>
                    <a:lnTo>
                      <a:pt x="320587" y="93980"/>
                    </a:lnTo>
                    <a:close/>
                  </a:path>
                </a:pathLst>
              </a:custGeom>
              <a:solidFill>
                <a:srgbClr val="00A0DF"/>
              </a:solidFill>
              <a:ln w="185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D09200E-EDC3-ABB8-54C3-D3683E305797}"/>
                  </a:ext>
                </a:extLst>
              </p:cNvPr>
              <p:cNvSpPr/>
              <p:nvPr/>
            </p:nvSpPr>
            <p:spPr>
              <a:xfrm>
                <a:off x="962949" y="617437"/>
                <a:ext cx="136355" cy="156407"/>
              </a:xfrm>
              <a:custGeom>
                <a:avLst/>
                <a:gdLst>
                  <a:gd name="connsiteX0" fmla="*/ 130983 w 136355"/>
                  <a:gd name="connsiteY0" fmla="*/ 52342 h 156407"/>
                  <a:gd name="connsiteX1" fmla="*/ 130983 w 136355"/>
                  <a:gd name="connsiteY1" fmla="*/ 51873 h 156407"/>
                  <a:gd name="connsiteX2" fmla="*/ 117440 w 136355"/>
                  <a:gd name="connsiteY2" fmla="*/ 15935 h 156407"/>
                  <a:gd name="connsiteX3" fmla="*/ 71700 w 136355"/>
                  <a:gd name="connsiteY3" fmla="*/ 0 h 156407"/>
                  <a:gd name="connsiteX4" fmla="*/ 0 w 136355"/>
                  <a:gd name="connsiteY4" fmla="*/ 0 h 156407"/>
                  <a:gd name="connsiteX5" fmla="*/ 0 w 136355"/>
                  <a:gd name="connsiteY5" fmla="*/ 156389 h 156407"/>
                  <a:gd name="connsiteX6" fmla="*/ 35690 w 136355"/>
                  <a:gd name="connsiteY6" fmla="*/ 156389 h 156407"/>
                  <a:gd name="connsiteX7" fmla="*/ 35690 w 136355"/>
                  <a:gd name="connsiteY7" fmla="*/ 106859 h 156407"/>
                  <a:gd name="connsiteX8" fmla="*/ 61293 w 136355"/>
                  <a:gd name="connsiteY8" fmla="*/ 106859 h 156407"/>
                  <a:gd name="connsiteX9" fmla="*/ 94279 w 136355"/>
                  <a:gd name="connsiteY9" fmla="*/ 156051 h 156407"/>
                  <a:gd name="connsiteX10" fmla="*/ 94523 w 136355"/>
                  <a:gd name="connsiteY10" fmla="*/ 156408 h 156407"/>
                  <a:gd name="connsiteX11" fmla="*/ 136356 w 136355"/>
                  <a:gd name="connsiteY11" fmla="*/ 156408 h 156407"/>
                  <a:gd name="connsiteX12" fmla="*/ 98186 w 136355"/>
                  <a:gd name="connsiteY12" fmla="*/ 100710 h 156407"/>
                  <a:gd name="connsiteX13" fmla="*/ 130983 w 136355"/>
                  <a:gd name="connsiteY13" fmla="*/ 52361 h 156407"/>
                  <a:gd name="connsiteX14" fmla="*/ 35709 w 136355"/>
                  <a:gd name="connsiteY14" fmla="*/ 32339 h 156407"/>
                  <a:gd name="connsiteX15" fmla="*/ 68826 w 136355"/>
                  <a:gd name="connsiteY15" fmla="*/ 32339 h 156407"/>
                  <a:gd name="connsiteX16" fmla="*/ 94842 w 136355"/>
                  <a:gd name="connsiteY16" fmla="*/ 53636 h 156407"/>
                  <a:gd name="connsiteX17" fmla="*/ 94842 w 136355"/>
                  <a:gd name="connsiteY17" fmla="*/ 54086 h 156407"/>
                  <a:gd name="connsiteX18" fmla="*/ 69502 w 136355"/>
                  <a:gd name="connsiteY18" fmla="*/ 75176 h 156407"/>
                  <a:gd name="connsiteX19" fmla="*/ 35709 w 136355"/>
                  <a:gd name="connsiteY19" fmla="*/ 75176 h 156407"/>
                  <a:gd name="connsiteX20" fmla="*/ 35709 w 136355"/>
                  <a:gd name="connsiteY20" fmla="*/ 32339 h 15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355" h="156407">
                    <a:moveTo>
                      <a:pt x="130983" y="52342"/>
                    </a:moveTo>
                    <a:lnTo>
                      <a:pt x="130983" y="51873"/>
                    </a:lnTo>
                    <a:cubicBezTo>
                      <a:pt x="130983" y="37194"/>
                      <a:pt x="126325" y="24784"/>
                      <a:pt x="117440" y="15935"/>
                    </a:cubicBezTo>
                    <a:cubicBezTo>
                      <a:pt x="107014" y="5512"/>
                      <a:pt x="91198" y="0"/>
                      <a:pt x="71700" y="0"/>
                    </a:cubicBezTo>
                    <a:lnTo>
                      <a:pt x="0" y="0"/>
                    </a:lnTo>
                    <a:lnTo>
                      <a:pt x="0" y="156389"/>
                    </a:lnTo>
                    <a:lnTo>
                      <a:pt x="35690" y="156389"/>
                    </a:lnTo>
                    <a:lnTo>
                      <a:pt x="35690" y="106859"/>
                    </a:lnTo>
                    <a:lnTo>
                      <a:pt x="61293" y="106859"/>
                    </a:lnTo>
                    <a:lnTo>
                      <a:pt x="94279" y="156051"/>
                    </a:lnTo>
                    <a:lnTo>
                      <a:pt x="94523" y="156408"/>
                    </a:lnTo>
                    <a:lnTo>
                      <a:pt x="136356" y="156408"/>
                    </a:lnTo>
                    <a:lnTo>
                      <a:pt x="98186" y="100710"/>
                    </a:lnTo>
                    <a:cubicBezTo>
                      <a:pt x="119337" y="92499"/>
                      <a:pt x="130983" y="75364"/>
                      <a:pt x="130983" y="52361"/>
                    </a:cubicBezTo>
                    <a:moveTo>
                      <a:pt x="35709" y="32339"/>
                    </a:moveTo>
                    <a:lnTo>
                      <a:pt x="68826" y="32339"/>
                    </a:lnTo>
                    <a:cubicBezTo>
                      <a:pt x="85600" y="32339"/>
                      <a:pt x="94842" y="39894"/>
                      <a:pt x="94842" y="53636"/>
                    </a:cubicBezTo>
                    <a:lnTo>
                      <a:pt x="94842" y="54086"/>
                    </a:lnTo>
                    <a:cubicBezTo>
                      <a:pt x="94842" y="67096"/>
                      <a:pt x="85131" y="75176"/>
                      <a:pt x="69502" y="75176"/>
                    </a:cubicBezTo>
                    <a:lnTo>
                      <a:pt x="35709" y="75176"/>
                    </a:lnTo>
                    <a:lnTo>
                      <a:pt x="35709" y="32339"/>
                    </a:lnTo>
                    <a:close/>
                  </a:path>
                </a:pathLst>
              </a:custGeom>
              <a:solidFill>
                <a:srgbClr val="00A0DF"/>
              </a:solidFill>
              <a:ln w="185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2C1D63-E8D1-586A-53E3-C08A52C2EB1B}"/>
                  </a:ext>
                </a:extLst>
              </p:cNvPr>
              <p:cNvSpPr/>
              <p:nvPr/>
            </p:nvSpPr>
            <p:spPr>
              <a:xfrm>
                <a:off x="1141532" y="617456"/>
                <a:ext cx="35709" cy="156351"/>
              </a:xfrm>
              <a:custGeom>
                <a:avLst/>
                <a:gdLst>
                  <a:gd name="connsiteX0" fmla="*/ 0 w 35709"/>
                  <a:gd name="connsiteY0" fmla="*/ 0 h 156351"/>
                  <a:gd name="connsiteX1" fmla="*/ 35709 w 35709"/>
                  <a:gd name="connsiteY1" fmla="*/ 0 h 156351"/>
                  <a:gd name="connsiteX2" fmla="*/ 35709 w 35709"/>
                  <a:gd name="connsiteY2" fmla="*/ 156351 h 156351"/>
                  <a:gd name="connsiteX3" fmla="*/ 0 w 35709"/>
                  <a:gd name="connsiteY3" fmla="*/ 156351 h 156351"/>
                </a:gdLst>
                <a:ahLst/>
                <a:cxnLst>
                  <a:cxn ang="0">
                    <a:pos x="connsiteX0" y="connsiteY0"/>
                  </a:cxn>
                  <a:cxn ang="0">
                    <a:pos x="connsiteX1" y="connsiteY1"/>
                  </a:cxn>
                  <a:cxn ang="0">
                    <a:pos x="connsiteX2" y="connsiteY2"/>
                  </a:cxn>
                  <a:cxn ang="0">
                    <a:pos x="connsiteX3" y="connsiteY3"/>
                  </a:cxn>
                </a:cxnLst>
                <a:rect l="l" t="t" r="r" b="b"/>
                <a:pathLst>
                  <a:path w="35709" h="156351">
                    <a:moveTo>
                      <a:pt x="0" y="0"/>
                    </a:moveTo>
                    <a:lnTo>
                      <a:pt x="35709" y="0"/>
                    </a:lnTo>
                    <a:lnTo>
                      <a:pt x="35709" y="156351"/>
                    </a:lnTo>
                    <a:lnTo>
                      <a:pt x="0" y="156351"/>
                    </a:lnTo>
                    <a:close/>
                  </a:path>
                </a:pathLst>
              </a:custGeom>
              <a:solidFill>
                <a:srgbClr val="00A0DF"/>
              </a:solidFill>
              <a:ln w="185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1D013C-15B7-04A5-30B5-617EAD8AC7D9}"/>
                  </a:ext>
                </a:extLst>
              </p:cNvPr>
              <p:cNvSpPr/>
              <p:nvPr/>
            </p:nvSpPr>
            <p:spPr>
              <a:xfrm>
                <a:off x="692548" y="617437"/>
                <a:ext cx="132730" cy="156370"/>
              </a:xfrm>
              <a:custGeom>
                <a:avLst/>
                <a:gdLst>
                  <a:gd name="connsiteX0" fmla="*/ 97040 w 132730"/>
                  <a:gd name="connsiteY0" fmla="*/ 61247 h 156370"/>
                  <a:gd name="connsiteX1" fmla="*/ 35709 w 132730"/>
                  <a:gd name="connsiteY1" fmla="*/ 61247 h 156370"/>
                  <a:gd name="connsiteX2" fmla="*/ 35709 w 132730"/>
                  <a:gd name="connsiteY2" fmla="*/ 0 h 156370"/>
                  <a:gd name="connsiteX3" fmla="*/ 0 w 132730"/>
                  <a:gd name="connsiteY3" fmla="*/ 0 h 156370"/>
                  <a:gd name="connsiteX4" fmla="*/ 0 w 132730"/>
                  <a:gd name="connsiteY4" fmla="*/ 156370 h 156370"/>
                  <a:gd name="connsiteX5" fmla="*/ 35709 w 132730"/>
                  <a:gd name="connsiteY5" fmla="*/ 156370 h 156370"/>
                  <a:gd name="connsiteX6" fmla="*/ 35709 w 132730"/>
                  <a:gd name="connsiteY6" fmla="*/ 94261 h 156370"/>
                  <a:gd name="connsiteX7" fmla="*/ 97040 w 132730"/>
                  <a:gd name="connsiteY7" fmla="*/ 94261 h 156370"/>
                  <a:gd name="connsiteX8" fmla="*/ 97040 w 132730"/>
                  <a:gd name="connsiteY8" fmla="*/ 156370 h 156370"/>
                  <a:gd name="connsiteX9" fmla="*/ 132730 w 132730"/>
                  <a:gd name="connsiteY9" fmla="*/ 156370 h 156370"/>
                  <a:gd name="connsiteX10" fmla="*/ 132730 w 132730"/>
                  <a:gd name="connsiteY10" fmla="*/ 0 h 156370"/>
                  <a:gd name="connsiteX11" fmla="*/ 97040 w 132730"/>
                  <a:gd name="connsiteY11" fmla="*/ 0 h 156370"/>
                  <a:gd name="connsiteX12" fmla="*/ 97040 w 132730"/>
                  <a:gd name="connsiteY12" fmla="*/ 61247 h 15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0" h="156370">
                    <a:moveTo>
                      <a:pt x="97040" y="61247"/>
                    </a:moveTo>
                    <a:lnTo>
                      <a:pt x="35709" y="61247"/>
                    </a:lnTo>
                    <a:lnTo>
                      <a:pt x="35709" y="0"/>
                    </a:lnTo>
                    <a:lnTo>
                      <a:pt x="0" y="0"/>
                    </a:lnTo>
                    <a:lnTo>
                      <a:pt x="0" y="156370"/>
                    </a:lnTo>
                    <a:lnTo>
                      <a:pt x="35709" y="156370"/>
                    </a:lnTo>
                    <a:lnTo>
                      <a:pt x="35709" y="94261"/>
                    </a:lnTo>
                    <a:lnTo>
                      <a:pt x="97040" y="94261"/>
                    </a:lnTo>
                    <a:lnTo>
                      <a:pt x="97040" y="156370"/>
                    </a:lnTo>
                    <a:lnTo>
                      <a:pt x="132730" y="156370"/>
                    </a:lnTo>
                    <a:lnTo>
                      <a:pt x="132730" y="0"/>
                    </a:lnTo>
                    <a:lnTo>
                      <a:pt x="97040" y="0"/>
                    </a:lnTo>
                    <a:lnTo>
                      <a:pt x="97040" y="61247"/>
                    </a:lnTo>
                    <a:close/>
                  </a:path>
                </a:pathLst>
              </a:custGeom>
              <a:solidFill>
                <a:srgbClr val="00A0DF"/>
              </a:solidFill>
              <a:ln w="185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7A5218-ADD3-2F26-764F-8EE240BDA590}"/>
                  </a:ext>
                </a:extLst>
              </p:cNvPr>
              <p:cNvSpPr/>
              <p:nvPr/>
            </p:nvSpPr>
            <p:spPr>
              <a:xfrm>
                <a:off x="876278" y="617456"/>
                <a:ext cx="35690" cy="156351"/>
              </a:xfrm>
              <a:custGeom>
                <a:avLst/>
                <a:gdLst>
                  <a:gd name="connsiteX0" fmla="*/ 0 w 35690"/>
                  <a:gd name="connsiteY0" fmla="*/ 0 h 156351"/>
                  <a:gd name="connsiteX1" fmla="*/ 35690 w 35690"/>
                  <a:gd name="connsiteY1" fmla="*/ 0 h 156351"/>
                  <a:gd name="connsiteX2" fmla="*/ 35690 w 35690"/>
                  <a:gd name="connsiteY2" fmla="*/ 156351 h 156351"/>
                  <a:gd name="connsiteX3" fmla="*/ 0 w 35690"/>
                  <a:gd name="connsiteY3" fmla="*/ 156351 h 156351"/>
                </a:gdLst>
                <a:ahLst/>
                <a:cxnLst>
                  <a:cxn ang="0">
                    <a:pos x="connsiteX0" y="connsiteY0"/>
                  </a:cxn>
                  <a:cxn ang="0">
                    <a:pos x="connsiteX1" y="connsiteY1"/>
                  </a:cxn>
                  <a:cxn ang="0">
                    <a:pos x="connsiteX2" y="connsiteY2"/>
                  </a:cxn>
                  <a:cxn ang="0">
                    <a:pos x="connsiteX3" y="connsiteY3"/>
                  </a:cxn>
                </a:cxnLst>
                <a:rect l="l" t="t" r="r" b="b"/>
                <a:pathLst>
                  <a:path w="35690" h="156351">
                    <a:moveTo>
                      <a:pt x="0" y="0"/>
                    </a:moveTo>
                    <a:lnTo>
                      <a:pt x="35690" y="0"/>
                    </a:lnTo>
                    <a:lnTo>
                      <a:pt x="35690" y="156351"/>
                    </a:lnTo>
                    <a:lnTo>
                      <a:pt x="0" y="156351"/>
                    </a:lnTo>
                    <a:close/>
                  </a:path>
                </a:pathLst>
              </a:custGeom>
              <a:solidFill>
                <a:srgbClr val="00A0DF"/>
              </a:solidFill>
              <a:ln w="185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70299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Section Header Red BG">
    <p:bg>
      <p:bgPr>
        <a:solidFill>
          <a:schemeClr val="accent3"/>
        </a:solid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9679314B-182A-5F73-8F76-E0A8470BE103}"/>
              </a:ext>
            </a:extLst>
          </p:cNvPr>
          <p:cNvSpPr>
            <a:spLocks noGrp="1"/>
          </p:cNvSpPr>
          <p:nvPr>
            <p:ph type="body" sz="quarter" idx="10" hasCustomPrompt="1"/>
          </p:nvPr>
        </p:nvSpPr>
        <p:spPr>
          <a:xfrm>
            <a:off x="504371" y="2797969"/>
            <a:ext cx="9663113" cy="1262062"/>
          </a:xfrm>
        </p:spPr>
        <p:txBody>
          <a:bodyPr anchor="ctr">
            <a:normAutofit/>
          </a:bodyPr>
          <a:lstStyle>
            <a:lvl1pPr marL="0" indent="0" algn="l">
              <a:buNone/>
              <a:defRPr lang="en-US" sz="5400" b="1" i="0" kern="1200" dirty="0">
                <a:solidFill>
                  <a:schemeClr val="bg1"/>
                </a:solidFill>
                <a:latin typeface="+mj-lt"/>
                <a:ea typeface="+mj-ea"/>
                <a:cs typeface="GOTHAM-MEDIUM" panose="02000604040000020004" pitchFamily="2" charset="0"/>
              </a:defRPr>
            </a:lvl1pPr>
          </a:lstStyle>
          <a:p>
            <a:pPr lvl="0"/>
            <a:r>
              <a:rPr lang="en-US" dirty="0"/>
              <a:t>Click to add title</a:t>
            </a:r>
          </a:p>
        </p:txBody>
      </p:sp>
      <p:grpSp>
        <p:nvGrpSpPr>
          <p:cNvPr id="5" name="Graphic 2">
            <a:extLst>
              <a:ext uri="{FF2B5EF4-FFF2-40B4-BE49-F238E27FC236}">
                <a16:creationId xmlns:a16="http://schemas.microsoft.com/office/drawing/2014/main" id="{66B6FDCD-F658-13B1-2B31-0F6D4FC616D1}"/>
              </a:ext>
            </a:extLst>
          </p:cNvPr>
          <p:cNvGrpSpPr/>
          <p:nvPr userDrawn="1"/>
        </p:nvGrpSpPr>
        <p:grpSpPr>
          <a:xfrm>
            <a:off x="506565" y="0"/>
            <a:ext cx="856642" cy="946094"/>
            <a:chOff x="506565" y="0"/>
            <a:chExt cx="856642" cy="946094"/>
          </a:xfrm>
        </p:grpSpPr>
        <p:sp>
          <p:nvSpPr>
            <p:cNvPr id="6" name="Freeform 5">
              <a:extLst>
                <a:ext uri="{FF2B5EF4-FFF2-40B4-BE49-F238E27FC236}">
                  <a16:creationId xmlns:a16="http://schemas.microsoft.com/office/drawing/2014/main" id="{7826BD9E-4B37-3C23-04CA-EFD9688114F2}"/>
                </a:ext>
              </a:extLst>
            </p:cNvPr>
            <p:cNvSpPr/>
            <p:nvPr/>
          </p:nvSpPr>
          <p:spPr>
            <a:xfrm>
              <a:off x="506565" y="0"/>
              <a:ext cx="856642" cy="946094"/>
            </a:xfrm>
            <a:custGeom>
              <a:avLst/>
              <a:gdLst>
                <a:gd name="connsiteX0" fmla="*/ 0 w 856642"/>
                <a:gd name="connsiteY0" fmla="*/ 0 h 946094"/>
                <a:gd name="connsiteX1" fmla="*/ 856642 w 856642"/>
                <a:gd name="connsiteY1" fmla="*/ 0 h 946094"/>
                <a:gd name="connsiteX2" fmla="*/ 856642 w 856642"/>
                <a:gd name="connsiteY2" fmla="*/ 946095 h 946094"/>
                <a:gd name="connsiteX3" fmla="*/ 0 w 856642"/>
                <a:gd name="connsiteY3" fmla="*/ 946095 h 946094"/>
              </a:gdLst>
              <a:ahLst/>
              <a:cxnLst>
                <a:cxn ang="0">
                  <a:pos x="connsiteX0" y="connsiteY0"/>
                </a:cxn>
                <a:cxn ang="0">
                  <a:pos x="connsiteX1" y="connsiteY1"/>
                </a:cxn>
                <a:cxn ang="0">
                  <a:pos x="connsiteX2" y="connsiteY2"/>
                </a:cxn>
                <a:cxn ang="0">
                  <a:pos x="connsiteX3" y="connsiteY3"/>
                </a:cxn>
              </a:cxnLst>
              <a:rect l="l" t="t" r="r" b="b"/>
              <a:pathLst>
                <a:path w="856642" h="946094">
                  <a:moveTo>
                    <a:pt x="0" y="0"/>
                  </a:moveTo>
                  <a:lnTo>
                    <a:pt x="856642" y="0"/>
                  </a:lnTo>
                  <a:lnTo>
                    <a:pt x="856642" y="946095"/>
                  </a:lnTo>
                  <a:lnTo>
                    <a:pt x="0" y="946095"/>
                  </a:lnTo>
                  <a:close/>
                </a:path>
              </a:pathLst>
            </a:custGeom>
            <a:solidFill>
              <a:srgbClr val="FFFFFF"/>
            </a:solidFill>
            <a:ln w="1859" cap="flat">
              <a:noFill/>
              <a:prstDash val="solid"/>
              <a:miter/>
            </a:ln>
            <a:effectLst>
              <a:outerShdw blurRad="190500" dist="63500" dir="2700000" algn="tl" rotWithShape="0">
                <a:prstClr val="black">
                  <a:alpha val="15000"/>
                </a:prstClr>
              </a:outerShdw>
            </a:effectLst>
          </p:spPr>
          <p:txBody>
            <a:bodyPr rtlCol="0" anchor="ctr"/>
            <a:lstStyle/>
            <a:p>
              <a:endParaRPr lang="en-US"/>
            </a:p>
          </p:txBody>
        </p:sp>
        <p:grpSp>
          <p:nvGrpSpPr>
            <p:cNvPr id="7" name="Graphic 2">
              <a:extLst>
                <a:ext uri="{FF2B5EF4-FFF2-40B4-BE49-F238E27FC236}">
                  <a16:creationId xmlns:a16="http://schemas.microsoft.com/office/drawing/2014/main" id="{4976A931-E287-657F-DA47-737812CFDEA0}"/>
                </a:ext>
              </a:extLst>
            </p:cNvPr>
            <p:cNvGrpSpPr/>
            <p:nvPr/>
          </p:nvGrpSpPr>
          <p:grpSpPr>
            <a:xfrm>
              <a:off x="692548" y="172323"/>
              <a:ext cx="484692" cy="601521"/>
              <a:chOff x="692548" y="172323"/>
              <a:chExt cx="484692" cy="601521"/>
            </a:xfrm>
            <a:solidFill>
              <a:srgbClr val="00A0DF"/>
            </a:solidFill>
          </p:grpSpPr>
          <p:sp>
            <p:nvSpPr>
              <p:cNvPr id="8" name="Freeform 7">
                <a:extLst>
                  <a:ext uri="{FF2B5EF4-FFF2-40B4-BE49-F238E27FC236}">
                    <a16:creationId xmlns:a16="http://schemas.microsoft.com/office/drawing/2014/main" id="{21C7C219-71E1-9640-29B6-DD02B2B1F142}"/>
                  </a:ext>
                </a:extLst>
              </p:cNvPr>
              <p:cNvSpPr/>
              <p:nvPr/>
            </p:nvSpPr>
            <p:spPr>
              <a:xfrm>
                <a:off x="730292" y="172323"/>
                <a:ext cx="409192" cy="359720"/>
              </a:xfrm>
              <a:custGeom>
                <a:avLst/>
                <a:gdLst>
                  <a:gd name="connsiteX0" fmla="*/ 320587 w 409192"/>
                  <a:gd name="connsiteY0" fmla="*/ 93942 h 359720"/>
                  <a:gd name="connsiteX1" fmla="*/ 336722 w 409192"/>
                  <a:gd name="connsiteY1" fmla="*/ 115483 h 359720"/>
                  <a:gd name="connsiteX2" fmla="*/ 308471 w 409192"/>
                  <a:gd name="connsiteY2" fmla="*/ 140323 h 359720"/>
                  <a:gd name="connsiteX3" fmla="*/ 308452 w 409192"/>
                  <a:gd name="connsiteY3" fmla="*/ 140379 h 359720"/>
                  <a:gd name="connsiteX4" fmla="*/ 302441 w 409192"/>
                  <a:gd name="connsiteY4" fmla="*/ 145684 h 359720"/>
                  <a:gd name="connsiteX5" fmla="*/ 302441 w 409192"/>
                  <a:gd name="connsiteY5" fmla="*/ 323989 h 359720"/>
                  <a:gd name="connsiteX6" fmla="*/ 263971 w 409192"/>
                  <a:gd name="connsiteY6" fmla="*/ 323989 h 359720"/>
                  <a:gd name="connsiteX7" fmla="*/ 263971 w 409192"/>
                  <a:gd name="connsiteY7" fmla="*/ 203707 h 359720"/>
                  <a:gd name="connsiteX8" fmla="*/ 228186 w 409192"/>
                  <a:gd name="connsiteY8" fmla="*/ 203707 h 359720"/>
                  <a:gd name="connsiteX9" fmla="*/ 228186 w 409192"/>
                  <a:gd name="connsiteY9" fmla="*/ 323989 h 359720"/>
                  <a:gd name="connsiteX10" fmla="*/ 182860 w 409192"/>
                  <a:gd name="connsiteY10" fmla="*/ 323989 h 359720"/>
                  <a:gd name="connsiteX11" fmla="*/ 182860 w 409192"/>
                  <a:gd name="connsiteY11" fmla="*/ 265572 h 359720"/>
                  <a:gd name="connsiteX12" fmla="*/ 147094 w 409192"/>
                  <a:gd name="connsiteY12" fmla="*/ 265572 h 359720"/>
                  <a:gd name="connsiteX13" fmla="*/ 147094 w 409192"/>
                  <a:gd name="connsiteY13" fmla="*/ 323989 h 359720"/>
                  <a:gd name="connsiteX14" fmla="*/ 105374 w 409192"/>
                  <a:gd name="connsiteY14" fmla="*/ 323989 h 359720"/>
                  <a:gd name="connsiteX15" fmla="*/ 105374 w 409192"/>
                  <a:gd name="connsiteY15" fmla="*/ 194164 h 359720"/>
                  <a:gd name="connsiteX16" fmla="*/ 61118 w 409192"/>
                  <a:gd name="connsiteY16" fmla="*/ 194164 h 359720"/>
                  <a:gd name="connsiteX17" fmla="*/ 205157 w 409192"/>
                  <a:gd name="connsiteY17" fmla="*/ 50505 h 359720"/>
                  <a:gd name="connsiteX18" fmla="*/ 254052 w 409192"/>
                  <a:gd name="connsiteY18" fmla="*/ 99360 h 359720"/>
                  <a:gd name="connsiteX19" fmla="*/ 279392 w 409192"/>
                  <a:gd name="connsiteY19" fmla="*/ 74089 h 359720"/>
                  <a:gd name="connsiteX20" fmla="*/ 217817 w 409192"/>
                  <a:gd name="connsiteY20" fmla="*/ 12636 h 359720"/>
                  <a:gd name="connsiteX21" fmla="*/ 217799 w 409192"/>
                  <a:gd name="connsiteY21" fmla="*/ 12636 h 359720"/>
                  <a:gd name="connsiteX22" fmla="*/ 205157 w 409192"/>
                  <a:gd name="connsiteY22" fmla="*/ 0 h 359720"/>
                  <a:gd name="connsiteX23" fmla="*/ 192515 w 409192"/>
                  <a:gd name="connsiteY23" fmla="*/ 12617 h 359720"/>
                  <a:gd name="connsiteX24" fmla="*/ 192496 w 409192"/>
                  <a:gd name="connsiteY24" fmla="*/ 12636 h 359720"/>
                  <a:gd name="connsiteX25" fmla="*/ 92094 w 409192"/>
                  <a:gd name="connsiteY25" fmla="*/ 112783 h 359720"/>
                  <a:gd name="connsiteX26" fmla="*/ 5235 w 409192"/>
                  <a:gd name="connsiteY26" fmla="*/ 199395 h 359720"/>
                  <a:gd name="connsiteX27" fmla="*/ 1346 w 409192"/>
                  <a:gd name="connsiteY27" fmla="*/ 218873 h 359720"/>
                  <a:gd name="connsiteX28" fmla="*/ 17877 w 409192"/>
                  <a:gd name="connsiteY28" fmla="*/ 229897 h 359720"/>
                  <a:gd name="connsiteX29" fmla="*/ 69552 w 409192"/>
                  <a:gd name="connsiteY29" fmla="*/ 229897 h 359720"/>
                  <a:gd name="connsiteX30" fmla="*/ 69552 w 409192"/>
                  <a:gd name="connsiteY30" fmla="*/ 359721 h 359720"/>
                  <a:gd name="connsiteX31" fmla="*/ 338188 w 409192"/>
                  <a:gd name="connsiteY31" fmla="*/ 359721 h 359720"/>
                  <a:gd name="connsiteX32" fmla="*/ 338188 w 409192"/>
                  <a:gd name="connsiteY32" fmla="*/ 161826 h 359720"/>
                  <a:gd name="connsiteX33" fmla="*/ 358193 w 409192"/>
                  <a:gd name="connsiteY33" fmla="*/ 144222 h 359720"/>
                  <a:gd name="connsiteX34" fmla="*/ 373972 w 409192"/>
                  <a:gd name="connsiteY34" fmla="*/ 165313 h 359720"/>
                  <a:gd name="connsiteX35" fmla="*/ 409192 w 409192"/>
                  <a:gd name="connsiteY35" fmla="*/ 83500 h 359720"/>
                  <a:gd name="connsiteX36" fmla="*/ 320587 w 409192"/>
                  <a:gd name="connsiteY36" fmla="*/ 93980 h 35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9192" h="359720">
                    <a:moveTo>
                      <a:pt x="320587" y="93942"/>
                    </a:moveTo>
                    <a:lnTo>
                      <a:pt x="336722" y="115483"/>
                    </a:lnTo>
                    <a:lnTo>
                      <a:pt x="308471" y="140323"/>
                    </a:lnTo>
                    <a:cubicBezTo>
                      <a:pt x="308471" y="140323"/>
                      <a:pt x="308452" y="140379"/>
                      <a:pt x="308452" y="140379"/>
                    </a:cubicBezTo>
                    <a:lnTo>
                      <a:pt x="302441" y="145684"/>
                    </a:lnTo>
                    <a:lnTo>
                      <a:pt x="302441" y="323989"/>
                    </a:lnTo>
                    <a:lnTo>
                      <a:pt x="263971" y="323989"/>
                    </a:lnTo>
                    <a:lnTo>
                      <a:pt x="263971" y="203707"/>
                    </a:lnTo>
                    <a:lnTo>
                      <a:pt x="228186" y="203707"/>
                    </a:lnTo>
                    <a:lnTo>
                      <a:pt x="228186" y="323989"/>
                    </a:lnTo>
                    <a:lnTo>
                      <a:pt x="182860" y="323989"/>
                    </a:lnTo>
                    <a:lnTo>
                      <a:pt x="182860" y="265572"/>
                    </a:lnTo>
                    <a:lnTo>
                      <a:pt x="147094" y="265572"/>
                    </a:lnTo>
                    <a:lnTo>
                      <a:pt x="147094" y="323989"/>
                    </a:lnTo>
                    <a:lnTo>
                      <a:pt x="105374" y="323989"/>
                    </a:lnTo>
                    <a:lnTo>
                      <a:pt x="105374" y="194164"/>
                    </a:lnTo>
                    <a:lnTo>
                      <a:pt x="61118" y="194164"/>
                    </a:lnTo>
                    <a:lnTo>
                      <a:pt x="205157" y="50505"/>
                    </a:lnTo>
                    <a:lnTo>
                      <a:pt x="254052" y="99360"/>
                    </a:lnTo>
                    <a:lnTo>
                      <a:pt x="279392" y="74089"/>
                    </a:lnTo>
                    <a:lnTo>
                      <a:pt x="217817" y="12636"/>
                    </a:lnTo>
                    <a:lnTo>
                      <a:pt x="217799" y="12636"/>
                    </a:lnTo>
                    <a:cubicBezTo>
                      <a:pt x="217799" y="12636"/>
                      <a:pt x="205157" y="0"/>
                      <a:pt x="205157" y="0"/>
                    </a:cubicBezTo>
                    <a:lnTo>
                      <a:pt x="192515" y="12617"/>
                    </a:lnTo>
                    <a:cubicBezTo>
                      <a:pt x="192515" y="12617"/>
                      <a:pt x="192515" y="12636"/>
                      <a:pt x="192496" y="12636"/>
                    </a:cubicBezTo>
                    <a:lnTo>
                      <a:pt x="92094" y="112783"/>
                    </a:lnTo>
                    <a:lnTo>
                      <a:pt x="5235" y="199395"/>
                    </a:lnTo>
                    <a:cubicBezTo>
                      <a:pt x="125" y="204494"/>
                      <a:pt x="-1396" y="212199"/>
                      <a:pt x="1346" y="218873"/>
                    </a:cubicBezTo>
                    <a:cubicBezTo>
                      <a:pt x="4126" y="225547"/>
                      <a:pt x="10645" y="229897"/>
                      <a:pt x="17877" y="229897"/>
                    </a:cubicBezTo>
                    <a:lnTo>
                      <a:pt x="69552" y="229897"/>
                    </a:lnTo>
                    <a:lnTo>
                      <a:pt x="69552" y="359721"/>
                    </a:lnTo>
                    <a:lnTo>
                      <a:pt x="338188" y="359721"/>
                    </a:lnTo>
                    <a:lnTo>
                      <a:pt x="338188" y="161826"/>
                    </a:lnTo>
                    <a:lnTo>
                      <a:pt x="358193" y="144222"/>
                    </a:lnTo>
                    <a:lnTo>
                      <a:pt x="373972" y="165313"/>
                    </a:lnTo>
                    <a:lnTo>
                      <a:pt x="409192" y="83500"/>
                    </a:lnTo>
                    <a:lnTo>
                      <a:pt x="320587" y="93980"/>
                    </a:lnTo>
                    <a:close/>
                  </a:path>
                </a:pathLst>
              </a:custGeom>
              <a:solidFill>
                <a:srgbClr val="00A0DF"/>
              </a:solidFill>
              <a:ln w="185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025E7DE-5AAF-A288-12F5-872DAD7D166E}"/>
                  </a:ext>
                </a:extLst>
              </p:cNvPr>
              <p:cNvSpPr/>
              <p:nvPr/>
            </p:nvSpPr>
            <p:spPr>
              <a:xfrm>
                <a:off x="962949" y="617437"/>
                <a:ext cx="136355" cy="156407"/>
              </a:xfrm>
              <a:custGeom>
                <a:avLst/>
                <a:gdLst>
                  <a:gd name="connsiteX0" fmla="*/ 130983 w 136355"/>
                  <a:gd name="connsiteY0" fmla="*/ 52342 h 156407"/>
                  <a:gd name="connsiteX1" fmla="*/ 130983 w 136355"/>
                  <a:gd name="connsiteY1" fmla="*/ 51873 h 156407"/>
                  <a:gd name="connsiteX2" fmla="*/ 117440 w 136355"/>
                  <a:gd name="connsiteY2" fmla="*/ 15935 h 156407"/>
                  <a:gd name="connsiteX3" fmla="*/ 71700 w 136355"/>
                  <a:gd name="connsiteY3" fmla="*/ 0 h 156407"/>
                  <a:gd name="connsiteX4" fmla="*/ 0 w 136355"/>
                  <a:gd name="connsiteY4" fmla="*/ 0 h 156407"/>
                  <a:gd name="connsiteX5" fmla="*/ 0 w 136355"/>
                  <a:gd name="connsiteY5" fmla="*/ 156389 h 156407"/>
                  <a:gd name="connsiteX6" fmla="*/ 35690 w 136355"/>
                  <a:gd name="connsiteY6" fmla="*/ 156389 h 156407"/>
                  <a:gd name="connsiteX7" fmla="*/ 35690 w 136355"/>
                  <a:gd name="connsiteY7" fmla="*/ 106859 h 156407"/>
                  <a:gd name="connsiteX8" fmla="*/ 61293 w 136355"/>
                  <a:gd name="connsiteY8" fmla="*/ 106859 h 156407"/>
                  <a:gd name="connsiteX9" fmla="*/ 94279 w 136355"/>
                  <a:gd name="connsiteY9" fmla="*/ 156051 h 156407"/>
                  <a:gd name="connsiteX10" fmla="*/ 94523 w 136355"/>
                  <a:gd name="connsiteY10" fmla="*/ 156408 h 156407"/>
                  <a:gd name="connsiteX11" fmla="*/ 136356 w 136355"/>
                  <a:gd name="connsiteY11" fmla="*/ 156408 h 156407"/>
                  <a:gd name="connsiteX12" fmla="*/ 98186 w 136355"/>
                  <a:gd name="connsiteY12" fmla="*/ 100710 h 156407"/>
                  <a:gd name="connsiteX13" fmla="*/ 130983 w 136355"/>
                  <a:gd name="connsiteY13" fmla="*/ 52361 h 156407"/>
                  <a:gd name="connsiteX14" fmla="*/ 35709 w 136355"/>
                  <a:gd name="connsiteY14" fmla="*/ 32339 h 156407"/>
                  <a:gd name="connsiteX15" fmla="*/ 68826 w 136355"/>
                  <a:gd name="connsiteY15" fmla="*/ 32339 h 156407"/>
                  <a:gd name="connsiteX16" fmla="*/ 94842 w 136355"/>
                  <a:gd name="connsiteY16" fmla="*/ 53636 h 156407"/>
                  <a:gd name="connsiteX17" fmla="*/ 94842 w 136355"/>
                  <a:gd name="connsiteY17" fmla="*/ 54086 h 156407"/>
                  <a:gd name="connsiteX18" fmla="*/ 69502 w 136355"/>
                  <a:gd name="connsiteY18" fmla="*/ 75176 h 156407"/>
                  <a:gd name="connsiteX19" fmla="*/ 35709 w 136355"/>
                  <a:gd name="connsiteY19" fmla="*/ 75176 h 156407"/>
                  <a:gd name="connsiteX20" fmla="*/ 35709 w 136355"/>
                  <a:gd name="connsiteY20" fmla="*/ 32339 h 15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355" h="156407">
                    <a:moveTo>
                      <a:pt x="130983" y="52342"/>
                    </a:moveTo>
                    <a:lnTo>
                      <a:pt x="130983" y="51873"/>
                    </a:lnTo>
                    <a:cubicBezTo>
                      <a:pt x="130983" y="37194"/>
                      <a:pt x="126325" y="24784"/>
                      <a:pt x="117440" y="15935"/>
                    </a:cubicBezTo>
                    <a:cubicBezTo>
                      <a:pt x="107014" y="5512"/>
                      <a:pt x="91198" y="0"/>
                      <a:pt x="71700" y="0"/>
                    </a:cubicBezTo>
                    <a:lnTo>
                      <a:pt x="0" y="0"/>
                    </a:lnTo>
                    <a:lnTo>
                      <a:pt x="0" y="156389"/>
                    </a:lnTo>
                    <a:lnTo>
                      <a:pt x="35690" y="156389"/>
                    </a:lnTo>
                    <a:lnTo>
                      <a:pt x="35690" y="106859"/>
                    </a:lnTo>
                    <a:lnTo>
                      <a:pt x="61293" y="106859"/>
                    </a:lnTo>
                    <a:lnTo>
                      <a:pt x="94279" y="156051"/>
                    </a:lnTo>
                    <a:lnTo>
                      <a:pt x="94523" y="156408"/>
                    </a:lnTo>
                    <a:lnTo>
                      <a:pt x="136356" y="156408"/>
                    </a:lnTo>
                    <a:lnTo>
                      <a:pt x="98186" y="100710"/>
                    </a:lnTo>
                    <a:cubicBezTo>
                      <a:pt x="119337" y="92499"/>
                      <a:pt x="130983" y="75364"/>
                      <a:pt x="130983" y="52361"/>
                    </a:cubicBezTo>
                    <a:moveTo>
                      <a:pt x="35709" y="32339"/>
                    </a:moveTo>
                    <a:lnTo>
                      <a:pt x="68826" y="32339"/>
                    </a:lnTo>
                    <a:cubicBezTo>
                      <a:pt x="85600" y="32339"/>
                      <a:pt x="94842" y="39894"/>
                      <a:pt x="94842" y="53636"/>
                    </a:cubicBezTo>
                    <a:lnTo>
                      <a:pt x="94842" y="54086"/>
                    </a:lnTo>
                    <a:cubicBezTo>
                      <a:pt x="94842" y="67096"/>
                      <a:pt x="85131" y="75176"/>
                      <a:pt x="69502" y="75176"/>
                    </a:cubicBezTo>
                    <a:lnTo>
                      <a:pt x="35709" y="75176"/>
                    </a:lnTo>
                    <a:lnTo>
                      <a:pt x="35709" y="32339"/>
                    </a:lnTo>
                    <a:close/>
                  </a:path>
                </a:pathLst>
              </a:custGeom>
              <a:solidFill>
                <a:srgbClr val="00A0DF"/>
              </a:solidFill>
              <a:ln w="185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E4D10E2-0928-D11C-764E-E449EBA8D146}"/>
                  </a:ext>
                </a:extLst>
              </p:cNvPr>
              <p:cNvSpPr/>
              <p:nvPr/>
            </p:nvSpPr>
            <p:spPr>
              <a:xfrm>
                <a:off x="1141532" y="617456"/>
                <a:ext cx="35709" cy="156351"/>
              </a:xfrm>
              <a:custGeom>
                <a:avLst/>
                <a:gdLst>
                  <a:gd name="connsiteX0" fmla="*/ 0 w 35709"/>
                  <a:gd name="connsiteY0" fmla="*/ 0 h 156351"/>
                  <a:gd name="connsiteX1" fmla="*/ 35709 w 35709"/>
                  <a:gd name="connsiteY1" fmla="*/ 0 h 156351"/>
                  <a:gd name="connsiteX2" fmla="*/ 35709 w 35709"/>
                  <a:gd name="connsiteY2" fmla="*/ 156351 h 156351"/>
                  <a:gd name="connsiteX3" fmla="*/ 0 w 35709"/>
                  <a:gd name="connsiteY3" fmla="*/ 156351 h 156351"/>
                </a:gdLst>
                <a:ahLst/>
                <a:cxnLst>
                  <a:cxn ang="0">
                    <a:pos x="connsiteX0" y="connsiteY0"/>
                  </a:cxn>
                  <a:cxn ang="0">
                    <a:pos x="connsiteX1" y="connsiteY1"/>
                  </a:cxn>
                  <a:cxn ang="0">
                    <a:pos x="connsiteX2" y="connsiteY2"/>
                  </a:cxn>
                  <a:cxn ang="0">
                    <a:pos x="connsiteX3" y="connsiteY3"/>
                  </a:cxn>
                </a:cxnLst>
                <a:rect l="l" t="t" r="r" b="b"/>
                <a:pathLst>
                  <a:path w="35709" h="156351">
                    <a:moveTo>
                      <a:pt x="0" y="0"/>
                    </a:moveTo>
                    <a:lnTo>
                      <a:pt x="35709" y="0"/>
                    </a:lnTo>
                    <a:lnTo>
                      <a:pt x="35709" y="156351"/>
                    </a:lnTo>
                    <a:lnTo>
                      <a:pt x="0" y="156351"/>
                    </a:lnTo>
                    <a:close/>
                  </a:path>
                </a:pathLst>
              </a:custGeom>
              <a:solidFill>
                <a:srgbClr val="00A0DF"/>
              </a:solidFill>
              <a:ln w="185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2747D08-5314-E47E-BC0C-EAC7A93A4248}"/>
                  </a:ext>
                </a:extLst>
              </p:cNvPr>
              <p:cNvSpPr/>
              <p:nvPr/>
            </p:nvSpPr>
            <p:spPr>
              <a:xfrm>
                <a:off x="692548" y="617437"/>
                <a:ext cx="132730" cy="156370"/>
              </a:xfrm>
              <a:custGeom>
                <a:avLst/>
                <a:gdLst>
                  <a:gd name="connsiteX0" fmla="*/ 97040 w 132730"/>
                  <a:gd name="connsiteY0" fmla="*/ 61247 h 156370"/>
                  <a:gd name="connsiteX1" fmla="*/ 35709 w 132730"/>
                  <a:gd name="connsiteY1" fmla="*/ 61247 h 156370"/>
                  <a:gd name="connsiteX2" fmla="*/ 35709 w 132730"/>
                  <a:gd name="connsiteY2" fmla="*/ 0 h 156370"/>
                  <a:gd name="connsiteX3" fmla="*/ 0 w 132730"/>
                  <a:gd name="connsiteY3" fmla="*/ 0 h 156370"/>
                  <a:gd name="connsiteX4" fmla="*/ 0 w 132730"/>
                  <a:gd name="connsiteY4" fmla="*/ 156370 h 156370"/>
                  <a:gd name="connsiteX5" fmla="*/ 35709 w 132730"/>
                  <a:gd name="connsiteY5" fmla="*/ 156370 h 156370"/>
                  <a:gd name="connsiteX6" fmla="*/ 35709 w 132730"/>
                  <a:gd name="connsiteY6" fmla="*/ 94261 h 156370"/>
                  <a:gd name="connsiteX7" fmla="*/ 97040 w 132730"/>
                  <a:gd name="connsiteY7" fmla="*/ 94261 h 156370"/>
                  <a:gd name="connsiteX8" fmla="*/ 97040 w 132730"/>
                  <a:gd name="connsiteY8" fmla="*/ 156370 h 156370"/>
                  <a:gd name="connsiteX9" fmla="*/ 132730 w 132730"/>
                  <a:gd name="connsiteY9" fmla="*/ 156370 h 156370"/>
                  <a:gd name="connsiteX10" fmla="*/ 132730 w 132730"/>
                  <a:gd name="connsiteY10" fmla="*/ 0 h 156370"/>
                  <a:gd name="connsiteX11" fmla="*/ 97040 w 132730"/>
                  <a:gd name="connsiteY11" fmla="*/ 0 h 156370"/>
                  <a:gd name="connsiteX12" fmla="*/ 97040 w 132730"/>
                  <a:gd name="connsiteY12" fmla="*/ 61247 h 15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0" h="156370">
                    <a:moveTo>
                      <a:pt x="97040" y="61247"/>
                    </a:moveTo>
                    <a:lnTo>
                      <a:pt x="35709" y="61247"/>
                    </a:lnTo>
                    <a:lnTo>
                      <a:pt x="35709" y="0"/>
                    </a:lnTo>
                    <a:lnTo>
                      <a:pt x="0" y="0"/>
                    </a:lnTo>
                    <a:lnTo>
                      <a:pt x="0" y="156370"/>
                    </a:lnTo>
                    <a:lnTo>
                      <a:pt x="35709" y="156370"/>
                    </a:lnTo>
                    <a:lnTo>
                      <a:pt x="35709" y="94261"/>
                    </a:lnTo>
                    <a:lnTo>
                      <a:pt x="97040" y="94261"/>
                    </a:lnTo>
                    <a:lnTo>
                      <a:pt x="97040" y="156370"/>
                    </a:lnTo>
                    <a:lnTo>
                      <a:pt x="132730" y="156370"/>
                    </a:lnTo>
                    <a:lnTo>
                      <a:pt x="132730" y="0"/>
                    </a:lnTo>
                    <a:lnTo>
                      <a:pt x="97040" y="0"/>
                    </a:lnTo>
                    <a:lnTo>
                      <a:pt x="97040" y="61247"/>
                    </a:lnTo>
                    <a:close/>
                  </a:path>
                </a:pathLst>
              </a:custGeom>
              <a:solidFill>
                <a:srgbClr val="00A0DF"/>
              </a:solidFill>
              <a:ln w="185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686AF55-F208-EA8F-C4DC-BDF8FD0285B4}"/>
                  </a:ext>
                </a:extLst>
              </p:cNvPr>
              <p:cNvSpPr/>
              <p:nvPr/>
            </p:nvSpPr>
            <p:spPr>
              <a:xfrm>
                <a:off x="876278" y="617456"/>
                <a:ext cx="35690" cy="156351"/>
              </a:xfrm>
              <a:custGeom>
                <a:avLst/>
                <a:gdLst>
                  <a:gd name="connsiteX0" fmla="*/ 0 w 35690"/>
                  <a:gd name="connsiteY0" fmla="*/ 0 h 156351"/>
                  <a:gd name="connsiteX1" fmla="*/ 35690 w 35690"/>
                  <a:gd name="connsiteY1" fmla="*/ 0 h 156351"/>
                  <a:gd name="connsiteX2" fmla="*/ 35690 w 35690"/>
                  <a:gd name="connsiteY2" fmla="*/ 156351 h 156351"/>
                  <a:gd name="connsiteX3" fmla="*/ 0 w 35690"/>
                  <a:gd name="connsiteY3" fmla="*/ 156351 h 156351"/>
                </a:gdLst>
                <a:ahLst/>
                <a:cxnLst>
                  <a:cxn ang="0">
                    <a:pos x="connsiteX0" y="connsiteY0"/>
                  </a:cxn>
                  <a:cxn ang="0">
                    <a:pos x="connsiteX1" y="connsiteY1"/>
                  </a:cxn>
                  <a:cxn ang="0">
                    <a:pos x="connsiteX2" y="connsiteY2"/>
                  </a:cxn>
                  <a:cxn ang="0">
                    <a:pos x="connsiteX3" y="connsiteY3"/>
                  </a:cxn>
                </a:cxnLst>
                <a:rect l="l" t="t" r="r" b="b"/>
                <a:pathLst>
                  <a:path w="35690" h="156351">
                    <a:moveTo>
                      <a:pt x="0" y="0"/>
                    </a:moveTo>
                    <a:lnTo>
                      <a:pt x="35690" y="0"/>
                    </a:lnTo>
                    <a:lnTo>
                      <a:pt x="35690" y="156351"/>
                    </a:lnTo>
                    <a:lnTo>
                      <a:pt x="0" y="156351"/>
                    </a:lnTo>
                    <a:close/>
                  </a:path>
                </a:pathLst>
              </a:custGeom>
              <a:solidFill>
                <a:srgbClr val="00A0DF"/>
              </a:solidFill>
              <a:ln w="185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736183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ogo and Page #">
    <p:spTree>
      <p:nvGrpSpPr>
        <p:cNvPr id="1" name=""/>
        <p:cNvGrpSpPr/>
        <p:nvPr/>
      </p:nvGrpSpPr>
      <p:grpSpPr>
        <a:xfrm>
          <a:off x="0" y="0"/>
          <a:ext cx="0" cy="0"/>
          <a:chOff x="0" y="0"/>
          <a:chExt cx="0" cy="0"/>
        </a:xfrm>
      </p:grpSpPr>
      <p:grpSp>
        <p:nvGrpSpPr>
          <p:cNvPr id="9" name="Graphic 3">
            <a:extLst>
              <a:ext uri="{FF2B5EF4-FFF2-40B4-BE49-F238E27FC236}">
                <a16:creationId xmlns:a16="http://schemas.microsoft.com/office/drawing/2014/main" id="{6A47FF15-535C-D8B4-E795-F05559F180D8}"/>
              </a:ext>
            </a:extLst>
          </p:cNvPr>
          <p:cNvGrpSpPr/>
          <p:nvPr/>
        </p:nvGrpSpPr>
        <p:grpSpPr>
          <a:xfrm>
            <a:off x="11773939" y="6365632"/>
            <a:ext cx="295411" cy="366615"/>
            <a:chOff x="6153909" y="1902504"/>
            <a:chExt cx="2457735" cy="3050139"/>
          </a:xfrm>
          <a:solidFill>
            <a:schemeClr val="accent1"/>
          </a:solidFill>
        </p:grpSpPr>
        <p:sp>
          <p:nvSpPr>
            <p:cNvPr id="10" name="Freeform 9">
              <a:extLst>
                <a:ext uri="{FF2B5EF4-FFF2-40B4-BE49-F238E27FC236}">
                  <a16:creationId xmlns:a16="http://schemas.microsoft.com/office/drawing/2014/main" id="{B8DC1200-08E2-AB8B-6506-E36D13F8AF9D}"/>
                </a:ext>
              </a:extLst>
            </p:cNvPr>
            <p:cNvSpPr/>
            <p:nvPr/>
          </p:nvSpPr>
          <p:spPr>
            <a:xfrm>
              <a:off x="6345297" y="1902504"/>
              <a:ext cx="2074894" cy="1824037"/>
            </a:xfrm>
            <a:custGeom>
              <a:avLst/>
              <a:gdLst>
                <a:gd name="connsiteX0" fmla="*/ 1625601 w 2074894"/>
                <a:gd name="connsiteY0" fmla="*/ 476353 h 1824037"/>
                <a:gd name="connsiteX1" fmla="*/ 1707420 w 2074894"/>
                <a:gd name="connsiteY1" fmla="*/ 585578 h 1824037"/>
                <a:gd name="connsiteX2" fmla="*/ 1564164 w 2074894"/>
                <a:gd name="connsiteY2" fmla="*/ 711535 h 1824037"/>
                <a:gd name="connsiteX3" fmla="*/ 1564069 w 2074894"/>
                <a:gd name="connsiteY3" fmla="*/ 711820 h 1824037"/>
                <a:gd name="connsiteX4" fmla="*/ 1533589 w 2074894"/>
                <a:gd name="connsiteY4" fmla="*/ 738722 h 1824037"/>
                <a:gd name="connsiteX5" fmla="*/ 1533589 w 2074894"/>
                <a:gd name="connsiteY5" fmla="*/ 1642851 h 1824037"/>
                <a:gd name="connsiteX6" fmla="*/ 1338517 w 2074894"/>
                <a:gd name="connsiteY6" fmla="*/ 1642851 h 1824037"/>
                <a:gd name="connsiteX7" fmla="*/ 1338517 w 2074894"/>
                <a:gd name="connsiteY7" fmla="*/ 1032937 h 1824037"/>
                <a:gd name="connsiteX8" fmla="*/ 1157066 w 2074894"/>
                <a:gd name="connsiteY8" fmla="*/ 1032937 h 1824037"/>
                <a:gd name="connsiteX9" fmla="*/ 1157066 w 2074894"/>
                <a:gd name="connsiteY9" fmla="*/ 1642851 h 1824037"/>
                <a:gd name="connsiteX10" fmla="*/ 927228 w 2074894"/>
                <a:gd name="connsiteY10" fmla="*/ 1642851 h 1824037"/>
                <a:gd name="connsiteX11" fmla="*/ 927228 w 2074894"/>
                <a:gd name="connsiteY11" fmla="*/ 1346640 h 1824037"/>
                <a:gd name="connsiteX12" fmla="*/ 745872 w 2074894"/>
                <a:gd name="connsiteY12" fmla="*/ 1346640 h 1824037"/>
                <a:gd name="connsiteX13" fmla="*/ 745872 w 2074894"/>
                <a:gd name="connsiteY13" fmla="*/ 1642851 h 1824037"/>
                <a:gd name="connsiteX14" fmla="*/ 534321 w 2074894"/>
                <a:gd name="connsiteY14" fmla="*/ 1642851 h 1824037"/>
                <a:gd name="connsiteX15" fmla="*/ 534321 w 2074894"/>
                <a:gd name="connsiteY15" fmla="*/ 984551 h 1824037"/>
                <a:gd name="connsiteX16" fmla="*/ 309912 w 2074894"/>
                <a:gd name="connsiteY16" fmla="*/ 984551 h 1824037"/>
                <a:gd name="connsiteX17" fmla="*/ 1040289 w 2074894"/>
                <a:gd name="connsiteY17" fmla="*/ 256095 h 1824037"/>
                <a:gd name="connsiteX18" fmla="*/ 1288225 w 2074894"/>
                <a:gd name="connsiteY18" fmla="*/ 503825 h 1824037"/>
                <a:gd name="connsiteX19" fmla="*/ 1416717 w 2074894"/>
                <a:gd name="connsiteY19" fmla="*/ 375683 h 1824037"/>
                <a:gd name="connsiteX20" fmla="*/ 1104488 w 2074894"/>
                <a:gd name="connsiteY20" fmla="*/ 64071 h 1824037"/>
                <a:gd name="connsiteX21" fmla="*/ 1104393 w 2074894"/>
                <a:gd name="connsiteY21" fmla="*/ 64071 h 1824037"/>
                <a:gd name="connsiteX22" fmla="*/ 1040289 w 2074894"/>
                <a:gd name="connsiteY22" fmla="*/ 0 h 1824037"/>
                <a:gd name="connsiteX23" fmla="*/ 976186 w 2074894"/>
                <a:gd name="connsiteY23" fmla="*/ 63976 h 1824037"/>
                <a:gd name="connsiteX24" fmla="*/ 976091 w 2074894"/>
                <a:gd name="connsiteY24" fmla="*/ 64071 h 1824037"/>
                <a:gd name="connsiteX25" fmla="*/ 466980 w 2074894"/>
                <a:gd name="connsiteY25" fmla="*/ 571889 h 1824037"/>
                <a:gd name="connsiteX26" fmla="*/ 26544 w 2074894"/>
                <a:gd name="connsiteY26" fmla="*/ 1011073 h 1824037"/>
                <a:gd name="connsiteX27" fmla="*/ 6827 w 2074894"/>
                <a:gd name="connsiteY27" fmla="*/ 1109842 h 1824037"/>
                <a:gd name="connsiteX28" fmla="*/ 90647 w 2074894"/>
                <a:gd name="connsiteY28" fmla="*/ 1165738 h 1824037"/>
                <a:gd name="connsiteX29" fmla="*/ 352680 w 2074894"/>
                <a:gd name="connsiteY29" fmla="*/ 1165738 h 1824037"/>
                <a:gd name="connsiteX30" fmla="*/ 352680 w 2074894"/>
                <a:gd name="connsiteY30" fmla="*/ 1824038 h 1824037"/>
                <a:gd name="connsiteX31" fmla="*/ 1714850 w 2074894"/>
                <a:gd name="connsiteY31" fmla="*/ 1824038 h 1824037"/>
                <a:gd name="connsiteX32" fmla="*/ 1714850 w 2074894"/>
                <a:gd name="connsiteY32" fmla="*/ 820570 h 1824037"/>
                <a:gd name="connsiteX33" fmla="*/ 1816291 w 2074894"/>
                <a:gd name="connsiteY33" fmla="*/ 731307 h 1824037"/>
                <a:gd name="connsiteX34" fmla="*/ 1896301 w 2074894"/>
                <a:gd name="connsiteY34" fmla="*/ 838251 h 1824037"/>
                <a:gd name="connsiteX35" fmla="*/ 2074895 w 2074894"/>
                <a:gd name="connsiteY35" fmla="*/ 423404 h 1824037"/>
                <a:gd name="connsiteX36" fmla="*/ 1625601 w 2074894"/>
                <a:gd name="connsiteY36" fmla="*/ 476543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74894" h="1824037">
                  <a:moveTo>
                    <a:pt x="1625601" y="476353"/>
                  </a:moveTo>
                  <a:lnTo>
                    <a:pt x="1707420" y="585578"/>
                  </a:lnTo>
                  <a:lnTo>
                    <a:pt x="1564164" y="711535"/>
                  </a:lnTo>
                  <a:cubicBezTo>
                    <a:pt x="1564164" y="711535"/>
                    <a:pt x="1564069" y="711820"/>
                    <a:pt x="1564069" y="711820"/>
                  </a:cubicBezTo>
                  <a:lnTo>
                    <a:pt x="1533589" y="738722"/>
                  </a:lnTo>
                  <a:lnTo>
                    <a:pt x="1533589" y="1642851"/>
                  </a:lnTo>
                  <a:lnTo>
                    <a:pt x="1338517" y="1642851"/>
                  </a:lnTo>
                  <a:lnTo>
                    <a:pt x="1338517" y="1032937"/>
                  </a:lnTo>
                  <a:lnTo>
                    <a:pt x="1157066" y="1032937"/>
                  </a:lnTo>
                  <a:lnTo>
                    <a:pt x="1157066" y="1642851"/>
                  </a:lnTo>
                  <a:lnTo>
                    <a:pt x="927228" y="1642851"/>
                  </a:lnTo>
                  <a:lnTo>
                    <a:pt x="927228" y="1346640"/>
                  </a:lnTo>
                  <a:lnTo>
                    <a:pt x="745872" y="1346640"/>
                  </a:lnTo>
                  <a:lnTo>
                    <a:pt x="745872" y="1642851"/>
                  </a:lnTo>
                  <a:lnTo>
                    <a:pt x="534321" y="1642851"/>
                  </a:lnTo>
                  <a:lnTo>
                    <a:pt x="534321" y="984551"/>
                  </a:lnTo>
                  <a:lnTo>
                    <a:pt x="309912" y="984551"/>
                  </a:lnTo>
                  <a:lnTo>
                    <a:pt x="1040289" y="256095"/>
                  </a:lnTo>
                  <a:lnTo>
                    <a:pt x="1288225" y="503825"/>
                  </a:lnTo>
                  <a:lnTo>
                    <a:pt x="1416717" y="375683"/>
                  </a:lnTo>
                  <a:lnTo>
                    <a:pt x="1104488" y="64071"/>
                  </a:lnTo>
                  <a:lnTo>
                    <a:pt x="1104393" y="64071"/>
                  </a:lnTo>
                  <a:cubicBezTo>
                    <a:pt x="1104393" y="64071"/>
                    <a:pt x="1040289" y="0"/>
                    <a:pt x="1040289" y="0"/>
                  </a:cubicBezTo>
                  <a:lnTo>
                    <a:pt x="976186" y="63976"/>
                  </a:lnTo>
                  <a:cubicBezTo>
                    <a:pt x="976186" y="63976"/>
                    <a:pt x="976186" y="64071"/>
                    <a:pt x="976091" y="64071"/>
                  </a:cubicBezTo>
                  <a:lnTo>
                    <a:pt x="466980" y="571889"/>
                  </a:lnTo>
                  <a:lnTo>
                    <a:pt x="26544" y="1011073"/>
                  </a:lnTo>
                  <a:cubicBezTo>
                    <a:pt x="636" y="1036930"/>
                    <a:pt x="-7080" y="1076000"/>
                    <a:pt x="6827" y="1109842"/>
                  </a:cubicBezTo>
                  <a:cubicBezTo>
                    <a:pt x="20924" y="1143684"/>
                    <a:pt x="53976" y="1165738"/>
                    <a:pt x="90647" y="1165738"/>
                  </a:cubicBezTo>
                  <a:lnTo>
                    <a:pt x="352680" y="1165738"/>
                  </a:lnTo>
                  <a:lnTo>
                    <a:pt x="352680" y="1824038"/>
                  </a:lnTo>
                  <a:lnTo>
                    <a:pt x="1714850" y="1824038"/>
                  </a:lnTo>
                  <a:lnTo>
                    <a:pt x="1714850" y="820570"/>
                  </a:lnTo>
                  <a:lnTo>
                    <a:pt x="1816291" y="731307"/>
                  </a:lnTo>
                  <a:lnTo>
                    <a:pt x="1896301" y="838251"/>
                  </a:lnTo>
                  <a:lnTo>
                    <a:pt x="2074895" y="423404"/>
                  </a:lnTo>
                  <a:lnTo>
                    <a:pt x="1625601" y="476543"/>
                  </a:ln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DE639CB-AE94-D4A9-AE5E-EC527A13C534}"/>
                </a:ext>
              </a:extLst>
            </p:cNvPr>
            <p:cNvSpPr/>
            <p:nvPr/>
          </p:nvSpPr>
          <p:spPr>
            <a:xfrm>
              <a:off x="7525033" y="4159546"/>
              <a:ext cx="691419" cy="793097"/>
            </a:xfrm>
            <a:custGeom>
              <a:avLst/>
              <a:gdLst>
                <a:gd name="connsiteX0" fmla="*/ 664178 w 691419"/>
                <a:gd name="connsiteY0" fmla="*/ 265411 h 793097"/>
                <a:gd name="connsiteX1" fmla="*/ 664178 w 691419"/>
                <a:gd name="connsiteY1" fmla="*/ 263035 h 793097"/>
                <a:gd name="connsiteX2" fmla="*/ 595503 w 691419"/>
                <a:gd name="connsiteY2" fmla="*/ 80802 h 793097"/>
                <a:gd name="connsiteX3" fmla="*/ 363569 w 691419"/>
                <a:gd name="connsiteY3" fmla="*/ 0 h 793097"/>
                <a:gd name="connsiteX4" fmla="*/ 0 w 691419"/>
                <a:gd name="connsiteY4" fmla="*/ 0 h 793097"/>
                <a:gd name="connsiteX5" fmla="*/ 0 w 691419"/>
                <a:gd name="connsiteY5" fmla="*/ 793002 h 793097"/>
                <a:gd name="connsiteX6" fmla="*/ 180975 w 691419"/>
                <a:gd name="connsiteY6" fmla="*/ 793002 h 793097"/>
                <a:gd name="connsiteX7" fmla="*/ 180975 w 691419"/>
                <a:gd name="connsiteY7" fmla="*/ 541850 h 793097"/>
                <a:gd name="connsiteX8" fmla="*/ 310801 w 691419"/>
                <a:gd name="connsiteY8" fmla="*/ 541850 h 793097"/>
                <a:gd name="connsiteX9" fmla="*/ 478060 w 691419"/>
                <a:gd name="connsiteY9" fmla="*/ 791291 h 793097"/>
                <a:gd name="connsiteX10" fmla="*/ 479298 w 691419"/>
                <a:gd name="connsiteY10" fmla="*/ 793097 h 793097"/>
                <a:gd name="connsiteX11" fmla="*/ 691420 w 691419"/>
                <a:gd name="connsiteY11" fmla="*/ 793097 h 793097"/>
                <a:gd name="connsiteX12" fmla="*/ 497872 w 691419"/>
                <a:gd name="connsiteY12" fmla="*/ 510670 h 793097"/>
                <a:gd name="connsiteX13" fmla="*/ 664178 w 691419"/>
                <a:gd name="connsiteY13" fmla="*/ 265506 h 793097"/>
                <a:gd name="connsiteX14" fmla="*/ 181070 w 691419"/>
                <a:gd name="connsiteY14" fmla="*/ 163981 h 793097"/>
                <a:gd name="connsiteX15" fmla="*/ 348996 w 691419"/>
                <a:gd name="connsiteY15" fmla="*/ 163981 h 793097"/>
                <a:gd name="connsiteX16" fmla="*/ 480917 w 691419"/>
                <a:gd name="connsiteY16" fmla="*/ 271971 h 793097"/>
                <a:gd name="connsiteX17" fmla="*/ 480917 w 691419"/>
                <a:gd name="connsiteY17" fmla="*/ 274252 h 793097"/>
                <a:gd name="connsiteX18" fmla="*/ 352425 w 691419"/>
                <a:gd name="connsiteY18" fmla="*/ 381196 h 793097"/>
                <a:gd name="connsiteX19" fmla="*/ 181070 w 691419"/>
                <a:gd name="connsiteY19" fmla="*/ 381196 h 793097"/>
                <a:gd name="connsiteX20" fmla="*/ 181070 w 691419"/>
                <a:gd name="connsiteY20" fmla="*/ 163981 h 7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19" h="793097">
                  <a:moveTo>
                    <a:pt x="664178" y="265411"/>
                  </a:moveTo>
                  <a:lnTo>
                    <a:pt x="664178" y="263035"/>
                  </a:lnTo>
                  <a:cubicBezTo>
                    <a:pt x="664178" y="188602"/>
                    <a:pt x="640556" y="125671"/>
                    <a:pt x="595503" y="80802"/>
                  </a:cubicBezTo>
                  <a:cubicBezTo>
                    <a:pt x="542639" y="27948"/>
                    <a:pt x="462439" y="0"/>
                    <a:pt x="363569" y="0"/>
                  </a:cubicBezTo>
                  <a:lnTo>
                    <a:pt x="0" y="0"/>
                  </a:lnTo>
                  <a:lnTo>
                    <a:pt x="0" y="793002"/>
                  </a:lnTo>
                  <a:lnTo>
                    <a:pt x="180975" y="793002"/>
                  </a:lnTo>
                  <a:lnTo>
                    <a:pt x="180975" y="541850"/>
                  </a:lnTo>
                  <a:lnTo>
                    <a:pt x="310801" y="541850"/>
                  </a:lnTo>
                  <a:lnTo>
                    <a:pt x="478060" y="791291"/>
                  </a:lnTo>
                  <a:lnTo>
                    <a:pt x="479298" y="793097"/>
                  </a:lnTo>
                  <a:lnTo>
                    <a:pt x="691420" y="793097"/>
                  </a:lnTo>
                  <a:lnTo>
                    <a:pt x="497872" y="510670"/>
                  </a:lnTo>
                  <a:cubicBezTo>
                    <a:pt x="605123" y="469033"/>
                    <a:pt x="664178" y="382147"/>
                    <a:pt x="664178" y="265506"/>
                  </a:cubicBezTo>
                  <a:moveTo>
                    <a:pt x="181070" y="163981"/>
                  </a:moveTo>
                  <a:lnTo>
                    <a:pt x="348996" y="163981"/>
                  </a:lnTo>
                  <a:cubicBezTo>
                    <a:pt x="434054" y="163981"/>
                    <a:pt x="480917" y="202291"/>
                    <a:pt x="480917" y="271971"/>
                  </a:cubicBezTo>
                  <a:lnTo>
                    <a:pt x="480917" y="274252"/>
                  </a:lnTo>
                  <a:cubicBezTo>
                    <a:pt x="480917" y="340225"/>
                    <a:pt x="431673" y="381196"/>
                    <a:pt x="352425" y="381196"/>
                  </a:cubicBezTo>
                  <a:lnTo>
                    <a:pt x="181070" y="381196"/>
                  </a:lnTo>
                  <a:lnTo>
                    <a:pt x="181070" y="163981"/>
                  </a:ln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86EFCAB-186F-DFA1-5ED6-9A4960DE00C5}"/>
                </a:ext>
              </a:extLst>
            </p:cNvPr>
            <p:cNvSpPr/>
            <p:nvPr/>
          </p:nvSpPr>
          <p:spPr>
            <a:xfrm>
              <a:off x="8430574" y="4159641"/>
              <a:ext cx="181070" cy="792811"/>
            </a:xfrm>
            <a:custGeom>
              <a:avLst/>
              <a:gdLst>
                <a:gd name="connsiteX0" fmla="*/ 0 w 181070"/>
                <a:gd name="connsiteY0" fmla="*/ 0 h 792811"/>
                <a:gd name="connsiteX1" fmla="*/ 181070 w 181070"/>
                <a:gd name="connsiteY1" fmla="*/ 0 h 792811"/>
                <a:gd name="connsiteX2" fmla="*/ 181070 w 181070"/>
                <a:gd name="connsiteY2" fmla="*/ 792812 h 792811"/>
                <a:gd name="connsiteX3" fmla="*/ 0 w 181070"/>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1070" h="792811">
                  <a:moveTo>
                    <a:pt x="0" y="0"/>
                  </a:moveTo>
                  <a:lnTo>
                    <a:pt x="181070" y="0"/>
                  </a:lnTo>
                  <a:lnTo>
                    <a:pt x="181070" y="792812"/>
                  </a:lnTo>
                  <a:lnTo>
                    <a:pt x="0" y="792812"/>
                  </a:ln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B6DEC17-4A1F-3ECD-925C-A9910A0313C9}"/>
                </a:ext>
              </a:extLst>
            </p:cNvPr>
            <p:cNvSpPr/>
            <p:nvPr/>
          </p:nvSpPr>
          <p:spPr>
            <a:xfrm>
              <a:off x="6153909" y="4159546"/>
              <a:ext cx="673036" cy="792907"/>
            </a:xfrm>
            <a:custGeom>
              <a:avLst/>
              <a:gdLst>
                <a:gd name="connsiteX0" fmla="*/ 492061 w 673036"/>
                <a:gd name="connsiteY0" fmla="*/ 310565 h 792907"/>
                <a:gd name="connsiteX1" fmla="*/ 181070 w 673036"/>
                <a:gd name="connsiteY1" fmla="*/ 310565 h 792907"/>
                <a:gd name="connsiteX2" fmla="*/ 181070 w 673036"/>
                <a:gd name="connsiteY2" fmla="*/ 0 h 792907"/>
                <a:gd name="connsiteX3" fmla="*/ 0 w 673036"/>
                <a:gd name="connsiteY3" fmla="*/ 0 h 792907"/>
                <a:gd name="connsiteX4" fmla="*/ 0 w 673036"/>
                <a:gd name="connsiteY4" fmla="*/ 792907 h 792907"/>
                <a:gd name="connsiteX5" fmla="*/ 181070 w 673036"/>
                <a:gd name="connsiteY5" fmla="*/ 792907 h 792907"/>
                <a:gd name="connsiteX6" fmla="*/ 181070 w 673036"/>
                <a:gd name="connsiteY6" fmla="*/ 477969 h 792907"/>
                <a:gd name="connsiteX7" fmla="*/ 492061 w 673036"/>
                <a:gd name="connsiteY7" fmla="*/ 477969 h 792907"/>
                <a:gd name="connsiteX8" fmla="*/ 492061 w 673036"/>
                <a:gd name="connsiteY8" fmla="*/ 792907 h 792907"/>
                <a:gd name="connsiteX9" fmla="*/ 673036 w 673036"/>
                <a:gd name="connsiteY9" fmla="*/ 792907 h 792907"/>
                <a:gd name="connsiteX10" fmla="*/ 673036 w 673036"/>
                <a:gd name="connsiteY10" fmla="*/ 0 h 792907"/>
                <a:gd name="connsiteX11" fmla="*/ 492061 w 673036"/>
                <a:gd name="connsiteY11" fmla="*/ 0 h 792907"/>
                <a:gd name="connsiteX12" fmla="*/ 492061 w 673036"/>
                <a:gd name="connsiteY12" fmla="*/ 310565 h 7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036" h="792907">
                  <a:moveTo>
                    <a:pt x="492061" y="310565"/>
                  </a:moveTo>
                  <a:lnTo>
                    <a:pt x="181070" y="310565"/>
                  </a:lnTo>
                  <a:lnTo>
                    <a:pt x="181070" y="0"/>
                  </a:lnTo>
                  <a:lnTo>
                    <a:pt x="0" y="0"/>
                  </a:lnTo>
                  <a:lnTo>
                    <a:pt x="0" y="792907"/>
                  </a:lnTo>
                  <a:lnTo>
                    <a:pt x="181070" y="792907"/>
                  </a:lnTo>
                  <a:lnTo>
                    <a:pt x="181070" y="477969"/>
                  </a:lnTo>
                  <a:lnTo>
                    <a:pt x="492061" y="477969"/>
                  </a:lnTo>
                  <a:lnTo>
                    <a:pt x="492061" y="792907"/>
                  </a:lnTo>
                  <a:lnTo>
                    <a:pt x="673036" y="792907"/>
                  </a:lnTo>
                  <a:lnTo>
                    <a:pt x="673036" y="0"/>
                  </a:lnTo>
                  <a:lnTo>
                    <a:pt x="492061" y="0"/>
                  </a:lnTo>
                  <a:lnTo>
                    <a:pt x="492061" y="310565"/>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47390EF-B73B-D094-7358-260296048DA9}"/>
                </a:ext>
              </a:extLst>
            </p:cNvPr>
            <p:cNvSpPr/>
            <p:nvPr/>
          </p:nvSpPr>
          <p:spPr>
            <a:xfrm>
              <a:off x="7085549" y="4159641"/>
              <a:ext cx="180975" cy="792811"/>
            </a:xfrm>
            <a:custGeom>
              <a:avLst/>
              <a:gdLst>
                <a:gd name="connsiteX0" fmla="*/ 0 w 180975"/>
                <a:gd name="connsiteY0" fmla="*/ 0 h 792811"/>
                <a:gd name="connsiteX1" fmla="*/ 180975 w 180975"/>
                <a:gd name="connsiteY1" fmla="*/ 0 h 792811"/>
                <a:gd name="connsiteX2" fmla="*/ 180975 w 180975"/>
                <a:gd name="connsiteY2" fmla="*/ 792812 h 792811"/>
                <a:gd name="connsiteX3" fmla="*/ 0 w 180975"/>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0975" h="792811">
                  <a:moveTo>
                    <a:pt x="0" y="0"/>
                  </a:moveTo>
                  <a:lnTo>
                    <a:pt x="180975" y="0"/>
                  </a:lnTo>
                  <a:lnTo>
                    <a:pt x="180975" y="792812"/>
                  </a:lnTo>
                  <a:lnTo>
                    <a:pt x="0" y="792812"/>
                  </a:lnTo>
                  <a:close/>
                </a:path>
              </a:pathLst>
            </a:custGeom>
            <a:grpFill/>
            <a:ln w="9525"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56C90DCD-D1E6-E8C6-6C39-0521820A2C67}"/>
              </a:ext>
            </a:extLst>
          </p:cNvPr>
          <p:cNvCxnSpPr/>
          <p:nvPr userDrawn="1"/>
        </p:nvCxnSpPr>
        <p:spPr>
          <a:xfrm>
            <a:off x="11626881" y="6301200"/>
            <a:ext cx="0" cy="469515"/>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D4C43B42-F5CF-BBD8-7E76-D1E98F0C5EDD}"/>
              </a:ext>
            </a:extLst>
          </p:cNvPr>
          <p:cNvSpPr/>
          <p:nvPr userDrawn="1"/>
        </p:nvSpPr>
        <p:spPr>
          <a:xfrm>
            <a:off x="6670439" y="6497146"/>
            <a:ext cx="4852682" cy="1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accent3"/>
                </a:solidFill>
                <a:effectLst/>
                <a:latin typeface="+mn-lt"/>
              </a:rPr>
              <a:t>© 2025 Home Improvement Research Institute. All Rights Reserved.  </a:t>
            </a:r>
            <a:r>
              <a:rPr lang="en-US" sz="1000" b="0" i="0" u="none" strike="noStrike" dirty="0">
                <a:solidFill>
                  <a:schemeClr val="accent3"/>
                </a:solidFill>
                <a:effectLst/>
                <a:latin typeface="Aptos" panose="020B0004020202020204" pitchFamily="34" charset="0"/>
              </a:rPr>
              <a:t>  </a:t>
            </a:r>
            <a:fld id="{CE999D37-499C-004B-8A77-5D0D4A9EBF38}" type="slidenum">
              <a:rPr lang="en-US" sz="1000" b="0" i="0" smtClean="0">
                <a:solidFill>
                  <a:schemeClr val="accent3"/>
                </a:solidFill>
                <a:latin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4176582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Text w Footer Page #">
    <p:spTree>
      <p:nvGrpSpPr>
        <p:cNvPr id="1" name=""/>
        <p:cNvGrpSpPr/>
        <p:nvPr/>
      </p:nvGrpSpPr>
      <p:grpSpPr>
        <a:xfrm>
          <a:off x="0" y="0"/>
          <a:ext cx="0" cy="0"/>
          <a:chOff x="0" y="0"/>
          <a:chExt cx="0" cy="0"/>
        </a:xfrm>
      </p:grpSpPr>
      <p:grpSp>
        <p:nvGrpSpPr>
          <p:cNvPr id="9" name="Graphic 3">
            <a:extLst>
              <a:ext uri="{FF2B5EF4-FFF2-40B4-BE49-F238E27FC236}">
                <a16:creationId xmlns:a16="http://schemas.microsoft.com/office/drawing/2014/main" id="{CF4A002E-6575-C55F-5CE0-D48B9019AB30}"/>
              </a:ext>
            </a:extLst>
          </p:cNvPr>
          <p:cNvGrpSpPr/>
          <p:nvPr userDrawn="1"/>
        </p:nvGrpSpPr>
        <p:grpSpPr>
          <a:xfrm>
            <a:off x="11773939" y="6365632"/>
            <a:ext cx="295411" cy="366615"/>
            <a:chOff x="6153909" y="1902504"/>
            <a:chExt cx="2457735" cy="3050139"/>
          </a:xfrm>
          <a:solidFill>
            <a:schemeClr val="accent1"/>
          </a:solidFill>
        </p:grpSpPr>
        <p:sp>
          <p:nvSpPr>
            <p:cNvPr id="10" name="Freeform 9">
              <a:extLst>
                <a:ext uri="{FF2B5EF4-FFF2-40B4-BE49-F238E27FC236}">
                  <a16:creationId xmlns:a16="http://schemas.microsoft.com/office/drawing/2014/main" id="{F41AE663-898E-A0E9-6CF6-5C33CEAEEA66}"/>
                </a:ext>
              </a:extLst>
            </p:cNvPr>
            <p:cNvSpPr/>
            <p:nvPr/>
          </p:nvSpPr>
          <p:spPr>
            <a:xfrm>
              <a:off x="6345297" y="1902504"/>
              <a:ext cx="2074894" cy="1824037"/>
            </a:xfrm>
            <a:custGeom>
              <a:avLst/>
              <a:gdLst>
                <a:gd name="connsiteX0" fmla="*/ 1625601 w 2074894"/>
                <a:gd name="connsiteY0" fmla="*/ 476353 h 1824037"/>
                <a:gd name="connsiteX1" fmla="*/ 1707420 w 2074894"/>
                <a:gd name="connsiteY1" fmla="*/ 585578 h 1824037"/>
                <a:gd name="connsiteX2" fmla="*/ 1564164 w 2074894"/>
                <a:gd name="connsiteY2" fmla="*/ 711535 h 1824037"/>
                <a:gd name="connsiteX3" fmla="*/ 1564069 w 2074894"/>
                <a:gd name="connsiteY3" fmla="*/ 711820 h 1824037"/>
                <a:gd name="connsiteX4" fmla="*/ 1533589 w 2074894"/>
                <a:gd name="connsiteY4" fmla="*/ 738722 h 1824037"/>
                <a:gd name="connsiteX5" fmla="*/ 1533589 w 2074894"/>
                <a:gd name="connsiteY5" fmla="*/ 1642851 h 1824037"/>
                <a:gd name="connsiteX6" fmla="*/ 1338517 w 2074894"/>
                <a:gd name="connsiteY6" fmla="*/ 1642851 h 1824037"/>
                <a:gd name="connsiteX7" fmla="*/ 1338517 w 2074894"/>
                <a:gd name="connsiteY7" fmla="*/ 1032937 h 1824037"/>
                <a:gd name="connsiteX8" fmla="*/ 1157066 w 2074894"/>
                <a:gd name="connsiteY8" fmla="*/ 1032937 h 1824037"/>
                <a:gd name="connsiteX9" fmla="*/ 1157066 w 2074894"/>
                <a:gd name="connsiteY9" fmla="*/ 1642851 h 1824037"/>
                <a:gd name="connsiteX10" fmla="*/ 927228 w 2074894"/>
                <a:gd name="connsiteY10" fmla="*/ 1642851 h 1824037"/>
                <a:gd name="connsiteX11" fmla="*/ 927228 w 2074894"/>
                <a:gd name="connsiteY11" fmla="*/ 1346640 h 1824037"/>
                <a:gd name="connsiteX12" fmla="*/ 745872 w 2074894"/>
                <a:gd name="connsiteY12" fmla="*/ 1346640 h 1824037"/>
                <a:gd name="connsiteX13" fmla="*/ 745872 w 2074894"/>
                <a:gd name="connsiteY13" fmla="*/ 1642851 h 1824037"/>
                <a:gd name="connsiteX14" fmla="*/ 534321 w 2074894"/>
                <a:gd name="connsiteY14" fmla="*/ 1642851 h 1824037"/>
                <a:gd name="connsiteX15" fmla="*/ 534321 w 2074894"/>
                <a:gd name="connsiteY15" fmla="*/ 984551 h 1824037"/>
                <a:gd name="connsiteX16" fmla="*/ 309912 w 2074894"/>
                <a:gd name="connsiteY16" fmla="*/ 984551 h 1824037"/>
                <a:gd name="connsiteX17" fmla="*/ 1040289 w 2074894"/>
                <a:gd name="connsiteY17" fmla="*/ 256095 h 1824037"/>
                <a:gd name="connsiteX18" fmla="*/ 1288225 w 2074894"/>
                <a:gd name="connsiteY18" fmla="*/ 503825 h 1824037"/>
                <a:gd name="connsiteX19" fmla="*/ 1416717 w 2074894"/>
                <a:gd name="connsiteY19" fmla="*/ 375683 h 1824037"/>
                <a:gd name="connsiteX20" fmla="*/ 1104488 w 2074894"/>
                <a:gd name="connsiteY20" fmla="*/ 64071 h 1824037"/>
                <a:gd name="connsiteX21" fmla="*/ 1104393 w 2074894"/>
                <a:gd name="connsiteY21" fmla="*/ 64071 h 1824037"/>
                <a:gd name="connsiteX22" fmla="*/ 1040289 w 2074894"/>
                <a:gd name="connsiteY22" fmla="*/ 0 h 1824037"/>
                <a:gd name="connsiteX23" fmla="*/ 976186 w 2074894"/>
                <a:gd name="connsiteY23" fmla="*/ 63976 h 1824037"/>
                <a:gd name="connsiteX24" fmla="*/ 976091 w 2074894"/>
                <a:gd name="connsiteY24" fmla="*/ 64071 h 1824037"/>
                <a:gd name="connsiteX25" fmla="*/ 466980 w 2074894"/>
                <a:gd name="connsiteY25" fmla="*/ 571889 h 1824037"/>
                <a:gd name="connsiteX26" fmla="*/ 26544 w 2074894"/>
                <a:gd name="connsiteY26" fmla="*/ 1011073 h 1824037"/>
                <a:gd name="connsiteX27" fmla="*/ 6827 w 2074894"/>
                <a:gd name="connsiteY27" fmla="*/ 1109842 h 1824037"/>
                <a:gd name="connsiteX28" fmla="*/ 90647 w 2074894"/>
                <a:gd name="connsiteY28" fmla="*/ 1165738 h 1824037"/>
                <a:gd name="connsiteX29" fmla="*/ 352680 w 2074894"/>
                <a:gd name="connsiteY29" fmla="*/ 1165738 h 1824037"/>
                <a:gd name="connsiteX30" fmla="*/ 352680 w 2074894"/>
                <a:gd name="connsiteY30" fmla="*/ 1824038 h 1824037"/>
                <a:gd name="connsiteX31" fmla="*/ 1714850 w 2074894"/>
                <a:gd name="connsiteY31" fmla="*/ 1824038 h 1824037"/>
                <a:gd name="connsiteX32" fmla="*/ 1714850 w 2074894"/>
                <a:gd name="connsiteY32" fmla="*/ 820570 h 1824037"/>
                <a:gd name="connsiteX33" fmla="*/ 1816291 w 2074894"/>
                <a:gd name="connsiteY33" fmla="*/ 731307 h 1824037"/>
                <a:gd name="connsiteX34" fmla="*/ 1896301 w 2074894"/>
                <a:gd name="connsiteY34" fmla="*/ 838251 h 1824037"/>
                <a:gd name="connsiteX35" fmla="*/ 2074895 w 2074894"/>
                <a:gd name="connsiteY35" fmla="*/ 423404 h 1824037"/>
                <a:gd name="connsiteX36" fmla="*/ 1625601 w 2074894"/>
                <a:gd name="connsiteY36" fmla="*/ 476543 h 182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74894" h="1824037">
                  <a:moveTo>
                    <a:pt x="1625601" y="476353"/>
                  </a:moveTo>
                  <a:lnTo>
                    <a:pt x="1707420" y="585578"/>
                  </a:lnTo>
                  <a:lnTo>
                    <a:pt x="1564164" y="711535"/>
                  </a:lnTo>
                  <a:cubicBezTo>
                    <a:pt x="1564164" y="711535"/>
                    <a:pt x="1564069" y="711820"/>
                    <a:pt x="1564069" y="711820"/>
                  </a:cubicBezTo>
                  <a:lnTo>
                    <a:pt x="1533589" y="738722"/>
                  </a:lnTo>
                  <a:lnTo>
                    <a:pt x="1533589" y="1642851"/>
                  </a:lnTo>
                  <a:lnTo>
                    <a:pt x="1338517" y="1642851"/>
                  </a:lnTo>
                  <a:lnTo>
                    <a:pt x="1338517" y="1032937"/>
                  </a:lnTo>
                  <a:lnTo>
                    <a:pt x="1157066" y="1032937"/>
                  </a:lnTo>
                  <a:lnTo>
                    <a:pt x="1157066" y="1642851"/>
                  </a:lnTo>
                  <a:lnTo>
                    <a:pt x="927228" y="1642851"/>
                  </a:lnTo>
                  <a:lnTo>
                    <a:pt x="927228" y="1346640"/>
                  </a:lnTo>
                  <a:lnTo>
                    <a:pt x="745872" y="1346640"/>
                  </a:lnTo>
                  <a:lnTo>
                    <a:pt x="745872" y="1642851"/>
                  </a:lnTo>
                  <a:lnTo>
                    <a:pt x="534321" y="1642851"/>
                  </a:lnTo>
                  <a:lnTo>
                    <a:pt x="534321" y="984551"/>
                  </a:lnTo>
                  <a:lnTo>
                    <a:pt x="309912" y="984551"/>
                  </a:lnTo>
                  <a:lnTo>
                    <a:pt x="1040289" y="256095"/>
                  </a:lnTo>
                  <a:lnTo>
                    <a:pt x="1288225" y="503825"/>
                  </a:lnTo>
                  <a:lnTo>
                    <a:pt x="1416717" y="375683"/>
                  </a:lnTo>
                  <a:lnTo>
                    <a:pt x="1104488" y="64071"/>
                  </a:lnTo>
                  <a:lnTo>
                    <a:pt x="1104393" y="64071"/>
                  </a:lnTo>
                  <a:cubicBezTo>
                    <a:pt x="1104393" y="64071"/>
                    <a:pt x="1040289" y="0"/>
                    <a:pt x="1040289" y="0"/>
                  </a:cubicBezTo>
                  <a:lnTo>
                    <a:pt x="976186" y="63976"/>
                  </a:lnTo>
                  <a:cubicBezTo>
                    <a:pt x="976186" y="63976"/>
                    <a:pt x="976186" y="64071"/>
                    <a:pt x="976091" y="64071"/>
                  </a:cubicBezTo>
                  <a:lnTo>
                    <a:pt x="466980" y="571889"/>
                  </a:lnTo>
                  <a:lnTo>
                    <a:pt x="26544" y="1011073"/>
                  </a:lnTo>
                  <a:cubicBezTo>
                    <a:pt x="636" y="1036930"/>
                    <a:pt x="-7080" y="1076000"/>
                    <a:pt x="6827" y="1109842"/>
                  </a:cubicBezTo>
                  <a:cubicBezTo>
                    <a:pt x="20924" y="1143684"/>
                    <a:pt x="53976" y="1165738"/>
                    <a:pt x="90647" y="1165738"/>
                  </a:cubicBezTo>
                  <a:lnTo>
                    <a:pt x="352680" y="1165738"/>
                  </a:lnTo>
                  <a:lnTo>
                    <a:pt x="352680" y="1824038"/>
                  </a:lnTo>
                  <a:lnTo>
                    <a:pt x="1714850" y="1824038"/>
                  </a:lnTo>
                  <a:lnTo>
                    <a:pt x="1714850" y="820570"/>
                  </a:lnTo>
                  <a:lnTo>
                    <a:pt x="1816291" y="731307"/>
                  </a:lnTo>
                  <a:lnTo>
                    <a:pt x="1896301" y="838251"/>
                  </a:lnTo>
                  <a:lnTo>
                    <a:pt x="2074895" y="423404"/>
                  </a:lnTo>
                  <a:lnTo>
                    <a:pt x="1625601" y="476543"/>
                  </a:ln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16EBF12-8D65-8B0F-9382-25F92C37B0F5}"/>
                </a:ext>
              </a:extLst>
            </p:cNvPr>
            <p:cNvSpPr/>
            <p:nvPr/>
          </p:nvSpPr>
          <p:spPr>
            <a:xfrm>
              <a:off x="7525033" y="4159546"/>
              <a:ext cx="691419" cy="793097"/>
            </a:xfrm>
            <a:custGeom>
              <a:avLst/>
              <a:gdLst>
                <a:gd name="connsiteX0" fmla="*/ 664178 w 691419"/>
                <a:gd name="connsiteY0" fmla="*/ 265411 h 793097"/>
                <a:gd name="connsiteX1" fmla="*/ 664178 w 691419"/>
                <a:gd name="connsiteY1" fmla="*/ 263035 h 793097"/>
                <a:gd name="connsiteX2" fmla="*/ 595503 w 691419"/>
                <a:gd name="connsiteY2" fmla="*/ 80802 h 793097"/>
                <a:gd name="connsiteX3" fmla="*/ 363569 w 691419"/>
                <a:gd name="connsiteY3" fmla="*/ 0 h 793097"/>
                <a:gd name="connsiteX4" fmla="*/ 0 w 691419"/>
                <a:gd name="connsiteY4" fmla="*/ 0 h 793097"/>
                <a:gd name="connsiteX5" fmla="*/ 0 w 691419"/>
                <a:gd name="connsiteY5" fmla="*/ 793002 h 793097"/>
                <a:gd name="connsiteX6" fmla="*/ 180975 w 691419"/>
                <a:gd name="connsiteY6" fmla="*/ 793002 h 793097"/>
                <a:gd name="connsiteX7" fmla="*/ 180975 w 691419"/>
                <a:gd name="connsiteY7" fmla="*/ 541850 h 793097"/>
                <a:gd name="connsiteX8" fmla="*/ 310801 w 691419"/>
                <a:gd name="connsiteY8" fmla="*/ 541850 h 793097"/>
                <a:gd name="connsiteX9" fmla="*/ 478060 w 691419"/>
                <a:gd name="connsiteY9" fmla="*/ 791291 h 793097"/>
                <a:gd name="connsiteX10" fmla="*/ 479298 w 691419"/>
                <a:gd name="connsiteY10" fmla="*/ 793097 h 793097"/>
                <a:gd name="connsiteX11" fmla="*/ 691420 w 691419"/>
                <a:gd name="connsiteY11" fmla="*/ 793097 h 793097"/>
                <a:gd name="connsiteX12" fmla="*/ 497872 w 691419"/>
                <a:gd name="connsiteY12" fmla="*/ 510670 h 793097"/>
                <a:gd name="connsiteX13" fmla="*/ 664178 w 691419"/>
                <a:gd name="connsiteY13" fmla="*/ 265506 h 793097"/>
                <a:gd name="connsiteX14" fmla="*/ 181070 w 691419"/>
                <a:gd name="connsiteY14" fmla="*/ 163981 h 793097"/>
                <a:gd name="connsiteX15" fmla="*/ 348996 w 691419"/>
                <a:gd name="connsiteY15" fmla="*/ 163981 h 793097"/>
                <a:gd name="connsiteX16" fmla="*/ 480917 w 691419"/>
                <a:gd name="connsiteY16" fmla="*/ 271971 h 793097"/>
                <a:gd name="connsiteX17" fmla="*/ 480917 w 691419"/>
                <a:gd name="connsiteY17" fmla="*/ 274252 h 793097"/>
                <a:gd name="connsiteX18" fmla="*/ 352425 w 691419"/>
                <a:gd name="connsiteY18" fmla="*/ 381196 h 793097"/>
                <a:gd name="connsiteX19" fmla="*/ 181070 w 691419"/>
                <a:gd name="connsiteY19" fmla="*/ 381196 h 793097"/>
                <a:gd name="connsiteX20" fmla="*/ 181070 w 691419"/>
                <a:gd name="connsiteY20" fmla="*/ 163981 h 79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419" h="793097">
                  <a:moveTo>
                    <a:pt x="664178" y="265411"/>
                  </a:moveTo>
                  <a:lnTo>
                    <a:pt x="664178" y="263035"/>
                  </a:lnTo>
                  <a:cubicBezTo>
                    <a:pt x="664178" y="188602"/>
                    <a:pt x="640556" y="125671"/>
                    <a:pt x="595503" y="80802"/>
                  </a:cubicBezTo>
                  <a:cubicBezTo>
                    <a:pt x="542639" y="27948"/>
                    <a:pt x="462439" y="0"/>
                    <a:pt x="363569" y="0"/>
                  </a:cubicBezTo>
                  <a:lnTo>
                    <a:pt x="0" y="0"/>
                  </a:lnTo>
                  <a:lnTo>
                    <a:pt x="0" y="793002"/>
                  </a:lnTo>
                  <a:lnTo>
                    <a:pt x="180975" y="793002"/>
                  </a:lnTo>
                  <a:lnTo>
                    <a:pt x="180975" y="541850"/>
                  </a:lnTo>
                  <a:lnTo>
                    <a:pt x="310801" y="541850"/>
                  </a:lnTo>
                  <a:lnTo>
                    <a:pt x="478060" y="791291"/>
                  </a:lnTo>
                  <a:lnTo>
                    <a:pt x="479298" y="793097"/>
                  </a:lnTo>
                  <a:lnTo>
                    <a:pt x="691420" y="793097"/>
                  </a:lnTo>
                  <a:lnTo>
                    <a:pt x="497872" y="510670"/>
                  </a:lnTo>
                  <a:cubicBezTo>
                    <a:pt x="605123" y="469033"/>
                    <a:pt x="664178" y="382147"/>
                    <a:pt x="664178" y="265506"/>
                  </a:cubicBezTo>
                  <a:moveTo>
                    <a:pt x="181070" y="163981"/>
                  </a:moveTo>
                  <a:lnTo>
                    <a:pt x="348996" y="163981"/>
                  </a:lnTo>
                  <a:cubicBezTo>
                    <a:pt x="434054" y="163981"/>
                    <a:pt x="480917" y="202291"/>
                    <a:pt x="480917" y="271971"/>
                  </a:cubicBezTo>
                  <a:lnTo>
                    <a:pt x="480917" y="274252"/>
                  </a:lnTo>
                  <a:cubicBezTo>
                    <a:pt x="480917" y="340225"/>
                    <a:pt x="431673" y="381196"/>
                    <a:pt x="352425" y="381196"/>
                  </a:cubicBezTo>
                  <a:lnTo>
                    <a:pt x="181070" y="381196"/>
                  </a:lnTo>
                  <a:lnTo>
                    <a:pt x="181070" y="163981"/>
                  </a:ln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5830DD-528B-FBFE-C789-BE5510D8FE17}"/>
                </a:ext>
              </a:extLst>
            </p:cNvPr>
            <p:cNvSpPr/>
            <p:nvPr/>
          </p:nvSpPr>
          <p:spPr>
            <a:xfrm>
              <a:off x="8430574" y="4159641"/>
              <a:ext cx="181070" cy="792811"/>
            </a:xfrm>
            <a:custGeom>
              <a:avLst/>
              <a:gdLst>
                <a:gd name="connsiteX0" fmla="*/ 0 w 181070"/>
                <a:gd name="connsiteY0" fmla="*/ 0 h 792811"/>
                <a:gd name="connsiteX1" fmla="*/ 181070 w 181070"/>
                <a:gd name="connsiteY1" fmla="*/ 0 h 792811"/>
                <a:gd name="connsiteX2" fmla="*/ 181070 w 181070"/>
                <a:gd name="connsiteY2" fmla="*/ 792812 h 792811"/>
                <a:gd name="connsiteX3" fmla="*/ 0 w 181070"/>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1070" h="792811">
                  <a:moveTo>
                    <a:pt x="0" y="0"/>
                  </a:moveTo>
                  <a:lnTo>
                    <a:pt x="181070" y="0"/>
                  </a:lnTo>
                  <a:lnTo>
                    <a:pt x="181070" y="792812"/>
                  </a:lnTo>
                  <a:lnTo>
                    <a:pt x="0" y="792812"/>
                  </a:ln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19A4A2F-0AC1-C46E-1D2A-28781BE0810A}"/>
                </a:ext>
              </a:extLst>
            </p:cNvPr>
            <p:cNvSpPr/>
            <p:nvPr/>
          </p:nvSpPr>
          <p:spPr>
            <a:xfrm>
              <a:off x="6153909" y="4159546"/>
              <a:ext cx="673036" cy="792907"/>
            </a:xfrm>
            <a:custGeom>
              <a:avLst/>
              <a:gdLst>
                <a:gd name="connsiteX0" fmla="*/ 492061 w 673036"/>
                <a:gd name="connsiteY0" fmla="*/ 310565 h 792907"/>
                <a:gd name="connsiteX1" fmla="*/ 181070 w 673036"/>
                <a:gd name="connsiteY1" fmla="*/ 310565 h 792907"/>
                <a:gd name="connsiteX2" fmla="*/ 181070 w 673036"/>
                <a:gd name="connsiteY2" fmla="*/ 0 h 792907"/>
                <a:gd name="connsiteX3" fmla="*/ 0 w 673036"/>
                <a:gd name="connsiteY3" fmla="*/ 0 h 792907"/>
                <a:gd name="connsiteX4" fmla="*/ 0 w 673036"/>
                <a:gd name="connsiteY4" fmla="*/ 792907 h 792907"/>
                <a:gd name="connsiteX5" fmla="*/ 181070 w 673036"/>
                <a:gd name="connsiteY5" fmla="*/ 792907 h 792907"/>
                <a:gd name="connsiteX6" fmla="*/ 181070 w 673036"/>
                <a:gd name="connsiteY6" fmla="*/ 477969 h 792907"/>
                <a:gd name="connsiteX7" fmla="*/ 492061 w 673036"/>
                <a:gd name="connsiteY7" fmla="*/ 477969 h 792907"/>
                <a:gd name="connsiteX8" fmla="*/ 492061 w 673036"/>
                <a:gd name="connsiteY8" fmla="*/ 792907 h 792907"/>
                <a:gd name="connsiteX9" fmla="*/ 673036 w 673036"/>
                <a:gd name="connsiteY9" fmla="*/ 792907 h 792907"/>
                <a:gd name="connsiteX10" fmla="*/ 673036 w 673036"/>
                <a:gd name="connsiteY10" fmla="*/ 0 h 792907"/>
                <a:gd name="connsiteX11" fmla="*/ 492061 w 673036"/>
                <a:gd name="connsiteY11" fmla="*/ 0 h 792907"/>
                <a:gd name="connsiteX12" fmla="*/ 492061 w 673036"/>
                <a:gd name="connsiteY12" fmla="*/ 310565 h 79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036" h="792907">
                  <a:moveTo>
                    <a:pt x="492061" y="310565"/>
                  </a:moveTo>
                  <a:lnTo>
                    <a:pt x="181070" y="310565"/>
                  </a:lnTo>
                  <a:lnTo>
                    <a:pt x="181070" y="0"/>
                  </a:lnTo>
                  <a:lnTo>
                    <a:pt x="0" y="0"/>
                  </a:lnTo>
                  <a:lnTo>
                    <a:pt x="0" y="792907"/>
                  </a:lnTo>
                  <a:lnTo>
                    <a:pt x="181070" y="792907"/>
                  </a:lnTo>
                  <a:lnTo>
                    <a:pt x="181070" y="477969"/>
                  </a:lnTo>
                  <a:lnTo>
                    <a:pt x="492061" y="477969"/>
                  </a:lnTo>
                  <a:lnTo>
                    <a:pt x="492061" y="792907"/>
                  </a:lnTo>
                  <a:lnTo>
                    <a:pt x="673036" y="792907"/>
                  </a:lnTo>
                  <a:lnTo>
                    <a:pt x="673036" y="0"/>
                  </a:lnTo>
                  <a:lnTo>
                    <a:pt x="492061" y="0"/>
                  </a:lnTo>
                  <a:lnTo>
                    <a:pt x="492061" y="310565"/>
                  </a:ln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C30267-8586-E7F1-6F00-0AC8E46A20D0}"/>
                </a:ext>
              </a:extLst>
            </p:cNvPr>
            <p:cNvSpPr/>
            <p:nvPr/>
          </p:nvSpPr>
          <p:spPr>
            <a:xfrm>
              <a:off x="7085549" y="4159641"/>
              <a:ext cx="180975" cy="792811"/>
            </a:xfrm>
            <a:custGeom>
              <a:avLst/>
              <a:gdLst>
                <a:gd name="connsiteX0" fmla="*/ 0 w 180975"/>
                <a:gd name="connsiteY0" fmla="*/ 0 h 792811"/>
                <a:gd name="connsiteX1" fmla="*/ 180975 w 180975"/>
                <a:gd name="connsiteY1" fmla="*/ 0 h 792811"/>
                <a:gd name="connsiteX2" fmla="*/ 180975 w 180975"/>
                <a:gd name="connsiteY2" fmla="*/ 792812 h 792811"/>
                <a:gd name="connsiteX3" fmla="*/ 0 w 180975"/>
                <a:gd name="connsiteY3" fmla="*/ 792812 h 792811"/>
              </a:gdLst>
              <a:ahLst/>
              <a:cxnLst>
                <a:cxn ang="0">
                  <a:pos x="connsiteX0" y="connsiteY0"/>
                </a:cxn>
                <a:cxn ang="0">
                  <a:pos x="connsiteX1" y="connsiteY1"/>
                </a:cxn>
                <a:cxn ang="0">
                  <a:pos x="connsiteX2" y="connsiteY2"/>
                </a:cxn>
                <a:cxn ang="0">
                  <a:pos x="connsiteX3" y="connsiteY3"/>
                </a:cxn>
              </a:cxnLst>
              <a:rect l="l" t="t" r="r" b="b"/>
              <a:pathLst>
                <a:path w="180975" h="792811">
                  <a:moveTo>
                    <a:pt x="0" y="0"/>
                  </a:moveTo>
                  <a:lnTo>
                    <a:pt x="180975" y="0"/>
                  </a:lnTo>
                  <a:lnTo>
                    <a:pt x="180975" y="792812"/>
                  </a:lnTo>
                  <a:lnTo>
                    <a:pt x="0" y="792812"/>
                  </a:lnTo>
                  <a:close/>
                </a:path>
              </a:pathLst>
            </a:custGeom>
            <a:grpFill/>
            <a:ln w="9525" cap="flat">
              <a:noFill/>
              <a:prstDash val="solid"/>
              <a:miter/>
            </a:ln>
          </p:spPr>
          <p:txBody>
            <a:bodyPr rtlCol="0" anchor="ctr"/>
            <a:lstStyle/>
            <a:p>
              <a:endParaRPr lang="en-US"/>
            </a:p>
          </p:txBody>
        </p:sp>
      </p:grpSp>
      <p:cxnSp>
        <p:nvCxnSpPr>
          <p:cNvPr id="15" name="Straight Connector 14">
            <a:extLst>
              <a:ext uri="{FF2B5EF4-FFF2-40B4-BE49-F238E27FC236}">
                <a16:creationId xmlns:a16="http://schemas.microsoft.com/office/drawing/2014/main" id="{FA866A5A-CE2D-BE0F-2CEA-D7BDA49B2C59}"/>
              </a:ext>
            </a:extLst>
          </p:cNvPr>
          <p:cNvCxnSpPr/>
          <p:nvPr userDrawn="1"/>
        </p:nvCxnSpPr>
        <p:spPr>
          <a:xfrm>
            <a:off x="11626881" y="6301200"/>
            <a:ext cx="0" cy="469515"/>
          </a:xfrm>
          <a:prstGeom prst="line">
            <a:avLst/>
          </a:prstGeom>
          <a:ln w="6350">
            <a:solidFill>
              <a:schemeClr val="bg2"/>
            </a:solidFill>
          </a:ln>
        </p:spPr>
        <p:style>
          <a:lnRef idx="1">
            <a:schemeClr val="accent3"/>
          </a:lnRef>
          <a:fillRef idx="0">
            <a:schemeClr val="accent3"/>
          </a:fillRef>
          <a:effectRef idx="0">
            <a:schemeClr val="accent3"/>
          </a:effectRef>
          <a:fontRef idx="minor">
            <a:schemeClr val="tx1"/>
          </a:fontRef>
        </p:style>
      </p:cxnSp>
      <p:sp>
        <p:nvSpPr>
          <p:cNvPr id="3" name="Chart Placeholder 4">
            <a:extLst>
              <a:ext uri="{FF2B5EF4-FFF2-40B4-BE49-F238E27FC236}">
                <a16:creationId xmlns:a16="http://schemas.microsoft.com/office/drawing/2014/main" id="{1921CD52-232E-60C8-22A9-632E172924DE}"/>
              </a:ext>
            </a:extLst>
          </p:cNvPr>
          <p:cNvSpPr>
            <a:spLocks noGrp="1"/>
          </p:cNvSpPr>
          <p:nvPr>
            <p:ph type="chart" sz="quarter" idx="18"/>
          </p:nvPr>
        </p:nvSpPr>
        <p:spPr>
          <a:xfrm>
            <a:off x="241592" y="1446513"/>
            <a:ext cx="7315200" cy="4572000"/>
          </a:xfrm>
        </p:spPr>
        <p:txBody>
          <a:bodyPr/>
          <a:lstStyle/>
          <a:p>
            <a:endParaRPr lang="en-US"/>
          </a:p>
        </p:txBody>
      </p:sp>
      <p:sp>
        <p:nvSpPr>
          <p:cNvPr id="4" name="Text Placeholder 8">
            <a:extLst>
              <a:ext uri="{FF2B5EF4-FFF2-40B4-BE49-F238E27FC236}">
                <a16:creationId xmlns:a16="http://schemas.microsoft.com/office/drawing/2014/main" id="{E0DBF9A9-F929-5200-C11B-AC83791AF5BB}"/>
              </a:ext>
            </a:extLst>
          </p:cNvPr>
          <p:cNvSpPr>
            <a:spLocks noGrp="1"/>
          </p:cNvSpPr>
          <p:nvPr>
            <p:ph type="body" sz="quarter" idx="19"/>
          </p:nvPr>
        </p:nvSpPr>
        <p:spPr>
          <a:xfrm>
            <a:off x="7848600" y="1446213"/>
            <a:ext cx="4114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8">
            <a:extLst>
              <a:ext uri="{FF2B5EF4-FFF2-40B4-BE49-F238E27FC236}">
                <a16:creationId xmlns:a16="http://schemas.microsoft.com/office/drawing/2014/main" id="{69D200C8-495A-D12F-8382-51DE27A57685}"/>
              </a:ext>
            </a:extLst>
          </p:cNvPr>
          <p:cNvSpPr>
            <a:spLocks noGrp="1"/>
          </p:cNvSpPr>
          <p:nvPr>
            <p:ph type="body" sz="quarter" idx="16" hasCustomPrompt="1"/>
          </p:nvPr>
        </p:nvSpPr>
        <p:spPr>
          <a:xfrm>
            <a:off x="99862" y="6557207"/>
            <a:ext cx="6657777" cy="200819"/>
          </a:xfrm>
        </p:spPr>
        <p:txBody>
          <a:bodyPr anchor="b">
            <a:noAutofit/>
          </a:bodyPr>
          <a:lstStyle>
            <a:lvl1pPr marL="0" indent="0">
              <a:buNone/>
              <a:defRPr lang="en-US" sz="800" kern="1200" dirty="0" smtClean="0">
                <a:solidFill>
                  <a:schemeClr val="tx2"/>
                </a:solidFill>
                <a:latin typeface="+mn-lt"/>
                <a:ea typeface="+mn-ea"/>
                <a:cs typeface="Arial" panose="020B0604020202020204" pitchFamily="34" charset="0"/>
              </a:defRPr>
            </a:lvl1pPr>
            <a:lvl2pPr marL="457200" indent="0">
              <a:buNone/>
              <a:defRPr lang="en-US" sz="800" kern="1200" dirty="0" smtClean="0">
                <a:solidFill>
                  <a:schemeClr val="accent2"/>
                </a:solidFill>
                <a:latin typeface="+mn-lt"/>
                <a:ea typeface="+mn-ea"/>
                <a:cs typeface="Arial" panose="020B0604020202020204" pitchFamily="34" charset="0"/>
              </a:defRPr>
            </a:lvl2pPr>
            <a:lvl3pPr marL="914400" indent="0">
              <a:buNone/>
              <a:defRPr lang="en-US" sz="800" kern="1200" dirty="0" smtClean="0">
                <a:solidFill>
                  <a:schemeClr val="accent2"/>
                </a:solidFill>
                <a:latin typeface="+mn-lt"/>
                <a:ea typeface="+mn-ea"/>
                <a:cs typeface="Arial" panose="020B0604020202020204" pitchFamily="34" charset="0"/>
              </a:defRPr>
            </a:lvl3pPr>
            <a:lvl4pPr marL="1371600" indent="0">
              <a:buNone/>
              <a:defRPr lang="en-US" sz="800" kern="1200" dirty="0" smtClean="0">
                <a:solidFill>
                  <a:schemeClr val="accent2"/>
                </a:solidFill>
                <a:latin typeface="+mn-lt"/>
                <a:ea typeface="+mn-ea"/>
                <a:cs typeface="Arial" panose="020B0604020202020204" pitchFamily="34" charset="0"/>
              </a:defRPr>
            </a:lvl4pPr>
            <a:lvl5pPr marL="1828800" indent="0">
              <a:buNone/>
              <a:defRPr lang="en-US" sz="800" kern="1200" dirty="0">
                <a:solidFill>
                  <a:schemeClr val="accent2"/>
                </a:solidFill>
                <a:latin typeface="+mn-lt"/>
                <a:ea typeface="+mn-ea"/>
                <a:cs typeface="Arial" panose="020B0604020202020204" pitchFamily="34" charset="0"/>
              </a:defRPr>
            </a:lvl5pPr>
          </a:lstStyle>
          <a:p>
            <a:pPr lvl="0"/>
            <a:r>
              <a:rPr lang="en-US"/>
              <a:t>Footer</a:t>
            </a:r>
          </a:p>
        </p:txBody>
      </p:sp>
      <p:sp>
        <p:nvSpPr>
          <p:cNvPr id="6" name="Title 13">
            <a:extLst>
              <a:ext uri="{FF2B5EF4-FFF2-40B4-BE49-F238E27FC236}">
                <a16:creationId xmlns:a16="http://schemas.microsoft.com/office/drawing/2014/main" id="{A862F7E0-3F2F-49C0-38FF-2B0C9DEDADFB}"/>
              </a:ext>
            </a:extLst>
          </p:cNvPr>
          <p:cNvSpPr>
            <a:spLocks noGrp="1"/>
          </p:cNvSpPr>
          <p:nvPr>
            <p:ph type="title" hasCustomPrompt="1"/>
          </p:nvPr>
        </p:nvSpPr>
        <p:spPr>
          <a:xfrm>
            <a:off x="133027" y="81494"/>
            <a:ext cx="11830373" cy="1017600"/>
          </a:xfrm>
        </p:spPr>
        <p:txBody>
          <a:bodyPr anchor="t">
            <a:noAutofit/>
          </a:bodyPr>
          <a:lstStyle>
            <a:lvl1pPr algn="l">
              <a:defRPr sz="2400" b="1">
                <a:solidFill>
                  <a:schemeClr val="accent2"/>
                </a:solidFill>
                <a:latin typeface="+mj-lt"/>
              </a:defRPr>
            </a:lvl1pPr>
          </a:lstStyle>
          <a:p>
            <a:r>
              <a:rPr lang="en-US"/>
              <a:t>Slide takeaway in sentence case letters. It should be short and to the point, 20 words or less.</a:t>
            </a:r>
          </a:p>
        </p:txBody>
      </p:sp>
      <p:sp>
        <p:nvSpPr>
          <p:cNvPr id="7" name="Rectangle 6">
            <a:extLst>
              <a:ext uri="{FF2B5EF4-FFF2-40B4-BE49-F238E27FC236}">
                <a16:creationId xmlns:a16="http://schemas.microsoft.com/office/drawing/2014/main" id="{C3D4C8DF-D7AF-76D5-1CF6-FD60C93EFF22}"/>
              </a:ext>
            </a:extLst>
          </p:cNvPr>
          <p:cNvSpPr/>
          <p:nvPr userDrawn="1"/>
        </p:nvSpPr>
        <p:spPr>
          <a:xfrm>
            <a:off x="6670439" y="6497146"/>
            <a:ext cx="4852682" cy="19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accent3"/>
                </a:solidFill>
                <a:effectLst/>
                <a:latin typeface="+mn-lt"/>
              </a:rPr>
              <a:t>© 2025 Home Improvement Research Institute. All Rights Reserved.  </a:t>
            </a:r>
            <a:r>
              <a:rPr lang="en-US" sz="1000" b="0" i="0" u="none" strike="noStrike" dirty="0">
                <a:solidFill>
                  <a:schemeClr val="accent3"/>
                </a:solidFill>
                <a:effectLst/>
                <a:latin typeface="Aptos" panose="020B0004020202020204" pitchFamily="34" charset="0"/>
              </a:rPr>
              <a:t>  </a:t>
            </a:r>
            <a:fld id="{CE999D37-499C-004B-8A77-5D0D4A9EBF38}" type="slidenum">
              <a:rPr lang="en-US" sz="1000" b="0" i="0" smtClean="0">
                <a:solidFill>
                  <a:schemeClr val="accent3"/>
                </a:solidFill>
                <a:latin typeface="+mn-lt"/>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2372662525"/>
      </p:ext>
    </p:extLst>
  </p:cSld>
  <p:clrMapOvr>
    <a:masterClrMapping/>
  </p:clrMapOvr>
  <p:hf hdr="0" ftr="0" dt="0"/>
  <p:extLst>
    <p:ext uri="{DCECCB84-F9BA-43D5-87BE-67443E8EF086}">
      <p15:sldGuideLst xmlns:p15="http://schemas.microsoft.com/office/powerpoint/2012/main">
        <p15:guide id="1" orient="horz" pos="144">
          <p15:clr>
            <a:srgbClr val="FBAE40"/>
          </p15:clr>
        </p15:guide>
        <p15:guide id="2" pos="144">
          <p15:clr>
            <a:srgbClr val="FBAE40"/>
          </p15:clr>
        </p15:guide>
        <p15:guide id="3" pos="75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0" i="0">
                <a:solidFill>
                  <a:schemeClr val="tx1">
                    <a:tint val="75000"/>
                  </a:schemeClr>
                </a:solidFill>
                <a:latin typeface="Gotham-Light" pitchFamily="2" charset="77"/>
              </a:defRPr>
            </a:lvl1pPr>
          </a:lstStyle>
          <a:p>
            <a:fld id="{3767A7D6-864F-CF49-958A-33E9ECE09AE1}" type="datetimeFigureOut">
              <a:rPr lang="en-US" smtClean="0"/>
              <a:pPr/>
              <a:t>2/25/26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a:solidFill>
                  <a:schemeClr val="tx1">
                    <a:tint val="75000"/>
                  </a:schemeClr>
                </a:solidFill>
                <a:latin typeface="+mn-lt"/>
              </a:defRPr>
            </a:lvl1pPr>
          </a:lstStyle>
          <a:p>
            <a:fld id="{1271A03F-EEF8-6D41-8C98-8AE3C7433733}" type="slidenum">
              <a:rPr lang="en-US" smtClean="0"/>
              <a:pPr/>
              <a:t>‹#›</a:t>
            </a:fld>
            <a:endParaRPr lang="en-US"/>
          </a:p>
        </p:txBody>
      </p:sp>
    </p:spTree>
    <p:extLst>
      <p:ext uri="{BB962C8B-B14F-4D97-AF65-F5344CB8AC3E}">
        <p14:creationId xmlns:p14="http://schemas.microsoft.com/office/powerpoint/2010/main" val="1188942867"/>
      </p:ext>
    </p:extLst>
  </p:cSld>
  <p:clrMap bg1="lt1" tx1="dk1" bg2="lt2" tx2="dk2" accent1="accent1" accent2="accent2" accent3="accent3" accent4="accent4" accent5="accent5" accent6="accent6" hlink="hlink" folHlink="folHlink"/>
  <p:sldLayoutIdLst>
    <p:sldLayoutId id="2147483712" r:id="rId1"/>
    <p:sldLayoutId id="2147483747" r:id="rId2"/>
    <p:sldLayoutId id="2147483757" r:id="rId3"/>
    <p:sldLayoutId id="2147483738" r:id="rId4"/>
    <p:sldLayoutId id="2147483740" r:id="rId5"/>
    <p:sldLayoutId id="2147483741" r:id="rId6"/>
    <p:sldLayoutId id="2147483742" r:id="rId7"/>
    <p:sldLayoutId id="2147483743" r:id="rId8"/>
    <p:sldLayoutId id="2147483754" r:id="rId9"/>
    <p:sldLayoutId id="2147483755" r:id="rId10"/>
    <p:sldLayoutId id="2147483745" r:id="rId11"/>
    <p:sldLayoutId id="2147483756" r:id="rId12"/>
    <p:sldLayoutId id="2147483751" r:id="rId13"/>
    <p:sldLayoutId id="2147483674" r:id="rId14"/>
    <p:sldLayoutId id="2147483671" r:id="rId15"/>
    <p:sldLayoutId id="2147483673" r:id="rId16"/>
    <p:sldLayoutId id="2147483761" r:id="rId17"/>
  </p:sldLayoutIdLst>
  <p:txStyles>
    <p:title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p:titleStyle>
    <p:body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meetings.hubspot.com/dking17"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hyperlink" Target="mailto:dking@thefarnsworthgroup.com"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1.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image" Target="../media/image30.jpeg"/><Relationship Id="rId7"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chart" Target="../charts/chart28.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Layout" Target="../diagrams/layout1.xml"/><Relationship Id="rId7" Type="http://schemas.openxmlformats.org/officeDocument/2006/relationships/chart" Target="../charts/chart5.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A353A8D-0149-79AB-1326-CBF0910719D3}"/>
            </a:ext>
          </a:extLst>
        </p:cNvPr>
        <p:cNvGrpSpPr/>
        <p:nvPr/>
      </p:nvGrpSpPr>
      <p:grpSpPr>
        <a:xfrm>
          <a:off x="0" y="0"/>
          <a:ext cx="0" cy="0"/>
          <a:chOff x="0" y="0"/>
          <a:chExt cx="0" cy="0"/>
        </a:xfrm>
      </p:grpSpPr>
      <p:sp>
        <p:nvSpPr>
          <p:cNvPr id="55" name="Freeform 54">
            <a:extLst>
              <a:ext uri="{FF2B5EF4-FFF2-40B4-BE49-F238E27FC236}">
                <a16:creationId xmlns:a16="http://schemas.microsoft.com/office/drawing/2014/main" id="{E3E667EF-F45A-6C35-841A-CA8C871C0E72}"/>
              </a:ext>
            </a:extLst>
          </p:cNvPr>
          <p:cNvSpPr/>
          <p:nvPr/>
        </p:nvSpPr>
        <p:spPr>
          <a:xfrm>
            <a:off x="477842" y="2925452"/>
            <a:ext cx="11714158" cy="3932548"/>
          </a:xfrm>
          <a:custGeom>
            <a:avLst/>
            <a:gdLst>
              <a:gd name="connsiteX0" fmla="*/ 8207089 w 11714158"/>
              <a:gd name="connsiteY0" fmla="*/ 21 h 3932548"/>
              <a:gd name="connsiteX1" fmla="*/ 11537562 w 11714158"/>
              <a:gd name="connsiteY1" fmla="*/ 698924 h 3932548"/>
              <a:gd name="connsiteX2" fmla="*/ 11714158 w 11714158"/>
              <a:gd name="connsiteY2" fmla="*/ 792444 h 3932548"/>
              <a:gd name="connsiteX3" fmla="*/ 11714158 w 11714158"/>
              <a:gd name="connsiteY3" fmla="*/ 3932548 h 3932548"/>
              <a:gd name="connsiteX4" fmla="*/ 0 w 11714158"/>
              <a:gd name="connsiteY4" fmla="*/ 3932548 h 3932548"/>
              <a:gd name="connsiteX5" fmla="*/ 155609 w 11714158"/>
              <a:gd name="connsiteY5" fmla="*/ 3714784 h 3932548"/>
              <a:gd name="connsiteX6" fmla="*/ 4964019 w 11714158"/>
              <a:gd name="connsiteY6" fmla="*/ 519987 h 3932548"/>
              <a:gd name="connsiteX7" fmla="*/ 8207089 w 11714158"/>
              <a:gd name="connsiteY7" fmla="*/ 21 h 393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4158" h="3932548">
                <a:moveTo>
                  <a:pt x="8207089" y="21"/>
                </a:moveTo>
                <a:cubicBezTo>
                  <a:pt x="9466098" y="-2554"/>
                  <a:pt x="10616284" y="241537"/>
                  <a:pt x="11537562" y="698924"/>
                </a:cubicBezTo>
                <a:lnTo>
                  <a:pt x="11714158" y="792444"/>
                </a:lnTo>
                <a:lnTo>
                  <a:pt x="11714158" y="3932548"/>
                </a:lnTo>
                <a:lnTo>
                  <a:pt x="0" y="3932548"/>
                </a:lnTo>
                <a:lnTo>
                  <a:pt x="155609" y="3714784"/>
                </a:lnTo>
                <a:cubicBezTo>
                  <a:pt x="1167144" y="2365700"/>
                  <a:pt x="2867306" y="1182286"/>
                  <a:pt x="4964019" y="519987"/>
                </a:cubicBezTo>
                <a:cubicBezTo>
                  <a:pt x="6074043" y="169357"/>
                  <a:pt x="7176990" y="2128"/>
                  <a:pt x="8207089" y="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Placeholder 44" descr="A row of houses with a driveway&#10;&#10;Description automatically generated">
            <a:extLst>
              <a:ext uri="{FF2B5EF4-FFF2-40B4-BE49-F238E27FC236}">
                <a16:creationId xmlns:a16="http://schemas.microsoft.com/office/drawing/2014/main" id="{3D428AE1-51B9-30AC-5298-AB11C46DB1A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11638" y="2624538"/>
            <a:ext cx="11768724" cy="4012801"/>
          </a:xfrm>
          <a:effectLst>
            <a:outerShdw blurRad="317500" dist="127000" sx="102000" sy="102000" algn="ctr" rotWithShape="0">
              <a:schemeClr val="accent2">
                <a:alpha val="50000"/>
              </a:schemeClr>
            </a:outerShdw>
          </a:effectLst>
        </p:spPr>
      </p:pic>
      <p:sp>
        <p:nvSpPr>
          <p:cNvPr id="35" name="Title 2">
            <a:extLst>
              <a:ext uri="{FF2B5EF4-FFF2-40B4-BE49-F238E27FC236}">
                <a16:creationId xmlns:a16="http://schemas.microsoft.com/office/drawing/2014/main" id="{0E88C20A-91D1-B7A1-134A-2AA1282952CB}"/>
              </a:ext>
            </a:extLst>
          </p:cNvPr>
          <p:cNvSpPr txBox="1">
            <a:spLocks/>
          </p:cNvSpPr>
          <p:nvPr/>
        </p:nvSpPr>
        <p:spPr>
          <a:xfrm>
            <a:off x="211638" y="1155225"/>
            <a:ext cx="11157402" cy="1312862"/>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ontserrat" panose="020F0502020204030204"/>
                <a:ea typeface="+mj-ea"/>
              </a:rPr>
              <a:t>State of the Home Improvement Industry Q1 2026: Trends, Insights, and What’s Ahead</a:t>
            </a:r>
          </a:p>
          <a:p>
            <a:pPr lvl="0" algn="l">
              <a:defRPr/>
            </a:pPr>
            <a:endParaRPr kumimoji="0" lang="en-US" sz="2400" b="1" i="0" u="none" strike="noStrike" kern="1200" cap="none" spc="0" normalizeH="0" baseline="0" noProof="0" dirty="0">
              <a:ln>
                <a:noFill/>
              </a:ln>
              <a:solidFill>
                <a:srgbClr val="FFFFFF"/>
              </a:solidFill>
              <a:effectLst/>
              <a:uLnTx/>
              <a:uFillTx/>
              <a:latin typeface="Montserrat" panose="020F0502020204030204"/>
              <a:ea typeface="+mj-ea"/>
            </a:endParaRPr>
          </a:p>
        </p:txBody>
      </p:sp>
      <p:grpSp>
        <p:nvGrpSpPr>
          <p:cNvPr id="2" name="Group 1">
            <a:extLst>
              <a:ext uri="{FF2B5EF4-FFF2-40B4-BE49-F238E27FC236}">
                <a16:creationId xmlns:a16="http://schemas.microsoft.com/office/drawing/2014/main" id="{BD7E8310-4977-AF01-D54C-40334FB0495A}"/>
              </a:ext>
            </a:extLst>
          </p:cNvPr>
          <p:cNvGrpSpPr/>
          <p:nvPr/>
        </p:nvGrpSpPr>
        <p:grpSpPr>
          <a:xfrm>
            <a:off x="10378439" y="1"/>
            <a:ext cx="1518103" cy="1031228"/>
            <a:chOff x="10378439" y="1"/>
            <a:chExt cx="1518103" cy="1031228"/>
          </a:xfrm>
        </p:grpSpPr>
        <p:grpSp>
          <p:nvGrpSpPr>
            <p:cNvPr id="4" name="Group 3">
              <a:extLst>
                <a:ext uri="{FF2B5EF4-FFF2-40B4-BE49-F238E27FC236}">
                  <a16:creationId xmlns:a16="http://schemas.microsoft.com/office/drawing/2014/main" id="{9DE8C1C9-7171-144F-2551-0232DF23BC1C}"/>
                </a:ext>
              </a:extLst>
            </p:cNvPr>
            <p:cNvGrpSpPr/>
            <p:nvPr/>
          </p:nvGrpSpPr>
          <p:grpSpPr>
            <a:xfrm rot="5400000">
              <a:off x="10621877" y="-243437"/>
              <a:ext cx="1031228" cy="1518103"/>
              <a:chOff x="3302019" y="295110"/>
              <a:chExt cx="8152220" cy="531341"/>
            </a:xfrm>
            <a:solidFill>
              <a:schemeClr val="bg1"/>
            </a:solidFill>
            <a:effectLst>
              <a:outerShdw blurRad="177800" dist="64556" dir="2700000" algn="tl" rotWithShape="0">
                <a:schemeClr val="accent2">
                  <a:alpha val="30000"/>
                </a:schemeClr>
              </a:outerShdw>
            </a:effectLst>
          </p:grpSpPr>
          <p:sp>
            <p:nvSpPr>
              <p:cNvPr id="57" name="Rounded Rectangle 56">
                <a:extLst>
                  <a:ext uri="{FF2B5EF4-FFF2-40B4-BE49-F238E27FC236}">
                    <a16:creationId xmlns:a16="http://schemas.microsoft.com/office/drawing/2014/main" id="{23BB7A97-0EF6-872C-278A-0A9D879D9B5F}"/>
                  </a:ext>
                </a:extLst>
              </p:cNvPr>
              <p:cNvSpPr/>
              <p:nvPr/>
            </p:nvSpPr>
            <p:spPr>
              <a:xfrm>
                <a:off x="3385780" y="295110"/>
                <a:ext cx="8068459" cy="531341"/>
              </a:xfrm>
              <a:prstGeom prst="roundRect">
                <a:avLst>
                  <a:gd name="adj" fmla="val 92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Montserrat" panose="020F0502020204030204"/>
                  <a:ea typeface="Helvetica Neue" panose="02000503000000020004" pitchFamily="2" charset="0"/>
                  <a:cs typeface="Helvetica Neue" panose="02000503000000020004" pitchFamily="2" charset="0"/>
                </a:endParaRPr>
              </a:p>
            </p:txBody>
          </p:sp>
          <p:sp>
            <p:nvSpPr>
              <p:cNvPr id="58" name="Rounded Rectangle 57">
                <a:extLst>
                  <a:ext uri="{FF2B5EF4-FFF2-40B4-BE49-F238E27FC236}">
                    <a16:creationId xmlns:a16="http://schemas.microsoft.com/office/drawing/2014/main" id="{69127A7C-EA2F-59B0-C56D-E9D9FA85D379}"/>
                  </a:ext>
                </a:extLst>
              </p:cNvPr>
              <p:cNvSpPr/>
              <p:nvPr/>
            </p:nvSpPr>
            <p:spPr>
              <a:xfrm>
                <a:off x="3302019" y="295110"/>
                <a:ext cx="1661848" cy="53134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Montserrat" panose="020F0502020204030204"/>
                  <a:ea typeface="Helvetica Neue" panose="02000503000000020004" pitchFamily="2" charset="0"/>
                  <a:cs typeface="Helvetica Neue" panose="02000503000000020004" pitchFamily="2" charset="0"/>
                </a:endParaRPr>
              </a:p>
            </p:txBody>
          </p:sp>
        </p:grpSp>
        <p:grpSp>
          <p:nvGrpSpPr>
            <p:cNvPr id="5" name="Graphic 42">
              <a:extLst>
                <a:ext uri="{FF2B5EF4-FFF2-40B4-BE49-F238E27FC236}">
                  <a16:creationId xmlns:a16="http://schemas.microsoft.com/office/drawing/2014/main" id="{95747A66-2EF2-63F5-F2A6-FCE9917530FB}"/>
                </a:ext>
              </a:extLst>
            </p:cNvPr>
            <p:cNvGrpSpPr/>
            <p:nvPr/>
          </p:nvGrpSpPr>
          <p:grpSpPr>
            <a:xfrm>
              <a:off x="10539285" y="167488"/>
              <a:ext cx="1175206" cy="719380"/>
              <a:chOff x="10539285" y="167488"/>
              <a:chExt cx="1175206" cy="719380"/>
            </a:xfrm>
          </p:grpSpPr>
          <p:sp>
            <p:nvSpPr>
              <p:cNvPr id="6" name="Freeform 5">
                <a:extLst>
                  <a:ext uri="{FF2B5EF4-FFF2-40B4-BE49-F238E27FC236}">
                    <a16:creationId xmlns:a16="http://schemas.microsoft.com/office/drawing/2014/main" id="{CB1CEA6D-0ED4-001C-1BBD-BB1F35CF6BE0}"/>
                  </a:ext>
                </a:extLst>
              </p:cNvPr>
              <p:cNvSpPr/>
              <p:nvPr/>
            </p:nvSpPr>
            <p:spPr>
              <a:xfrm>
                <a:off x="10539285" y="167488"/>
                <a:ext cx="520929" cy="458834"/>
              </a:xfrm>
              <a:custGeom>
                <a:avLst/>
                <a:gdLst>
                  <a:gd name="connsiteX0" fmla="*/ 408143 w 520929"/>
                  <a:gd name="connsiteY0" fmla="*/ 119854 h 458834"/>
                  <a:gd name="connsiteX1" fmla="*/ 428660 w 520929"/>
                  <a:gd name="connsiteY1" fmla="*/ 147324 h 458834"/>
                  <a:gd name="connsiteX2" fmla="*/ 392718 w 520929"/>
                  <a:gd name="connsiteY2" fmla="*/ 179022 h 458834"/>
                  <a:gd name="connsiteX3" fmla="*/ 392669 w 520929"/>
                  <a:gd name="connsiteY3" fmla="*/ 179087 h 458834"/>
                  <a:gd name="connsiteX4" fmla="*/ 384998 w 520929"/>
                  <a:gd name="connsiteY4" fmla="*/ 185812 h 458834"/>
                  <a:gd name="connsiteX5" fmla="*/ 384998 w 520929"/>
                  <a:gd name="connsiteY5" fmla="*/ 413262 h 458834"/>
                  <a:gd name="connsiteX6" fmla="*/ 336031 w 520929"/>
                  <a:gd name="connsiteY6" fmla="*/ 413262 h 458834"/>
                  <a:gd name="connsiteX7" fmla="*/ 336031 w 520929"/>
                  <a:gd name="connsiteY7" fmla="*/ 259834 h 458834"/>
                  <a:gd name="connsiteX8" fmla="*/ 290476 w 520929"/>
                  <a:gd name="connsiteY8" fmla="*/ 259834 h 458834"/>
                  <a:gd name="connsiteX9" fmla="*/ 290476 w 520929"/>
                  <a:gd name="connsiteY9" fmla="*/ 413262 h 458834"/>
                  <a:gd name="connsiteX10" fmla="*/ 232777 w 520929"/>
                  <a:gd name="connsiteY10" fmla="*/ 413262 h 458834"/>
                  <a:gd name="connsiteX11" fmla="*/ 232777 w 520929"/>
                  <a:gd name="connsiteY11" fmla="*/ 338752 h 458834"/>
                  <a:gd name="connsiteX12" fmla="*/ 187221 w 520929"/>
                  <a:gd name="connsiteY12" fmla="*/ 338752 h 458834"/>
                  <a:gd name="connsiteX13" fmla="*/ 187221 w 520929"/>
                  <a:gd name="connsiteY13" fmla="*/ 413262 h 458834"/>
                  <a:gd name="connsiteX14" fmla="*/ 134125 w 520929"/>
                  <a:gd name="connsiteY14" fmla="*/ 413262 h 458834"/>
                  <a:gd name="connsiteX15" fmla="*/ 134125 w 520929"/>
                  <a:gd name="connsiteY15" fmla="*/ 247657 h 458834"/>
                  <a:gd name="connsiteX16" fmla="*/ 77797 w 520929"/>
                  <a:gd name="connsiteY16" fmla="*/ 247657 h 458834"/>
                  <a:gd name="connsiteX17" fmla="*/ 261145 w 520929"/>
                  <a:gd name="connsiteY17" fmla="*/ 64408 h 458834"/>
                  <a:gd name="connsiteX18" fmla="*/ 323414 w 520929"/>
                  <a:gd name="connsiteY18" fmla="*/ 126726 h 458834"/>
                  <a:gd name="connsiteX19" fmla="*/ 355634 w 520929"/>
                  <a:gd name="connsiteY19" fmla="*/ 94506 h 458834"/>
                  <a:gd name="connsiteX20" fmla="*/ 277255 w 520929"/>
                  <a:gd name="connsiteY20" fmla="*/ 16110 h 458834"/>
                  <a:gd name="connsiteX21" fmla="*/ 277238 w 520929"/>
                  <a:gd name="connsiteY21" fmla="*/ 16077 h 458834"/>
                  <a:gd name="connsiteX22" fmla="*/ 261161 w 520929"/>
                  <a:gd name="connsiteY22" fmla="*/ 0 h 458834"/>
                  <a:gd name="connsiteX23" fmla="*/ 245067 w 520929"/>
                  <a:gd name="connsiteY23" fmla="*/ 16077 h 458834"/>
                  <a:gd name="connsiteX24" fmla="*/ 245035 w 520929"/>
                  <a:gd name="connsiteY24" fmla="*/ 16094 h 458834"/>
                  <a:gd name="connsiteX25" fmla="*/ 117215 w 520929"/>
                  <a:gd name="connsiteY25" fmla="*/ 143848 h 458834"/>
                  <a:gd name="connsiteX26" fmla="*/ 6681 w 520929"/>
                  <a:gd name="connsiteY26" fmla="*/ 254317 h 458834"/>
                  <a:gd name="connsiteX27" fmla="*/ 1736 w 520929"/>
                  <a:gd name="connsiteY27" fmla="*/ 279143 h 458834"/>
                  <a:gd name="connsiteX28" fmla="*/ 22775 w 520929"/>
                  <a:gd name="connsiteY28" fmla="*/ 293213 h 458834"/>
                  <a:gd name="connsiteX29" fmla="*/ 88570 w 520929"/>
                  <a:gd name="connsiteY29" fmla="*/ 293213 h 458834"/>
                  <a:gd name="connsiteX30" fmla="*/ 88570 w 520929"/>
                  <a:gd name="connsiteY30" fmla="*/ 458834 h 458834"/>
                  <a:gd name="connsiteX31" fmla="*/ 430553 w 520929"/>
                  <a:gd name="connsiteY31" fmla="*/ 458834 h 458834"/>
                  <a:gd name="connsiteX32" fmla="*/ 430553 w 520929"/>
                  <a:gd name="connsiteY32" fmla="*/ 206395 h 458834"/>
                  <a:gd name="connsiteX33" fmla="*/ 456016 w 520929"/>
                  <a:gd name="connsiteY33" fmla="*/ 183952 h 458834"/>
                  <a:gd name="connsiteX34" fmla="*/ 476109 w 520929"/>
                  <a:gd name="connsiteY34" fmla="*/ 210851 h 458834"/>
                  <a:gd name="connsiteX35" fmla="*/ 520930 w 520929"/>
                  <a:gd name="connsiteY35" fmla="*/ 106503 h 458834"/>
                  <a:gd name="connsiteX36" fmla="*/ 408143 w 520929"/>
                  <a:gd name="connsiteY36" fmla="*/ 119854 h 4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0929" h="458834">
                    <a:moveTo>
                      <a:pt x="408143" y="119854"/>
                    </a:moveTo>
                    <a:lnTo>
                      <a:pt x="428660" y="147324"/>
                    </a:lnTo>
                    <a:lnTo>
                      <a:pt x="392718" y="179022"/>
                    </a:lnTo>
                    <a:cubicBezTo>
                      <a:pt x="392702" y="179039"/>
                      <a:pt x="392686" y="179071"/>
                      <a:pt x="392669" y="179087"/>
                    </a:cubicBezTo>
                    <a:lnTo>
                      <a:pt x="384998" y="185812"/>
                    </a:lnTo>
                    <a:lnTo>
                      <a:pt x="384998" y="413262"/>
                    </a:lnTo>
                    <a:lnTo>
                      <a:pt x="336031" y="413262"/>
                    </a:lnTo>
                    <a:lnTo>
                      <a:pt x="336031" y="259834"/>
                    </a:lnTo>
                    <a:lnTo>
                      <a:pt x="290476" y="259834"/>
                    </a:lnTo>
                    <a:lnTo>
                      <a:pt x="290476" y="413262"/>
                    </a:lnTo>
                    <a:lnTo>
                      <a:pt x="232777" y="413262"/>
                    </a:lnTo>
                    <a:lnTo>
                      <a:pt x="232777" y="338752"/>
                    </a:lnTo>
                    <a:lnTo>
                      <a:pt x="187221" y="338752"/>
                    </a:lnTo>
                    <a:lnTo>
                      <a:pt x="187221" y="413262"/>
                    </a:lnTo>
                    <a:lnTo>
                      <a:pt x="134125" y="413262"/>
                    </a:lnTo>
                    <a:lnTo>
                      <a:pt x="134125" y="247657"/>
                    </a:lnTo>
                    <a:lnTo>
                      <a:pt x="77797" y="247657"/>
                    </a:lnTo>
                    <a:lnTo>
                      <a:pt x="261145" y="64408"/>
                    </a:lnTo>
                    <a:lnTo>
                      <a:pt x="323414" y="126726"/>
                    </a:lnTo>
                    <a:lnTo>
                      <a:pt x="355634" y="94506"/>
                    </a:lnTo>
                    <a:lnTo>
                      <a:pt x="277255" y="16110"/>
                    </a:lnTo>
                    <a:cubicBezTo>
                      <a:pt x="277255" y="16094"/>
                      <a:pt x="277238" y="16094"/>
                      <a:pt x="277238" y="16077"/>
                    </a:cubicBezTo>
                    <a:lnTo>
                      <a:pt x="261161" y="0"/>
                    </a:lnTo>
                    <a:lnTo>
                      <a:pt x="245067" y="16077"/>
                    </a:lnTo>
                    <a:cubicBezTo>
                      <a:pt x="245067" y="16094"/>
                      <a:pt x="245051" y="16094"/>
                      <a:pt x="245035" y="16094"/>
                    </a:cubicBezTo>
                    <a:lnTo>
                      <a:pt x="117215" y="143848"/>
                    </a:lnTo>
                    <a:lnTo>
                      <a:pt x="6681" y="254317"/>
                    </a:lnTo>
                    <a:cubicBezTo>
                      <a:pt x="152" y="260846"/>
                      <a:pt x="-1790" y="270639"/>
                      <a:pt x="1736" y="279143"/>
                    </a:cubicBezTo>
                    <a:cubicBezTo>
                      <a:pt x="5261" y="287663"/>
                      <a:pt x="13569" y="293213"/>
                      <a:pt x="22775" y="293213"/>
                    </a:cubicBezTo>
                    <a:lnTo>
                      <a:pt x="88570" y="293213"/>
                    </a:lnTo>
                    <a:lnTo>
                      <a:pt x="88570" y="458834"/>
                    </a:lnTo>
                    <a:lnTo>
                      <a:pt x="430553" y="458834"/>
                    </a:lnTo>
                    <a:lnTo>
                      <a:pt x="430553" y="206395"/>
                    </a:lnTo>
                    <a:lnTo>
                      <a:pt x="456016" y="183952"/>
                    </a:lnTo>
                    <a:lnTo>
                      <a:pt x="476109" y="210851"/>
                    </a:lnTo>
                    <a:lnTo>
                      <a:pt x="520930" y="106503"/>
                    </a:lnTo>
                    <a:lnTo>
                      <a:pt x="408143" y="119854"/>
                    </a:lnTo>
                    <a:close/>
                  </a:path>
                </a:pathLst>
              </a:custGeom>
              <a:solidFill>
                <a:srgbClr val="00A0D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7" name="Freeform 6">
                <a:extLst>
                  <a:ext uri="{FF2B5EF4-FFF2-40B4-BE49-F238E27FC236}">
                    <a16:creationId xmlns:a16="http://schemas.microsoft.com/office/drawing/2014/main" id="{25D2FFF5-9E14-F310-62D9-47BDAD1AF583}"/>
                  </a:ext>
                </a:extLst>
              </p:cNvPr>
              <p:cNvSpPr/>
              <p:nvPr/>
            </p:nvSpPr>
            <p:spPr>
              <a:xfrm>
                <a:off x="10627768" y="723418"/>
                <a:ext cx="44886" cy="54157"/>
              </a:xfrm>
              <a:custGeom>
                <a:avLst/>
                <a:gdLst>
                  <a:gd name="connsiteX0" fmla="*/ 0 w 44886"/>
                  <a:gd name="connsiteY0" fmla="*/ 0 h 54157"/>
                  <a:gd name="connsiteX1" fmla="*/ 9516 w 44886"/>
                  <a:gd name="connsiteY1" fmla="*/ 0 h 54157"/>
                  <a:gd name="connsiteX2" fmla="*/ 9516 w 44886"/>
                  <a:gd name="connsiteY2" fmla="*/ 22508 h 54157"/>
                  <a:gd name="connsiteX3" fmla="*/ 35354 w 44886"/>
                  <a:gd name="connsiteY3" fmla="*/ 22508 h 54157"/>
                  <a:gd name="connsiteX4" fmla="*/ 35354 w 44886"/>
                  <a:gd name="connsiteY4" fmla="*/ 0 h 54157"/>
                  <a:gd name="connsiteX5" fmla="*/ 44886 w 44886"/>
                  <a:gd name="connsiteY5" fmla="*/ 0 h 54157"/>
                  <a:gd name="connsiteX6" fmla="*/ 44886 w 44886"/>
                  <a:gd name="connsiteY6" fmla="*/ 54157 h 54157"/>
                  <a:gd name="connsiteX7" fmla="*/ 35354 w 44886"/>
                  <a:gd name="connsiteY7" fmla="*/ 54157 h 54157"/>
                  <a:gd name="connsiteX8" fmla="*/ 35354 w 44886"/>
                  <a:gd name="connsiteY8" fmla="*/ 31322 h 54157"/>
                  <a:gd name="connsiteX9" fmla="*/ 9516 w 44886"/>
                  <a:gd name="connsiteY9" fmla="*/ 31322 h 54157"/>
                  <a:gd name="connsiteX10" fmla="*/ 9516 w 44886"/>
                  <a:gd name="connsiteY10" fmla="*/ 54157 h 54157"/>
                  <a:gd name="connsiteX11" fmla="*/ 0 w 44886"/>
                  <a:gd name="connsiteY11" fmla="*/ 54157 h 54157"/>
                  <a:gd name="connsiteX12" fmla="*/ 0 w 44886"/>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86" h="54157">
                    <a:moveTo>
                      <a:pt x="0" y="0"/>
                    </a:moveTo>
                    <a:lnTo>
                      <a:pt x="9516" y="0"/>
                    </a:lnTo>
                    <a:lnTo>
                      <a:pt x="9516" y="22508"/>
                    </a:lnTo>
                    <a:lnTo>
                      <a:pt x="35354" y="22508"/>
                    </a:lnTo>
                    <a:lnTo>
                      <a:pt x="35354" y="0"/>
                    </a:lnTo>
                    <a:lnTo>
                      <a:pt x="44886" y="0"/>
                    </a:lnTo>
                    <a:lnTo>
                      <a:pt x="44886" y="54157"/>
                    </a:lnTo>
                    <a:lnTo>
                      <a:pt x="35354" y="54157"/>
                    </a:lnTo>
                    <a:lnTo>
                      <a:pt x="35354" y="31322"/>
                    </a:lnTo>
                    <a:lnTo>
                      <a:pt x="9516" y="31322"/>
                    </a:lnTo>
                    <a:lnTo>
                      <a:pt x="9516"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8" name="Freeform 7">
                <a:extLst>
                  <a:ext uri="{FF2B5EF4-FFF2-40B4-BE49-F238E27FC236}">
                    <a16:creationId xmlns:a16="http://schemas.microsoft.com/office/drawing/2014/main" id="{D98C18B7-EBCE-5B4E-B26D-E2E7F962AFDC}"/>
                  </a:ext>
                </a:extLst>
              </p:cNvPr>
              <p:cNvSpPr/>
              <p:nvPr/>
            </p:nvSpPr>
            <p:spPr>
              <a:xfrm>
                <a:off x="10698249" y="722469"/>
                <a:ext cx="56621" cy="56017"/>
              </a:xfrm>
              <a:custGeom>
                <a:avLst/>
                <a:gdLst>
                  <a:gd name="connsiteX0" fmla="*/ 0 w 56621"/>
                  <a:gd name="connsiteY0" fmla="*/ 28172 h 56017"/>
                  <a:gd name="connsiteX1" fmla="*/ 0 w 56621"/>
                  <a:gd name="connsiteY1" fmla="*/ 28025 h 56017"/>
                  <a:gd name="connsiteX2" fmla="*/ 28384 w 56621"/>
                  <a:gd name="connsiteY2" fmla="*/ 0 h 56017"/>
                  <a:gd name="connsiteX3" fmla="*/ 56621 w 56621"/>
                  <a:gd name="connsiteY3" fmla="*/ 27862 h 56017"/>
                  <a:gd name="connsiteX4" fmla="*/ 56621 w 56621"/>
                  <a:gd name="connsiteY4" fmla="*/ 28025 h 56017"/>
                  <a:gd name="connsiteX5" fmla="*/ 28237 w 56621"/>
                  <a:gd name="connsiteY5" fmla="*/ 56018 h 56017"/>
                  <a:gd name="connsiteX6" fmla="*/ 0 w 56621"/>
                  <a:gd name="connsiteY6" fmla="*/ 28172 h 56017"/>
                  <a:gd name="connsiteX7" fmla="*/ 46649 w 56621"/>
                  <a:gd name="connsiteY7" fmla="*/ 28172 h 56017"/>
                  <a:gd name="connsiteX8" fmla="*/ 46649 w 56621"/>
                  <a:gd name="connsiteY8" fmla="*/ 28025 h 56017"/>
                  <a:gd name="connsiteX9" fmla="*/ 28237 w 56621"/>
                  <a:gd name="connsiteY9" fmla="*/ 8765 h 56017"/>
                  <a:gd name="connsiteX10" fmla="*/ 9972 w 56621"/>
                  <a:gd name="connsiteY10" fmla="*/ 27862 h 56017"/>
                  <a:gd name="connsiteX11" fmla="*/ 9972 w 56621"/>
                  <a:gd name="connsiteY11" fmla="*/ 28025 h 56017"/>
                  <a:gd name="connsiteX12" fmla="*/ 28384 w 56621"/>
                  <a:gd name="connsiteY12" fmla="*/ 47286 h 56017"/>
                  <a:gd name="connsiteX13" fmla="*/ 46649 w 56621"/>
                  <a:gd name="connsiteY13" fmla="*/ 28172 h 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21" h="56017">
                    <a:moveTo>
                      <a:pt x="0" y="28172"/>
                    </a:moveTo>
                    <a:lnTo>
                      <a:pt x="0" y="28025"/>
                    </a:lnTo>
                    <a:cubicBezTo>
                      <a:pt x="0" y="12780"/>
                      <a:pt x="11752" y="0"/>
                      <a:pt x="28384" y="0"/>
                    </a:cubicBezTo>
                    <a:cubicBezTo>
                      <a:pt x="45016" y="0"/>
                      <a:pt x="56621" y="12633"/>
                      <a:pt x="56621" y="27862"/>
                    </a:cubicBezTo>
                    <a:lnTo>
                      <a:pt x="56621" y="28025"/>
                    </a:lnTo>
                    <a:cubicBezTo>
                      <a:pt x="56621" y="43254"/>
                      <a:pt x="44869" y="56018"/>
                      <a:pt x="28237" y="56018"/>
                    </a:cubicBezTo>
                    <a:cubicBezTo>
                      <a:pt x="11605" y="56018"/>
                      <a:pt x="0" y="43417"/>
                      <a:pt x="0" y="28172"/>
                    </a:cubicBezTo>
                    <a:moveTo>
                      <a:pt x="46649" y="28172"/>
                    </a:moveTo>
                    <a:lnTo>
                      <a:pt x="46649" y="28025"/>
                    </a:lnTo>
                    <a:cubicBezTo>
                      <a:pt x="46649" y="17514"/>
                      <a:pt x="38993" y="8765"/>
                      <a:pt x="28237" y="8765"/>
                    </a:cubicBezTo>
                    <a:cubicBezTo>
                      <a:pt x="17481" y="8765"/>
                      <a:pt x="9972" y="17334"/>
                      <a:pt x="9972" y="27862"/>
                    </a:cubicBezTo>
                    <a:lnTo>
                      <a:pt x="9972" y="28025"/>
                    </a:lnTo>
                    <a:cubicBezTo>
                      <a:pt x="9972" y="38537"/>
                      <a:pt x="17628" y="47286"/>
                      <a:pt x="28384" y="47286"/>
                    </a:cubicBezTo>
                    <a:cubicBezTo>
                      <a:pt x="39140" y="47286"/>
                      <a:pt x="46649" y="38684"/>
                      <a:pt x="46649" y="28172"/>
                    </a:cubicBezTo>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9" name="Freeform 8">
                <a:extLst>
                  <a:ext uri="{FF2B5EF4-FFF2-40B4-BE49-F238E27FC236}">
                    <a16:creationId xmlns:a16="http://schemas.microsoft.com/office/drawing/2014/main" id="{BFD313D3-847C-E4F3-8410-B284DB7C8C2C}"/>
                  </a:ext>
                </a:extLst>
              </p:cNvPr>
              <p:cNvSpPr/>
              <p:nvPr/>
            </p:nvSpPr>
            <p:spPr>
              <a:xfrm>
                <a:off x="10779786" y="723418"/>
                <a:ext cx="53226" cy="54157"/>
              </a:xfrm>
              <a:custGeom>
                <a:avLst/>
                <a:gdLst>
                  <a:gd name="connsiteX0" fmla="*/ 0 w 53226"/>
                  <a:gd name="connsiteY0" fmla="*/ 0 h 54157"/>
                  <a:gd name="connsiteX1" fmla="*/ 10136 w 53226"/>
                  <a:gd name="connsiteY1" fmla="*/ 0 h 54157"/>
                  <a:gd name="connsiteX2" fmla="*/ 26623 w 53226"/>
                  <a:gd name="connsiteY2" fmla="*/ 25610 h 54157"/>
                  <a:gd name="connsiteX3" fmla="*/ 43107 w 53226"/>
                  <a:gd name="connsiteY3" fmla="*/ 0 h 54157"/>
                  <a:gd name="connsiteX4" fmla="*/ 53227 w 53226"/>
                  <a:gd name="connsiteY4" fmla="*/ 0 h 54157"/>
                  <a:gd name="connsiteX5" fmla="*/ 53227 w 53226"/>
                  <a:gd name="connsiteY5" fmla="*/ 54157 h 54157"/>
                  <a:gd name="connsiteX6" fmla="*/ 43727 w 53226"/>
                  <a:gd name="connsiteY6" fmla="*/ 54157 h 54157"/>
                  <a:gd name="connsiteX7" fmla="*/ 43727 w 53226"/>
                  <a:gd name="connsiteY7" fmla="*/ 15310 h 54157"/>
                  <a:gd name="connsiteX8" fmla="*/ 26623 w 53226"/>
                  <a:gd name="connsiteY8" fmla="*/ 40838 h 54157"/>
                  <a:gd name="connsiteX9" fmla="*/ 26311 w 53226"/>
                  <a:gd name="connsiteY9" fmla="*/ 40838 h 54157"/>
                  <a:gd name="connsiteX10" fmla="*/ 9369 w 53226"/>
                  <a:gd name="connsiteY10" fmla="*/ 15457 h 54157"/>
                  <a:gd name="connsiteX11" fmla="*/ 9369 w 53226"/>
                  <a:gd name="connsiteY11" fmla="*/ 54157 h 54157"/>
                  <a:gd name="connsiteX12" fmla="*/ 0 w 53226"/>
                  <a:gd name="connsiteY12" fmla="*/ 54157 h 54157"/>
                  <a:gd name="connsiteX13" fmla="*/ 0 w 53226"/>
                  <a:gd name="connsiteY13"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26" h="54157">
                    <a:moveTo>
                      <a:pt x="0" y="0"/>
                    </a:moveTo>
                    <a:lnTo>
                      <a:pt x="10136" y="0"/>
                    </a:lnTo>
                    <a:lnTo>
                      <a:pt x="26623" y="25610"/>
                    </a:lnTo>
                    <a:lnTo>
                      <a:pt x="43107" y="0"/>
                    </a:lnTo>
                    <a:lnTo>
                      <a:pt x="53227" y="0"/>
                    </a:lnTo>
                    <a:lnTo>
                      <a:pt x="53227" y="54157"/>
                    </a:lnTo>
                    <a:lnTo>
                      <a:pt x="43727" y="54157"/>
                    </a:lnTo>
                    <a:lnTo>
                      <a:pt x="43727" y="15310"/>
                    </a:lnTo>
                    <a:lnTo>
                      <a:pt x="26623" y="40838"/>
                    </a:lnTo>
                    <a:lnTo>
                      <a:pt x="26311" y="40838"/>
                    </a:lnTo>
                    <a:lnTo>
                      <a:pt x="9369" y="15457"/>
                    </a:lnTo>
                    <a:lnTo>
                      <a:pt x="9369"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0" name="Freeform 9">
                <a:extLst>
                  <a:ext uri="{FF2B5EF4-FFF2-40B4-BE49-F238E27FC236}">
                    <a16:creationId xmlns:a16="http://schemas.microsoft.com/office/drawing/2014/main" id="{4AACABF2-FD83-348B-4674-D201572C5DE0}"/>
                  </a:ext>
                </a:extLst>
              </p:cNvPr>
              <p:cNvSpPr/>
              <p:nvPr/>
            </p:nvSpPr>
            <p:spPr>
              <a:xfrm>
                <a:off x="10862467" y="723418"/>
                <a:ext cx="40544" cy="54157"/>
              </a:xfrm>
              <a:custGeom>
                <a:avLst/>
                <a:gdLst>
                  <a:gd name="connsiteX0" fmla="*/ 0 w 40544"/>
                  <a:gd name="connsiteY0" fmla="*/ 0 h 54157"/>
                  <a:gd name="connsiteX1" fmla="*/ 40169 w 40544"/>
                  <a:gd name="connsiteY1" fmla="*/ 0 h 54157"/>
                  <a:gd name="connsiteX2" fmla="*/ 40169 w 40544"/>
                  <a:gd name="connsiteY2" fmla="*/ 8504 h 54157"/>
                  <a:gd name="connsiteX3" fmla="*/ 9516 w 40544"/>
                  <a:gd name="connsiteY3" fmla="*/ 8504 h 54157"/>
                  <a:gd name="connsiteX4" fmla="*/ 9516 w 40544"/>
                  <a:gd name="connsiteY4" fmla="*/ 22574 h 54157"/>
                  <a:gd name="connsiteX5" fmla="*/ 36676 w 40544"/>
                  <a:gd name="connsiteY5" fmla="*/ 22574 h 54157"/>
                  <a:gd name="connsiteX6" fmla="*/ 36676 w 40544"/>
                  <a:gd name="connsiteY6" fmla="*/ 31094 h 54157"/>
                  <a:gd name="connsiteX7" fmla="*/ 9516 w 40544"/>
                  <a:gd name="connsiteY7" fmla="*/ 31094 h 54157"/>
                  <a:gd name="connsiteX8" fmla="*/ 9516 w 40544"/>
                  <a:gd name="connsiteY8" fmla="*/ 45653 h 54157"/>
                  <a:gd name="connsiteX9" fmla="*/ 40544 w 40544"/>
                  <a:gd name="connsiteY9" fmla="*/ 45653 h 54157"/>
                  <a:gd name="connsiteX10" fmla="*/ 40544 w 40544"/>
                  <a:gd name="connsiteY10" fmla="*/ 54157 h 54157"/>
                  <a:gd name="connsiteX11" fmla="*/ 0 w 40544"/>
                  <a:gd name="connsiteY11" fmla="*/ 54157 h 54157"/>
                  <a:gd name="connsiteX12" fmla="*/ 0 w 40544"/>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4" h="54157">
                    <a:moveTo>
                      <a:pt x="0" y="0"/>
                    </a:moveTo>
                    <a:lnTo>
                      <a:pt x="40169" y="0"/>
                    </a:lnTo>
                    <a:lnTo>
                      <a:pt x="40169" y="8504"/>
                    </a:lnTo>
                    <a:lnTo>
                      <a:pt x="9516" y="8504"/>
                    </a:lnTo>
                    <a:lnTo>
                      <a:pt x="9516" y="22574"/>
                    </a:lnTo>
                    <a:lnTo>
                      <a:pt x="36676" y="22574"/>
                    </a:lnTo>
                    <a:lnTo>
                      <a:pt x="36676" y="31094"/>
                    </a:lnTo>
                    <a:lnTo>
                      <a:pt x="9516" y="31094"/>
                    </a:lnTo>
                    <a:lnTo>
                      <a:pt x="9516"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1" name="Freeform 10">
                <a:extLst>
                  <a:ext uri="{FF2B5EF4-FFF2-40B4-BE49-F238E27FC236}">
                    <a16:creationId xmlns:a16="http://schemas.microsoft.com/office/drawing/2014/main" id="{4449124D-87AE-7F62-53C1-BBABCAAB20A6}"/>
                  </a:ext>
                </a:extLst>
              </p:cNvPr>
              <p:cNvSpPr/>
              <p:nvPr/>
            </p:nvSpPr>
            <p:spPr>
              <a:xfrm>
                <a:off x="10978613" y="723411"/>
                <a:ext cx="9516" cy="54156"/>
              </a:xfrm>
              <a:custGeom>
                <a:avLst/>
                <a:gdLst>
                  <a:gd name="connsiteX0" fmla="*/ 0 w 9516"/>
                  <a:gd name="connsiteY0" fmla="*/ 0 h 54156"/>
                  <a:gd name="connsiteX1" fmla="*/ 9516 w 9516"/>
                  <a:gd name="connsiteY1" fmla="*/ 0 h 54156"/>
                  <a:gd name="connsiteX2" fmla="*/ 9516 w 9516"/>
                  <a:gd name="connsiteY2" fmla="*/ 54157 h 54156"/>
                  <a:gd name="connsiteX3" fmla="*/ 0 w 9516"/>
                  <a:gd name="connsiteY3" fmla="*/ 54157 h 54156"/>
                </a:gdLst>
                <a:ahLst/>
                <a:cxnLst>
                  <a:cxn ang="0">
                    <a:pos x="connsiteX0" y="connsiteY0"/>
                  </a:cxn>
                  <a:cxn ang="0">
                    <a:pos x="connsiteX1" y="connsiteY1"/>
                  </a:cxn>
                  <a:cxn ang="0">
                    <a:pos x="connsiteX2" y="connsiteY2"/>
                  </a:cxn>
                  <a:cxn ang="0">
                    <a:pos x="connsiteX3" y="connsiteY3"/>
                  </a:cxn>
                </a:cxnLst>
                <a:rect l="l" t="t" r="r" b="b"/>
                <a:pathLst>
                  <a:path w="9516" h="54156">
                    <a:moveTo>
                      <a:pt x="0" y="0"/>
                    </a:moveTo>
                    <a:lnTo>
                      <a:pt x="9516" y="0"/>
                    </a:lnTo>
                    <a:lnTo>
                      <a:pt x="9516" y="54157"/>
                    </a:lnTo>
                    <a:lnTo>
                      <a:pt x="0" y="54157"/>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2" name="Freeform 11">
                <a:extLst>
                  <a:ext uri="{FF2B5EF4-FFF2-40B4-BE49-F238E27FC236}">
                    <a16:creationId xmlns:a16="http://schemas.microsoft.com/office/drawing/2014/main" id="{A6CCA847-FA6F-3B5C-6086-BA906F921678}"/>
                  </a:ext>
                </a:extLst>
              </p:cNvPr>
              <p:cNvSpPr/>
              <p:nvPr/>
            </p:nvSpPr>
            <p:spPr>
              <a:xfrm>
                <a:off x="11018090" y="723418"/>
                <a:ext cx="53226" cy="54157"/>
              </a:xfrm>
              <a:custGeom>
                <a:avLst/>
                <a:gdLst>
                  <a:gd name="connsiteX0" fmla="*/ 0 w 53226"/>
                  <a:gd name="connsiteY0" fmla="*/ 0 h 54157"/>
                  <a:gd name="connsiteX1" fmla="*/ 10136 w 53226"/>
                  <a:gd name="connsiteY1" fmla="*/ 0 h 54157"/>
                  <a:gd name="connsiteX2" fmla="*/ 26622 w 53226"/>
                  <a:gd name="connsiteY2" fmla="*/ 25610 h 54157"/>
                  <a:gd name="connsiteX3" fmla="*/ 43091 w 53226"/>
                  <a:gd name="connsiteY3" fmla="*/ 0 h 54157"/>
                  <a:gd name="connsiteX4" fmla="*/ 53227 w 53226"/>
                  <a:gd name="connsiteY4" fmla="*/ 0 h 54157"/>
                  <a:gd name="connsiteX5" fmla="*/ 53227 w 53226"/>
                  <a:gd name="connsiteY5" fmla="*/ 54157 h 54157"/>
                  <a:gd name="connsiteX6" fmla="*/ 43711 w 53226"/>
                  <a:gd name="connsiteY6" fmla="*/ 54157 h 54157"/>
                  <a:gd name="connsiteX7" fmla="*/ 43711 w 53226"/>
                  <a:gd name="connsiteY7" fmla="*/ 15310 h 54157"/>
                  <a:gd name="connsiteX8" fmla="*/ 26622 w 53226"/>
                  <a:gd name="connsiteY8" fmla="*/ 40838 h 54157"/>
                  <a:gd name="connsiteX9" fmla="*/ 26311 w 53226"/>
                  <a:gd name="connsiteY9" fmla="*/ 40838 h 54157"/>
                  <a:gd name="connsiteX10" fmla="*/ 9353 w 53226"/>
                  <a:gd name="connsiteY10" fmla="*/ 15457 h 54157"/>
                  <a:gd name="connsiteX11" fmla="*/ 9353 w 53226"/>
                  <a:gd name="connsiteY11" fmla="*/ 54157 h 54157"/>
                  <a:gd name="connsiteX12" fmla="*/ 0 w 53226"/>
                  <a:gd name="connsiteY12" fmla="*/ 54157 h 54157"/>
                  <a:gd name="connsiteX13" fmla="*/ 0 w 53226"/>
                  <a:gd name="connsiteY13"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26" h="54157">
                    <a:moveTo>
                      <a:pt x="0" y="0"/>
                    </a:moveTo>
                    <a:lnTo>
                      <a:pt x="10136" y="0"/>
                    </a:lnTo>
                    <a:lnTo>
                      <a:pt x="26622" y="25610"/>
                    </a:lnTo>
                    <a:lnTo>
                      <a:pt x="43091" y="0"/>
                    </a:lnTo>
                    <a:lnTo>
                      <a:pt x="53227" y="0"/>
                    </a:lnTo>
                    <a:lnTo>
                      <a:pt x="53227" y="54157"/>
                    </a:lnTo>
                    <a:lnTo>
                      <a:pt x="43711" y="54157"/>
                    </a:lnTo>
                    <a:lnTo>
                      <a:pt x="43711" y="15310"/>
                    </a:lnTo>
                    <a:lnTo>
                      <a:pt x="26622" y="40838"/>
                    </a:lnTo>
                    <a:lnTo>
                      <a:pt x="26311" y="40838"/>
                    </a:lnTo>
                    <a:lnTo>
                      <a:pt x="9353" y="15457"/>
                    </a:lnTo>
                    <a:lnTo>
                      <a:pt x="9353"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3" name="Freeform 12">
                <a:extLst>
                  <a:ext uri="{FF2B5EF4-FFF2-40B4-BE49-F238E27FC236}">
                    <a16:creationId xmlns:a16="http://schemas.microsoft.com/office/drawing/2014/main" id="{5018FBB3-0C0A-613B-8AEF-94536FF3274D}"/>
                  </a:ext>
                </a:extLst>
              </p:cNvPr>
              <p:cNvSpPr/>
              <p:nvPr/>
            </p:nvSpPr>
            <p:spPr>
              <a:xfrm>
                <a:off x="11100763" y="723411"/>
                <a:ext cx="41931" cy="54157"/>
              </a:xfrm>
              <a:custGeom>
                <a:avLst/>
                <a:gdLst>
                  <a:gd name="connsiteX0" fmla="*/ 0 w 41931"/>
                  <a:gd name="connsiteY0" fmla="*/ 0 h 54157"/>
                  <a:gd name="connsiteX1" fmla="*/ 21364 w 41931"/>
                  <a:gd name="connsiteY1" fmla="*/ 0 h 54157"/>
                  <a:gd name="connsiteX2" fmla="*/ 41932 w 41931"/>
                  <a:gd name="connsiteY2" fmla="*/ 18101 h 54157"/>
                  <a:gd name="connsiteX3" fmla="*/ 41932 w 41931"/>
                  <a:gd name="connsiteY3" fmla="*/ 18248 h 54157"/>
                  <a:gd name="connsiteX4" fmla="*/ 20271 w 41931"/>
                  <a:gd name="connsiteY4" fmla="*/ 36758 h 54157"/>
                  <a:gd name="connsiteX5" fmla="*/ 9514 w 41931"/>
                  <a:gd name="connsiteY5" fmla="*/ 36758 h 54157"/>
                  <a:gd name="connsiteX6" fmla="*/ 9514 w 41931"/>
                  <a:gd name="connsiteY6" fmla="*/ 54157 h 54157"/>
                  <a:gd name="connsiteX7" fmla="*/ 0 w 41931"/>
                  <a:gd name="connsiteY7" fmla="*/ 54157 h 54157"/>
                  <a:gd name="connsiteX8" fmla="*/ 0 w 41931"/>
                  <a:gd name="connsiteY8" fmla="*/ 0 h 54157"/>
                  <a:gd name="connsiteX9" fmla="*/ 20581 w 41931"/>
                  <a:gd name="connsiteY9" fmla="*/ 28156 h 54157"/>
                  <a:gd name="connsiteX10" fmla="*/ 32267 w 41931"/>
                  <a:gd name="connsiteY10" fmla="*/ 18493 h 54157"/>
                  <a:gd name="connsiteX11" fmla="*/ 32267 w 41931"/>
                  <a:gd name="connsiteY11" fmla="*/ 18330 h 54157"/>
                  <a:gd name="connsiteX12" fmla="*/ 20581 w 41931"/>
                  <a:gd name="connsiteY12" fmla="*/ 8651 h 54157"/>
                  <a:gd name="connsiteX13" fmla="*/ 9514 w 41931"/>
                  <a:gd name="connsiteY13" fmla="*/ 8651 h 54157"/>
                  <a:gd name="connsiteX14" fmla="*/ 9514 w 41931"/>
                  <a:gd name="connsiteY14" fmla="*/ 28156 h 54157"/>
                  <a:gd name="connsiteX15" fmla="*/ 20581 w 41931"/>
                  <a:gd name="connsiteY15" fmla="*/ 28156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931" h="54157">
                    <a:moveTo>
                      <a:pt x="0" y="0"/>
                    </a:moveTo>
                    <a:lnTo>
                      <a:pt x="21364" y="0"/>
                    </a:lnTo>
                    <a:cubicBezTo>
                      <a:pt x="33965" y="0"/>
                      <a:pt x="41932" y="7182"/>
                      <a:pt x="41932" y="18101"/>
                    </a:cubicBezTo>
                    <a:lnTo>
                      <a:pt x="41932" y="18248"/>
                    </a:lnTo>
                    <a:cubicBezTo>
                      <a:pt x="41932" y="30408"/>
                      <a:pt x="32186" y="36758"/>
                      <a:pt x="20271" y="36758"/>
                    </a:cubicBezTo>
                    <a:lnTo>
                      <a:pt x="9514" y="36758"/>
                    </a:lnTo>
                    <a:lnTo>
                      <a:pt x="9514" y="54157"/>
                    </a:lnTo>
                    <a:lnTo>
                      <a:pt x="0" y="54157"/>
                    </a:lnTo>
                    <a:lnTo>
                      <a:pt x="0" y="0"/>
                    </a:lnTo>
                    <a:close/>
                    <a:moveTo>
                      <a:pt x="20581" y="28156"/>
                    </a:moveTo>
                    <a:cubicBezTo>
                      <a:pt x="27780" y="28156"/>
                      <a:pt x="32267" y="24141"/>
                      <a:pt x="32267" y="18493"/>
                    </a:cubicBezTo>
                    <a:lnTo>
                      <a:pt x="32267" y="18330"/>
                    </a:lnTo>
                    <a:cubicBezTo>
                      <a:pt x="32267" y="11997"/>
                      <a:pt x="27697" y="8651"/>
                      <a:pt x="20581" y="8651"/>
                    </a:cubicBezTo>
                    <a:lnTo>
                      <a:pt x="9514" y="8651"/>
                    </a:lnTo>
                    <a:lnTo>
                      <a:pt x="9514" y="28156"/>
                    </a:lnTo>
                    <a:lnTo>
                      <a:pt x="20581" y="28156"/>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4" name="Freeform 13">
                <a:extLst>
                  <a:ext uri="{FF2B5EF4-FFF2-40B4-BE49-F238E27FC236}">
                    <a16:creationId xmlns:a16="http://schemas.microsoft.com/office/drawing/2014/main" id="{8BFF9EA0-2B5D-B141-0A4E-2D6184BCFC96}"/>
                  </a:ext>
                </a:extLst>
              </p:cNvPr>
              <p:cNvSpPr/>
              <p:nvPr/>
            </p:nvSpPr>
            <p:spPr>
              <a:xfrm>
                <a:off x="11166044" y="723411"/>
                <a:ext cx="45963" cy="54157"/>
              </a:xfrm>
              <a:custGeom>
                <a:avLst/>
                <a:gdLst>
                  <a:gd name="connsiteX0" fmla="*/ 0 w 45963"/>
                  <a:gd name="connsiteY0" fmla="*/ 0 h 54157"/>
                  <a:gd name="connsiteX1" fmla="*/ 24157 w 45963"/>
                  <a:gd name="connsiteY1" fmla="*/ 0 h 54157"/>
                  <a:gd name="connsiteX2" fmla="*/ 39777 w 45963"/>
                  <a:gd name="connsiteY2" fmla="*/ 5419 h 54157"/>
                  <a:gd name="connsiteX3" fmla="*/ 44266 w 45963"/>
                  <a:gd name="connsiteY3" fmla="*/ 17089 h 54157"/>
                  <a:gd name="connsiteX4" fmla="*/ 44266 w 45963"/>
                  <a:gd name="connsiteY4" fmla="*/ 17253 h 54157"/>
                  <a:gd name="connsiteX5" fmla="*/ 31339 w 45963"/>
                  <a:gd name="connsiteY5" fmla="*/ 33656 h 54157"/>
                  <a:gd name="connsiteX6" fmla="*/ 45963 w 45963"/>
                  <a:gd name="connsiteY6" fmla="*/ 54157 h 54157"/>
                  <a:gd name="connsiteX7" fmla="*/ 34750 w 45963"/>
                  <a:gd name="connsiteY7" fmla="*/ 54157 h 54157"/>
                  <a:gd name="connsiteX8" fmla="*/ 21431 w 45963"/>
                  <a:gd name="connsiteY8" fmla="*/ 35289 h 54157"/>
                  <a:gd name="connsiteX9" fmla="*/ 9532 w 45963"/>
                  <a:gd name="connsiteY9" fmla="*/ 35289 h 54157"/>
                  <a:gd name="connsiteX10" fmla="*/ 9532 w 45963"/>
                  <a:gd name="connsiteY10" fmla="*/ 54157 h 54157"/>
                  <a:gd name="connsiteX11" fmla="*/ 0 w 45963"/>
                  <a:gd name="connsiteY11" fmla="*/ 54157 h 54157"/>
                  <a:gd name="connsiteX12" fmla="*/ 0 w 45963"/>
                  <a:gd name="connsiteY12" fmla="*/ 0 h 54157"/>
                  <a:gd name="connsiteX13" fmla="*/ 23455 w 45963"/>
                  <a:gd name="connsiteY13" fmla="*/ 26850 h 54157"/>
                  <a:gd name="connsiteX14" fmla="*/ 34587 w 45963"/>
                  <a:gd name="connsiteY14" fmla="*/ 17808 h 54157"/>
                  <a:gd name="connsiteX15" fmla="*/ 34587 w 45963"/>
                  <a:gd name="connsiteY15" fmla="*/ 17644 h 54157"/>
                  <a:gd name="connsiteX16" fmla="*/ 23373 w 45963"/>
                  <a:gd name="connsiteY16" fmla="*/ 8651 h 54157"/>
                  <a:gd name="connsiteX17" fmla="*/ 9532 w 45963"/>
                  <a:gd name="connsiteY17" fmla="*/ 8651 h 54157"/>
                  <a:gd name="connsiteX18" fmla="*/ 9532 w 45963"/>
                  <a:gd name="connsiteY18" fmla="*/ 26850 h 54157"/>
                  <a:gd name="connsiteX19" fmla="*/ 23455 w 45963"/>
                  <a:gd name="connsiteY19" fmla="*/ 2685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63" h="54157">
                    <a:moveTo>
                      <a:pt x="0" y="0"/>
                    </a:moveTo>
                    <a:lnTo>
                      <a:pt x="24157" y="0"/>
                    </a:lnTo>
                    <a:cubicBezTo>
                      <a:pt x="30963" y="0"/>
                      <a:pt x="36286" y="2008"/>
                      <a:pt x="39777" y="5419"/>
                    </a:cubicBezTo>
                    <a:cubicBezTo>
                      <a:pt x="42634" y="8357"/>
                      <a:pt x="44266" y="12372"/>
                      <a:pt x="44266" y="17089"/>
                    </a:cubicBezTo>
                    <a:lnTo>
                      <a:pt x="44266" y="17253"/>
                    </a:lnTo>
                    <a:cubicBezTo>
                      <a:pt x="44266" y="26148"/>
                      <a:pt x="38912" y="31486"/>
                      <a:pt x="31339" y="33656"/>
                    </a:cubicBezTo>
                    <a:lnTo>
                      <a:pt x="45963" y="54157"/>
                    </a:lnTo>
                    <a:lnTo>
                      <a:pt x="34750" y="54157"/>
                    </a:lnTo>
                    <a:lnTo>
                      <a:pt x="21431" y="35289"/>
                    </a:lnTo>
                    <a:lnTo>
                      <a:pt x="9532" y="35289"/>
                    </a:lnTo>
                    <a:lnTo>
                      <a:pt x="9532" y="54157"/>
                    </a:lnTo>
                    <a:lnTo>
                      <a:pt x="0" y="54157"/>
                    </a:lnTo>
                    <a:lnTo>
                      <a:pt x="0" y="0"/>
                    </a:lnTo>
                    <a:close/>
                    <a:moveTo>
                      <a:pt x="23455" y="26850"/>
                    </a:moveTo>
                    <a:cubicBezTo>
                      <a:pt x="30278" y="26850"/>
                      <a:pt x="34587" y="23275"/>
                      <a:pt x="34587" y="17808"/>
                    </a:cubicBezTo>
                    <a:lnTo>
                      <a:pt x="34587" y="17644"/>
                    </a:lnTo>
                    <a:cubicBezTo>
                      <a:pt x="34587" y="11834"/>
                      <a:pt x="30425" y="8651"/>
                      <a:pt x="23373" y="8651"/>
                    </a:cubicBezTo>
                    <a:lnTo>
                      <a:pt x="9532" y="8651"/>
                    </a:lnTo>
                    <a:lnTo>
                      <a:pt x="9532" y="26850"/>
                    </a:lnTo>
                    <a:lnTo>
                      <a:pt x="23455" y="2685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5" name="Freeform 14">
                <a:extLst>
                  <a:ext uri="{FF2B5EF4-FFF2-40B4-BE49-F238E27FC236}">
                    <a16:creationId xmlns:a16="http://schemas.microsoft.com/office/drawing/2014/main" id="{DA15F709-60D8-C6F4-A559-D0722AA8EC3C}"/>
                  </a:ext>
                </a:extLst>
              </p:cNvPr>
              <p:cNvSpPr/>
              <p:nvPr/>
            </p:nvSpPr>
            <p:spPr>
              <a:xfrm>
                <a:off x="11230558" y="722469"/>
                <a:ext cx="56621" cy="56017"/>
              </a:xfrm>
              <a:custGeom>
                <a:avLst/>
                <a:gdLst>
                  <a:gd name="connsiteX0" fmla="*/ 0 w 56621"/>
                  <a:gd name="connsiteY0" fmla="*/ 28172 h 56017"/>
                  <a:gd name="connsiteX1" fmla="*/ 0 w 56621"/>
                  <a:gd name="connsiteY1" fmla="*/ 28025 h 56017"/>
                  <a:gd name="connsiteX2" fmla="*/ 28384 w 56621"/>
                  <a:gd name="connsiteY2" fmla="*/ 0 h 56017"/>
                  <a:gd name="connsiteX3" fmla="*/ 56622 w 56621"/>
                  <a:gd name="connsiteY3" fmla="*/ 27862 h 56017"/>
                  <a:gd name="connsiteX4" fmla="*/ 56622 w 56621"/>
                  <a:gd name="connsiteY4" fmla="*/ 28025 h 56017"/>
                  <a:gd name="connsiteX5" fmla="*/ 28221 w 56621"/>
                  <a:gd name="connsiteY5" fmla="*/ 56018 h 56017"/>
                  <a:gd name="connsiteX6" fmla="*/ 0 w 56621"/>
                  <a:gd name="connsiteY6" fmla="*/ 28172 h 56017"/>
                  <a:gd name="connsiteX7" fmla="*/ 46649 w 56621"/>
                  <a:gd name="connsiteY7" fmla="*/ 28172 h 56017"/>
                  <a:gd name="connsiteX8" fmla="*/ 46649 w 56621"/>
                  <a:gd name="connsiteY8" fmla="*/ 28025 h 56017"/>
                  <a:gd name="connsiteX9" fmla="*/ 28221 w 56621"/>
                  <a:gd name="connsiteY9" fmla="*/ 8765 h 56017"/>
                  <a:gd name="connsiteX10" fmla="*/ 9989 w 56621"/>
                  <a:gd name="connsiteY10" fmla="*/ 27862 h 56017"/>
                  <a:gd name="connsiteX11" fmla="*/ 9989 w 56621"/>
                  <a:gd name="connsiteY11" fmla="*/ 28025 h 56017"/>
                  <a:gd name="connsiteX12" fmla="*/ 28384 w 56621"/>
                  <a:gd name="connsiteY12" fmla="*/ 47286 h 56017"/>
                  <a:gd name="connsiteX13" fmla="*/ 46649 w 56621"/>
                  <a:gd name="connsiteY13" fmla="*/ 28172 h 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21" h="56017">
                    <a:moveTo>
                      <a:pt x="0" y="28172"/>
                    </a:moveTo>
                    <a:lnTo>
                      <a:pt x="0" y="28025"/>
                    </a:lnTo>
                    <a:cubicBezTo>
                      <a:pt x="0" y="12780"/>
                      <a:pt x="11752" y="0"/>
                      <a:pt x="28384" y="0"/>
                    </a:cubicBezTo>
                    <a:cubicBezTo>
                      <a:pt x="45033" y="0"/>
                      <a:pt x="56622" y="12633"/>
                      <a:pt x="56622" y="27862"/>
                    </a:cubicBezTo>
                    <a:lnTo>
                      <a:pt x="56622" y="28025"/>
                    </a:lnTo>
                    <a:cubicBezTo>
                      <a:pt x="56622" y="43254"/>
                      <a:pt x="44886" y="56018"/>
                      <a:pt x="28221" y="56018"/>
                    </a:cubicBezTo>
                    <a:cubicBezTo>
                      <a:pt x="11605" y="56018"/>
                      <a:pt x="0" y="43417"/>
                      <a:pt x="0" y="28172"/>
                    </a:cubicBezTo>
                    <a:moveTo>
                      <a:pt x="46649" y="28172"/>
                    </a:moveTo>
                    <a:lnTo>
                      <a:pt x="46649" y="28025"/>
                    </a:lnTo>
                    <a:cubicBezTo>
                      <a:pt x="46649" y="17514"/>
                      <a:pt x="38994" y="8765"/>
                      <a:pt x="28221" y="8765"/>
                    </a:cubicBezTo>
                    <a:cubicBezTo>
                      <a:pt x="17481" y="8765"/>
                      <a:pt x="9989" y="17334"/>
                      <a:pt x="9989" y="27862"/>
                    </a:cubicBezTo>
                    <a:lnTo>
                      <a:pt x="9989" y="28025"/>
                    </a:lnTo>
                    <a:cubicBezTo>
                      <a:pt x="9989" y="38537"/>
                      <a:pt x="17644" y="47286"/>
                      <a:pt x="28384" y="47286"/>
                    </a:cubicBezTo>
                    <a:cubicBezTo>
                      <a:pt x="39141" y="47286"/>
                      <a:pt x="46649" y="38684"/>
                      <a:pt x="46649" y="28172"/>
                    </a:cubicBezTo>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6" name="Freeform 15">
                <a:extLst>
                  <a:ext uri="{FF2B5EF4-FFF2-40B4-BE49-F238E27FC236}">
                    <a16:creationId xmlns:a16="http://schemas.microsoft.com/office/drawing/2014/main" id="{24D90D89-2BC0-F614-A0D5-3FDD4F97BE1D}"/>
                  </a:ext>
                </a:extLst>
              </p:cNvPr>
              <p:cNvSpPr/>
              <p:nvPr/>
            </p:nvSpPr>
            <p:spPr>
              <a:xfrm>
                <a:off x="11302198" y="723418"/>
                <a:ext cx="53390" cy="54548"/>
              </a:xfrm>
              <a:custGeom>
                <a:avLst/>
                <a:gdLst>
                  <a:gd name="connsiteX0" fmla="*/ 0 w 53390"/>
                  <a:gd name="connsiteY0" fmla="*/ 0 h 54548"/>
                  <a:gd name="connsiteX1" fmla="*/ 10513 w 53390"/>
                  <a:gd name="connsiteY1" fmla="*/ 0 h 54548"/>
                  <a:gd name="connsiteX2" fmla="*/ 26850 w 53390"/>
                  <a:gd name="connsiteY2" fmla="*/ 41605 h 54548"/>
                  <a:gd name="connsiteX3" fmla="*/ 43107 w 53390"/>
                  <a:gd name="connsiteY3" fmla="*/ 0 h 54548"/>
                  <a:gd name="connsiteX4" fmla="*/ 53390 w 53390"/>
                  <a:gd name="connsiteY4" fmla="*/ 0 h 54548"/>
                  <a:gd name="connsiteX5" fmla="*/ 30882 w 53390"/>
                  <a:gd name="connsiteY5" fmla="*/ 54549 h 54548"/>
                  <a:gd name="connsiteX6" fmla="*/ 22508 w 53390"/>
                  <a:gd name="connsiteY6" fmla="*/ 54549 h 54548"/>
                  <a:gd name="connsiteX7" fmla="*/ 0 w 53390"/>
                  <a:gd name="connsiteY7" fmla="*/ 0 h 5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90" h="54548">
                    <a:moveTo>
                      <a:pt x="0" y="0"/>
                    </a:moveTo>
                    <a:lnTo>
                      <a:pt x="10513" y="0"/>
                    </a:lnTo>
                    <a:lnTo>
                      <a:pt x="26850" y="41605"/>
                    </a:lnTo>
                    <a:lnTo>
                      <a:pt x="43107" y="0"/>
                    </a:lnTo>
                    <a:lnTo>
                      <a:pt x="53390" y="0"/>
                    </a:lnTo>
                    <a:lnTo>
                      <a:pt x="30882" y="54549"/>
                    </a:lnTo>
                    <a:lnTo>
                      <a:pt x="22508" y="54549"/>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7" name="Freeform 16">
                <a:extLst>
                  <a:ext uri="{FF2B5EF4-FFF2-40B4-BE49-F238E27FC236}">
                    <a16:creationId xmlns:a16="http://schemas.microsoft.com/office/drawing/2014/main" id="{2B8B7FFA-70A0-C0EE-0758-D31569895E0B}"/>
                  </a:ext>
                </a:extLst>
              </p:cNvPr>
              <p:cNvSpPr/>
              <p:nvPr/>
            </p:nvSpPr>
            <p:spPr>
              <a:xfrm>
                <a:off x="11380395" y="723418"/>
                <a:ext cx="40546" cy="54157"/>
              </a:xfrm>
              <a:custGeom>
                <a:avLst/>
                <a:gdLst>
                  <a:gd name="connsiteX0" fmla="*/ 0 w 40546"/>
                  <a:gd name="connsiteY0" fmla="*/ 0 h 54157"/>
                  <a:gd name="connsiteX1" fmla="*/ 40153 w 40546"/>
                  <a:gd name="connsiteY1" fmla="*/ 0 h 54157"/>
                  <a:gd name="connsiteX2" fmla="*/ 40153 w 40546"/>
                  <a:gd name="connsiteY2" fmla="*/ 8504 h 54157"/>
                  <a:gd name="connsiteX3" fmla="*/ 9517 w 40546"/>
                  <a:gd name="connsiteY3" fmla="*/ 8504 h 54157"/>
                  <a:gd name="connsiteX4" fmla="*/ 9517 w 40546"/>
                  <a:gd name="connsiteY4" fmla="*/ 22574 h 54157"/>
                  <a:gd name="connsiteX5" fmla="*/ 36660 w 40546"/>
                  <a:gd name="connsiteY5" fmla="*/ 22574 h 54157"/>
                  <a:gd name="connsiteX6" fmla="*/ 36660 w 40546"/>
                  <a:gd name="connsiteY6" fmla="*/ 31094 h 54157"/>
                  <a:gd name="connsiteX7" fmla="*/ 9517 w 40546"/>
                  <a:gd name="connsiteY7" fmla="*/ 31094 h 54157"/>
                  <a:gd name="connsiteX8" fmla="*/ 9517 w 40546"/>
                  <a:gd name="connsiteY8" fmla="*/ 45653 h 54157"/>
                  <a:gd name="connsiteX9" fmla="*/ 40546 w 40546"/>
                  <a:gd name="connsiteY9" fmla="*/ 45653 h 54157"/>
                  <a:gd name="connsiteX10" fmla="*/ 40546 w 40546"/>
                  <a:gd name="connsiteY10" fmla="*/ 54157 h 54157"/>
                  <a:gd name="connsiteX11" fmla="*/ 0 w 40546"/>
                  <a:gd name="connsiteY11" fmla="*/ 54157 h 54157"/>
                  <a:gd name="connsiteX12" fmla="*/ 0 w 40546"/>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6" h="54157">
                    <a:moveTo>
                      <a:pt x="0" y="0"/>
                    </a:moveTo>
                    <a:lnTo>
                      <a:pt x="40153" y="0"/>
                    </a:lnTo>
                    <a:lnTo>
                      <a:pt x="40153" y="8504"/>
                    </a:lnTo>
                    <a:lnTo>
                      <a:pt x="9517" y="8504"/>
                    </a:lnTo>
                    <a:lnTo>
                      <a:pt x="9517" y="22574"/>
                    </a:lnTo>
                    <a:lnTo>
                      <a:pt x="36660" y="22574"/>
                    </a:lnTo>
                    <a:lnTo>
                      <a:pt x="36660" y="31094"/>
                    </a:lnTo>
                    <a:lnTo>
                      <a:pt x="9517" y="31094"/>
                    </a:lnTo>
                    <a:lnTo>
                      <a:pt x="9517" y="45653"/>
                    </a:lnTo>
                    <a:lnTo>
                      <a:pt x="40546" y="45653"/>
                    </a:lnTo>
                    <a:lnTo>
                      <a:pt x="40546"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8" name="Freeform 17">
                <a:extLst>
                  <a:ext uri="{FF2B5EF4-FFF2-40B4-BE49-F238E27FC236}">
                    <a16:creationId xmlns:a16="http://schemas.microsoft.com/office/drawing/2014/main" id="{6816CA6F-C175-29B5-7A89-40642E6B4B60}"/>
                  </a:ext>
                </a:extLst>
              </p:cNvPr>
              <p:cNvSpPr/>
              <p:nvPr/>
            </p:nvSpPr>
            <p:spPr>
              <a:xfrm>
                <a:off x="11448586" y="723418"/>
                <a:ext cx="53243" cy="54157"/>
              </a:xfrm>
              <a:custGeom>
                <a:avLst/>
                <a:gdLst>
                  <a:gd name="connsiteX0" fmla="*/ 0 w 53243"/>
                  <a:gd name="connsiteY0" fmla="*/ 0 h 54157"/>
                  <a:gd name="connsiteX1" fmla="*/ 10136 w 53243"/>
                  <a:gd name="connsiteY1" fmla="*/ 0 h 54157"/>
                  <a:gd name="connsiteX2" fmla="*/ 26623 w 53243"/>
                  <a:gd name="connsiteY2" fmla="*/ 25610 h 54157"/>
                  <a:gd name="connsiteX3" fmla="*/ 43107 w 53243"/>
                  <a:gd name="connsiteY3" fmla="*/ 0 h 54157"/>
                  <a:gd name="connsiteX4" fmla="*/ 53243 w 53243"/>
                  <a:gd name="connsiteY4" fmla="*/ 0 h 54157"/>
                  <a:gd name="connsiteX5" fmla="*/ 53243 w 53243"/>
                  <a:gd name="connsiteY5" fmla="*/ 54157 h 54157"/>
                  <a:gd name="connsiteX6" fmla="*/ 43727 w 53243"/>
                  <a:gd name="connsiteY6" fmla="*/ 54157 h 54157"/>
                  <a:gd name="connsiteX7" fmla="*/ 43727 w 53243"/>
                  <a:gd name="connsiteY7" fmla="*/ 15310 h 54157"/>
                  <a:gd name="connsiteX8" fmla="*/ 26623 w 53243"/>
                  <a:gd name="connsiteY8" fmla="*/ 40838 h 54157"/>
                  <a:gd name="connsiteX9" fmla="*/ 26311 w 53243"/>
                  <a:gd name="connsiteY9" fmla="*/ 40838 h 54157"/>
                  <a:gd name="connsiteX10" fmla="*/ 9353 w 53243"/>
                  <a:gd name="connsiteY10" fmla="*/ 15457 h 54157"/>
                  <a:gd name="connsiteX11" fmla="*/ 9353 w 53243"/>
                  <a:gd name="connsiteY11" fmla="*/ 54157 h 54157"/>
                  <a:gd name="connsiteX12" fmla="*/ 0 w 53243"/>
                  <a:gd name="connsiteY12" fmla="*/ 54157 h 54157"/>
                  <a:gd name="connsiteX13" fmla="*/ 0 w 53243"/>
                  <a:gd name="connsiteY13"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43" h="54157">
                    <a:moveTo>
                      <a:pt x="0" y="0"/>
                    </a:moveTo>
                    <a:lnTo>
                      <a:pt x="10136" y="0"/>
                    </a:lnTo>
                    <a:lnTo>
                      <a:pt x="26623" y="25610"/>
                    </a:lnTo>
                    <a:lnTo>
                      <a:pt x="43107" y="0"/>
                    </a:lnTo>
                    <a:lnTo>
                      <a:pt x="53243" y="0"/>
                    </a:lnTo>
                    <a:lnTo>
                      <a:pt x="53243" y="54157"/>
                    </a:lnTo>
                    <a:lnTo>
                      <a:pt x="43727" y="54157"/>
                    </a:lnTo>
                    <a:lnTo>
                      <a:pt x="43727" y="15310"/>
                    </a:lnTo>
                    <a:lnTo>
                      <a:pt x="26623" y="40838"/>
                    </a:lnTo>
                    <a:lnTo>
                      <a:pt x="26311" y="40838"/>
                    </a:lnTo>
                    <a:lnTo>
                      <a:pt x="9353" y="15457"/>
                    </a:lnTo>
                    <a:lnTo>
                      <a:pt x="9353"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19" name="Freeform 18">
                <a:extLst>
                  <a:ext uri="{FF2B5EF4-FFF2-40B4-BE49-F238E27FC236}">
                    <a16:creationId xmlns:a16="http://schemas.microsoft.com/office/drawing/2014/main" id="{B21BF8B6-08BE-6628-A2F1-E22F3C3F488E}"/>
                  </a:ext>
                </a:extLst>
              </p:cNvPr>
              <p:cNvSpPr/>
              <p:nvPr/>
            </p:nvSpPr>
            <p:spPr>
              <a:xfrm>
                <a:off x="11530420" y="723418"/>
                <a:ext cx="40528" cy="54157"/>
              </a:xfrm>
              <a:custGeom>
                <a:avLst/>
                <a:gdLst>
                  <a:gd name="connsiteX0" fmla="*/ 0 w 40528"/>
                  <a:gd name="connsiteY0" fmla="*/ 0 h 54157"/>
                  <a:gd name="connsiteX1" fmla="*/ 40153 w 40528"/>
                  <a:gd name="connsiteY1" fmla="*/ 0 h 54157"/>
                  <a:gd name="connsiteX2" fmla="*/ 40153 w 40528"/>
                  <a:gd name="connsiteY2" fmla="*/ 8504 h 54157"/>
                  <a:gd name="connsiteX3" fmla="*/ 9516 w 40528"/>
                  <a:gd name="connsiteY3" fmla="*/ 8504 h 54157"/>
                  <a:gd name="connsiteX4" fmla="*/ 9516 w 40528"/>
                  <a:gd name="connsiteY4" fmla="*/ 22574 h 54157"/>
                  <a:gd name="connsiteX5" fmla="*/ 36660 w 40528"/>
                  <a:gd name="connsiteY5" fmla="*/ 22574 h 54157"/>
                  <a:gd name="connsiteX6" fmla="*/ 36660 w 40528"/>
                  <a:gd name="connsiteY6" fmla="*/ 31094 h 54157"/>
                  <a:gd name="connsiteX7" fmla="*/ 9516 w 40528"/>
                  <a:gd name="connsiteY7" fmla="*/ 31094 h 54157"/>
                  <a:gd name="connsiteX8" fmla="*/ 9516 w 40528"/>
                  <a:gd name="connsiteY8" fmla="*/ 45653 h 54157"/>
                  <a:gd name="connsiteX9" fmla="*/ 40528 w 40528"/>
                  <a:gd name="connsiteY9" fmla="*/ 45653 h 54157"/>
                  <a:gd name="connsiteX10" fmla="*/ 40528 w 40528"/>
                  <a:gd name="connsiteY10" fmla="*/ 54157 h 54157"/>
                  <a:gd name="connsiteX11" fmla="*/ 0 w 40528"/>
                  <a:gd name="connsiteY11" fmla="*/ 54157 h 54157"/>
                  <a:gd name="connsiteX12" fmla="*/ 0 w 40528"/>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28" h="54157">
                    <a:moveTo>
                      <a:pt x="0" y="0"/>
                    </a:moveTo>
                    <a:lnTo>
                      <a:pt x="40153" y="0"/>
                    </a:lnTo>
                    <a:lnTo>
                      <a:pt x="40153" y="8504"/>
                    </a:lnTo>
                    <a:lnTo>
                      <a:pt x="9516" y="8504"/>
                    </a:lnTo>
                    <a:lnTo>
                      <a:pt x="9516" y="22574"/>
                    </a:lnTo>
                    <a:lnTo>
                      <a:pt x="36660" y="22574"/>
                    </a:lnTo>
                    <a:lnTo>
                      <a:pt x="36660" y="31094"/>
                    </a:lnTo>
                    <a:lnTo>
                      <a:pt x="9516" y="31094"/>
                    </a:lnTo>
                    <a:lnTo>
                      <a:pt x="9516" y="45653"/>
                    </a:lnTo>
                    <a:lnTo>
                      <a:pt x="40528" y="45653"/>
                    </a:lnTo>
                    <a:lnTo>
                      <a:pt x="40528"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0" name="Freeform 19">
                <a:extLst>
                  <a:ext uri="{FF2B5EF4-FFF2-40B4-BE49-F238E27FC236}">
                    <a16:creationId xmlns:a16="http://schemas.microsoft.com/office/drawing/2014/main" id="{54085C6D-8FDF-E2FE-EBE9-A5FE14E9B785}"/>
                  </a:ext>
                </a:extLst>
              </p:cNvPr>
              <p:cNvSpPr/>
              <p:nvPr/>
            </p:nvSpPr>
            <p:spPr>
              <a:xfrm>
                <a:off x="11597768" y="723418"/>
                <a:ext cx="47203" cy="54157"/>
              </a:xfrm>
              <a:custGeom>
                <a:avLst/>
                <a:gdLst>
                  <a:gd name="connsiteX0" fmla="*/ 0 w 47203"/>
                  <a:gd name="connsiteY0" fmla="*/ 0 h 54157"/>
                  <a:gd name="connsiteX1" fmla="*/ 8816 w 47203"/>
                  <a:gd name="connsiteY1" fmla="*/ 0 h 54157"/>
                  <a:gd name="connsiteX2" fmla="*/ 37835 w 47203"/>
                  <a:gd name="connsiteY2" fmla="*/ 37443 h 54157"/>
                  <a:gd name="connsiteX3" fmla="*/ 37835 w 47203"/>
                  <a:gd name="connsiteY3" fmla="*/ 0 h 54157"/>
                  <a:gd name="connsiteX4" fmla="*/ 47204 w 47203"/>
                  <a:gd name="connsiteY4" fmla="*/ 0 h 54157"/>
                  <a:gd name="connsiteX5" fmla="*/ 47204 w 47203"/>
                  <a:gd name="connsiteY5" fmla="*/ 54157 h 54157"/>
                  <a:gd name="connsiteX6" fmla="*/ 39239 w 47203"/>
                  <a:gd name="connsiteY6" fmla="*/ 54157 h 54157"/>
                  <a:gd name="connsiteX7" fmla="*/ 9353 w 47203"/>
                  <a:gd name="connsiteY7" fmla="*/ 15620 h 54157"/>
                  <a:gd name="connsiteX8" fmla="*/ 9353 w 47203"/>
                  <a:gd name="connsiteY8" fmla="*/ 54157 h 54157"/>
                  <a:gd name="connsiteX9" fmla="*/ 0 w 47203"/>
                  <a:gd name="connsiteY9" fmla="*/ 54157 h 54157"/>
                  <a:gd name="connsiteX10" fmla="*/ 0 w 47203"/>
                  <a:gd name="connsiteY10"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03" h="54157">
                    <a:moveTo>
                      <a:pt x="0" y="0"/>
                    </a:moveTo>
                    <a:lnTo>
                      <a:pt x="8816" y="0"/>
                    </a:lnTo>
                    <a:lnTo>
                      <a:pt x="37835" y="37443"/>
                    </a:lnTo>
                    <a:lnTo>
                      <a:pt x="37835" y="0"/>
                    </a:lnTo>
                    <a:lnTo>
                      <a:pt x="47204" y="0"/>
                    </a:lnTo>
                    <a:lnTo>
                      <a:pt x="47204" y="54157"/>
                    </a:lnTo>
                    <a:lnTo>
                      <a:pt x="39239" y="54157"/>
                    </a:lnTo>
                    <a:lnTo>
                      <a:pt x="9353" y="15620"/>
                    </a:lnTo>
                    <a:lnTo>
                      <a:pt x="9353"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1" name="Freeform 20">
                <a:extLst>
                  <a:ext uri="{FF2B5EF4-FFF2-40B4-BE49-F238E27FC236}">
                    <a16:creationId xmlns:a16="http://schemas.microsoft.com/office/drawing/2014/main" id="{5256BBBE-31F5-F620-3476-9657B29C28C9}"/>
                  </a:ext>
                </a:extLst>
              </p:cNvPr>
              <p:cNvSpPr/>
              <p:nvPr/>
            </p:nvSpPr>
            <p:spPr>
              <a:xfrm>
                <a:off x="11670519" y="723419"/>
                <a:ext cx="43972" cy="54140"/>
              </a:xfrm>
              <a:custGeom>
                <a:avLst/>
                <a:gdLst>
                  <a:gd name="connsiteX0" fmla="*/ 17187 w 43972"/>
                  <a:gd name="connsiteY0" fmla="*/ 8814 h 54140"/>
                  <a:gd name="connsiteX1" fmla="*/ 0 w 43972"/>
                  <a:gd name="connsiteY1" fmla="*/ 8814 h 54140"/>
                  <a:gd name="connsiteX2" fmla="*/ 0 w 43972"/>
                  <a:gd name="connsiteY2" fmla="*/ 0 h 54140"/>
                  <a:gd name="connsiteX3" fmla="*/ 43972 w 43972"/>
                  <a:gd name="connsiteY3" fmla="*/ 0 h 54140"/>
                  <a:gd name="connsiteX4" fmla="*/ 43972 w 43972"/>
                  <a:gd name="connsiteY4" fmla="*/ 8814 h 54140"/>
                  <a:gd name="connsiteX5" fmla="*/ 26785 w 43972"/>
                  <a:gd name="connsiteY5" fmla="*/ 8814 h 54140"/>
                  <a:gd name="connsiteX6" fmla="*/ 26785 w 43972"/>
                  <a:gd name="connsiteY6" fmla="*/ 54141 h 54140"/>
                  <a:gd name="connsiteX7" fmla="*/ 17187 w 43972"/>
                  <a:gd name="connsiteY7" fmla="*/ 54141 h 54140"/>
                  <a:gd name="connsiteX8" fmla="*/ 17187 w 43972"/>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2" h="54140">
                    <a:moveTo>
                      <a:pt x="17187" y="8814"/>
                    </a:moveTo>
                    <a:lnTo>
                      <a:pt x="0" y="8814"/>
                    </a:lnTo>
                    <a:lnTo>
                      <a:pt x="0" y="0"/>
                    </a:lnTo>
                    <a:lnTo>
                      <a:pt x="43972" y="0"/>
                    </a:lnTo>
                    <a:lnTo>
                      <a:pt x="43972" y="8814"/>
                    </a:lnTo>
                    <a:lnTo>
                      <a:pt x="26785" y="8814"/>
                    </a:lnTo>
                    <a:lnTo>
                      <a:pt x="26785" y="54141"/>
                    </a:lnTo>
                    <a:lnTo>
                      <a:pt x="17187" y="54141"/>
                    </a:lnTo>
                    <a:lnTo>
                      <a:pt x="17187" y="8814"/>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2" name="Freeform 21">
                <a:extLst>
                  <a:ext uri="{FF2B5EF4-FFF2-40B4-BE49-F238E27FC236}">
                    <a16:creationId xmlns:a16="http://schemas.microsoft.com/office/drawing/2014/main" id="{7FC887AB-6036-3066-BF51-A230F1018A06}"/>
                  </a:ext>
                </a:extLst>
              </p:cNvPr>
              <p:cNvSpPr/>
              <p:nvPr/>
            </p:nvSpPr>
            <p:spPr>
              <a:xfrm>
                <a:off x="10627773" y="831792"/>
                <a:ext cx="45947" cy="54157"/>
              </a:xfrm>
              <a:custGeom>
                <a:avLst/>
                <a:gdLst>
                  <a:gd name="connsiteX0" fmla="*/ 0 w 45947"/>
                  <a:gd name="connsiteY0" fmla="*/ 0 h 54157"/>
                  <a:gd name="connsiteX1" fmla="*/ 24141 w 45947"/>
                  <a:gd name="connsiteY1" fmla="*/ 0 h 54157"/>
                  <a:gd name="connsiteX2" fmla="*/ 39777 w 45947"/>
                  <a:gd name="connsiteY2" fmla="*/ 5419 h 54157"/>
                  <a:gd name="connsiteX3" fmla="*/ 44249 w 45947"/>
                  <a:gd name="connsiteY3" fmla="*/ 17089 h 54157"/>
                  <a:gd name="connsiteX4" fmla="*/ 44249 w 45947"/>
                  <a:gd name="connsiteY4" fmla="*/ 17253 h 54157"/>
                  <a:gd name="connsiteX5" fmla="*/ 31322 w 45947"/>
                  <a:gd name="connsiteY5" fmla="*/ 33656 h 54157"/>
                  <a:gd name="connsiteX6" fmla="*/ 45947 w 45947"/>
                  <a:gd name="connsiteY6" fmla="*/ 54157 h 54157"/>
                  <a:gd name="connsiteX7" fmla="*/ 34734 w 45947"/>
                  <a:gd name="connsiteY7" fmla="*/ 54157 h 54157"/>
                  <a:gd name="connsiteX8" fmla="*/ 21431 w 45947"/>
                  <a:gd name="connsiteY8" fmla="*/ 35289 h 54157"/>
                  <a:gd name="connsiteX9" fmla="*/ 9516 w 45947"/>
                  <a:gd name="connsiteY9" fmla="*/ 35289 h 54157"/>
                  <a:gd name="connsiteX10" fmla="*/ 9516 w 45947"/>
                  <a:gd name="connsiteY10" fmla="*/ 54157 h 54157"/>
                  <a:gd name="connsiteX11" fmla="*/ 0 w 45947"/>
                  <a:gd name="connsiteY11" fmla="*/ 54157 h 54157"/>
                  <a:gd name="connsiteX12" fmla="*/ 0 w 45947"/>
                  <a:gd name="connsiteY12" fmla="*/ 0 h 54157"/>
                  <a:gd name="connsiteX13" fmla="*/ 23439 w 45947"/>
                  <a:gd name="connsiteY13" fmla="*/ 26850 h 54157"/>
                  <a:gd name="connsiteX14" fmla="*/ 34587 w 45947"/>
                  <a:gd name="connsiteY14" fmla="*/ 17808 h 54157"/>
                  <a:gd name="connsiteX15" fmla="*/ 34587 w 45947"/>
                  <a:gd name="connsiteY15" fmla="*/ 17644 h 54157"/>
                  <a:gd name="connsiteX16" fmla="*/ 23357 w 45947"/>
                  <a:gd name="connsiteY16" fmla="*/ 8651 h 54157"/>
                  <a:gd name="connsiteX17" fmla="*/ 9516 w 45947"/>
                  <a:gd name="connsiteY17" fmla="*/ 8651 h 54157"/>
                  <a:gd name="connsiteX18" fmla="*/ 9516 w 45947"/>
                  <a:gd name="connsiteY18" fmla="*/ 26850 h 54157"/>
                  <a:gd name="connsiteX19" fmla="*/ 23439 w 45947"/>
                  <a:gd name="connsiteY19" fmla="*/ 2685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47" h="54157">
                    <a:moveTo>
                      <a:pt x="0" y="0"/>
                    </a:moveTo>
                    <a:lnTo>
                      <a:pt x="24141" y="0"/>
                    </a:lnTo>
                    <a:cubicBezTo>
                      <a:pt x="30947" y="0"/>
                      <a:pt x="36284" y="2008"/>
                      <a:pt x="39777" y="5419"/>
                    </a:cubicBezTo>
                    <a:cubicBezTo>
                      <a:pt x="42617" y="8357"/>
                      <a:pt x="44249" y="12372"/>
                      <a:pt x="44249" y="17089"/>
                    </a:cubicBezTo>
                    <a:lnTo>
                      <a:pt x="44249" y="17253"/>
                    </a:lnTo>
                    <a:cubicBezTo>
                      <a:pt x="44249" y="26148"/>
                      <a:pt x="38912" y="31486"/>
                      <a:pt x="31322" y="33656"/>
                    </a:cubicBezTo>
                    <a:lnTo>
                      <a:pt x="45947" y="54157"/>
                    </a:lnTo>
                    <a:lnTo>
                      <a:pt x="34734" y="54157"/>
                    </a:lnTo>
                    <a:lnTo>
                      <a:pt x="21431" y="35289"/>
                    </a:lnTo>
                    <a:lnTo>
                      <a:pt x="9516" y="35289"/>
                    </a:lnTo>
                    <a:lnTo>
                      <a:pt x="9516" y="54157"/>
                    </a:lnTo>
                    <a:lnTo>
                      <a:pt x="0" y="54157"/>
                    </a:lnTo>
                    <a:lnTo>
                      <a:pt x="0" y="0"/>
                    </a:lnTo>
                    <a:close/>
                    <a:moveTo>
                      <a:pt x="23439" y="26850"/>
                    </a:moveTo>
                    <a:cubicBezTo>
                      <a:pt x="30261" y="26850"/>
                      <a:pt x="34587" y="23275"/>
                      <a:pt x="34587" y="17808"/>
                    </a:cubicBezTo>
                    <a:lnTo>
                      <a:pt x="34587" y="17644"/>
                    </a:lnTo>
                    <a:cubicBezTo>
                      <a:pt x="34587" y="11834"/>
                      <a:pt x="30408" y="8651"/>
                      <a:pt x="23357" y="8651"/>
                    </a:cubicBezTo>
                    <a:lnTo>
                      <a:pt x="9516" y="8651"/>
                    </a:lnTo>
                    <a:lnTo>
                      <a:pt x="9516" y="26850"/>
                    </a:lnTo>
                    <a:lnTo>
                      <a:pt x="23439" y="2685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3" name="Freeform 22">
                <a:extLst>
                  <a:ext uri="{FF2B5EF4-FFF2-40B4-BE49-F238E27FC236}">
                    <a16:creationId xmlns:a16="http://schemas.microsoft.com/office/drawing/2014/main" id="{3C233737-F282-2461-CEDC-7A9E4B6D9D73}"/>
                  </a:ext>
                </a:extLst>
              </p:cNvPr>
              <p:cNvSpPr/>
              <p:nvPr/>
            </p:nvSpPr>
            <p:spPr>
              <a:xfrm>
                <a:off x="10695347" y="831799"/>
                <a:ext cx="40543" cy="54157"/>
              </a:xfrm>
              <a:custGeom>
                <a:avLst/>
                <a:gdLst>
                  <a:gd name="connsiteX0" fmla="*/ 0 w 40543"/>
                  <a:gd name="connsiteY0" fmla="*/ 0 h 54157"/>
                  <a:gd name="connsiteX1" fmla="*/ 40152 w 40543"/>
                  <a:gd name="connsiteY1" fmla="*/ 0 h 54157"/>
                  <a:gd name="connsiteX2" fmla="*/ 40152 w 40543"/>
                  <a:gd name="connsiteY2" fmla="*/ 8504 h 54157"/>
                  <a:gd name="connsiteX3" fmla="*/ 9515 w 40543"/>
                  <a:gd name="connsiteY3" fmla="*/ 8504 h 54157"/>
                  <a:gd name="connsiteX4" fmla="*/ 9515 w 40543"/>
                  <a:gd name="connsiteY4" fmla="*/ 22574 h 54157"/>
                  <a:gd name="connsiteX5" fmla="*/ 36676 w 40543"/>
                  <a:gd name="connsiteY5" fmla="*/ 22574 h 54157"/>
                  <a:gd name="connsiteX6" fmla="*/ 36676 w 40543"/>
                  <a:gd name="connsiteY6" fmla="*/ 31094 h 54157"/>
                  <a:gd name="connsiteX7" fmla="*/ 9515 w 40543"/>
                  <a:gd name="connsiteY7" fmla="*/ 31094 h 54157"/>
                  <a:gd name="connsiteX8" fmla="*/ 9515 w 40543"/>
                  <a:gd name="connsiteY8" fmla="*/ 45653 h 54157"/>
                  <a:gd name="connsiteX9" fmla="*/ 40544 w 40543"/>
                  <a:gd name="connsiteY9" fmla="*/ 45653 h 54157"/>
                  <a:gd name="connsiteX10" fmla="*/ 40544 w 40543"/>
                  <a:gd name="connsiteY10" fmla="*/ 54157 h 54157"/>
                  <a:gd name="connsiteX11" fmla="*/ 0 w 40543"/>
                  <a:gd name="connsiteY11" fmla="*/ 54157 h 54157"/>
                  <a:gd name="connsiteX12" fmla="*/ 0 w 40543"/>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3" h="54157">
                    <a:moveTo>
                      <a:pt x="0" y="0"/>
                    </a:moveTo>
                    <a:lnTo>
                      <a:pt x="40152" y="0"/>
                    </a:lnTo>
                    <a:lnTo>
                      <a:pt x="40152" y="8504"/>
                    </a:lnTo>
                    <a:lnTo>
                      <a:pt x="9515" y="8504"/>
                    </a:lnTo>
                    <a:lnTo>
                      <a:pt x="9515" y="22574"/>
                    </a:lnTo>
                    <a:lnTo>
                      <a:pt x="36676" y="22574"/>
                    </a:lnTo>
                    <a:lnTo>
                      <a:pt x="36676" y="31094"/>
                    </a:lnTo>
                    <a:lnTo>
                      <a:pt x="9515" y="31094"/>
                    </a:lnTo>
                    <a:lnTo>
                      <a:pt x="9515"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4" name="Freeform 23">
                <a:extLst>
                  <a:ext uri="{FF2B5EF4-FFF2-40B4-BE49-F238E27FC236}">
                    <a16:creationId xmlns:a16="http://schemas.microsoft.com/office/drawing/2014/main" id="{B342898B-4B09-2E75-B86A-0784D5EEE01E}"/>
                  </a:ext>
                </a:extLst>
              </p:cNvPr>
              <p:cNvSpPr/>
              <p:nvPr/>
            </p:nvSpPr>
            <p:spPr>
              <a:xfrm>
                <a:off x="10755814" y="831002"/>
                <a:ext cx="41931" cy="55724"/>
              </a:xfrm>
              <a:custGeom>
                <a:avLst/>
                <a:gdLst>
                  <a:gd name="connsiteX0" fmla="*/ 0 w 41931"/>
                  <a:gd name="connsiteY0" fmla="*/ 47057 h 55724"/>
                  <a:gd name="connsiteX1" fmla="*/ 5729 w 41931"/>
                  <a:gd name="connsiteY1" fmla="*/ 40234 h 55724"/>
                  <a:gd name="connsiteX2" fmla="*/ 22819 w 41931"/>
                  <a:gd name="connsiteY2" fmla="*/ 47285 h 55724"/>
                  <a:gd name="connsiteX3" fmla="*/ 32416 w 41931"/>
                  <a:gd name="connsiteY3" fmla="*/ 40479 h 55724"/>
                  <a:gd name="connsiteX4" fmla="*/ 32416 w 41931"/>
                  <a:gd name="connsiteY4" fmla="*/ 40332 h 55724"/>
                  <a:gd name="connsiteX5" fmla="*/ 20191 w 41931"/>
                  <a:gd name="connsiteY5" fmla="*/ 32040 h 55724"/>
                  <a:gd name="connsiteX6" fmla="*/ 2171 w 41931"/>
                  <a:gd name="connsiteY6" fmla="*/ 15865 h 55724"/>
                  <a:gd name="connsiteX7" fmla="*/ 2171 w 41931"/>
                  <a:gd name="connsiteY7" fmla="*/ 15718 h 55724"/>
                  <a:gd name="connsiteX8" fmla="*/ 20664 w 41931"/>
                  <a:gd name="connsiteY8" fmla="*/ 0 h 55724"/>
                  <a:gd name="connsiteX9" fmla="*/ 40300 w 41931"/>
                  <a:gd name="connsiteY9" fmla="*/ 6823 h 55724"/>
                  <a:gd name="connsiteX10" fmla="*/ 35207 w 41931"/>
                  <a:gd name="connsiteY10" fmla="*/ 14004 h 55724"/>
                  <a:gd name="connsiteX11" fmla="*/ 20501 w 41931"/>
                  <a:gd name="connsiteY11" fmla="*/ 8455 h 55724"/>
                  <a:gd name="connsiteX12" fmla="*/ 11670 w 41931"/>
                  <a:gd name="connsiteY12" fmla="*/ 14870 h 55724"/>
                  <a:gd name="connsiteX13" fmla="*/ 11670 w 41931"/>
                  <a:gd name="connsiteY13" fmla="*/ 15016 h 55724"/>
                  <a:gd name="connsiteX14" fmla="*/ 24516 w 41931"/>
                  <a:gd name="connsiteY14" fmla="*/ 23537 h 55724"/>
                  <a:gd name="connsiteX15" fmla="*/ 41932 w 41931"/>
                  <a:gd name="connsiteY15" fmla="*/ 39402 h 55724"/>
                  <a:gd name="connsiteX16" fmla="*/ 41932 w 41931"/>
                  <a:gd name="connsiteY16" fmla="*/ 39549 h 55724"/>
                  <a:gd name="connsiteX17" fmla="*/ 22590 w 41931"/>
                  <a:gd name="connsiteY17" fmla="*/ 55724 h 55724"/>
                  <a:gd name="connsiteX18" fmla="*/ 0 w 41931"/>
                  <a:gd name="connsiteY18" fmla="*/ 47057 h 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31" h="55724">
                    <a:moveTo>
                      <a:pt x="0" y="47057"/>
                    </a:moveTo>
                    <a:lnTo>
                      <a:pt x="5729" y="40234"/>
                    </a:lnTo>
                    <a:cubicBezTo>
                      <a:pt x="10903" y="44739"/>
                      <a:pt x="16094" y="47285"/>
                      <a:pt x="22819" y="47285"/>
                    </a:cubicBezTo>
                    <a:cubicBezTo>
                      <a:pt x="28711" y="47285"/>
                      <a:pt x="32416" y="44576"/>
                      <a:pt x="32416" y="40479"/>
                    </a:cubicBezTo>
                    <a:lnTo>
                      <a:pt x="32416" y="40332"/>
                    </a:lnTo>
                    <a:cubicBezTo>
                      <a:pt x="32416" y="36448"/>
                      <a:pt x="30245" y="34375"/>
                      <a:pt x="20191" y="32040"/>
                    </a:cubicBezTo>
                    <a:cubicBezTo>
                      <a:pt x="8651" y="29266"/>
                      <a:pt x="2171" y="25854"/>
                      <a:pt x="2171" y="15865"/>
                    </a:cubicBezTo>
                    <a:lnTo>
                      <a:pt x="2171" y="15718"/>
                    </a:lnTo>
                    <a:cubicBezTo>
                      <a:pt x="2171" y="6431"/>
                      <a:pt x="9891" y="0"/>
                      <a:pt x="20664" y="0"/>
                    </a:cubicBezTo>
                    <a:cubicBezTo>
                      <a:pt x="28548" y="0"/>
                      <a:pt x="34815" y="2416"/>
                      <a:pt x="40300" y="6823"/>
                    </a:cubicBezTo>
                    <a:lnTo>
                      <a:pt x="35207" y="14004"/>
                    </a:lnTo>
                    <a:cubicBezTo>
                      <a:pt x="30327" y="10381"/>
                      <a:pt x="25446" y="8455"/>
                      <a:pt x="20501" y="8455"/>
                    </a:cubicBezTo>
                    <a:cubicBezTo>
                      <a:pt x="14919" y="8455"/>
                      <a:pt x="11670" y="11311"/>
                      <a:pt x="11670" y="14870"/>
                    </a:cubicBezTo>
                    <a:lnTo>
                      <a:pt x="11670" y="15016"/>
                    </a:lnTo>
                    <a:cubicBezTo>
                      <a:pt x="11670" y="19211"/>
                      <a:pt x="14151" y="21056"/>
                      <a:pt x="24516" y="23537"/>
                    </a:cubicBezTo>
                    <a:cubicBezTo>
                      <a:pt x="35974" y="26311"/>
                      <a:pt x="41932" y="30425"/>
                      <a:pt x="41932" y="39402"/>
                    </a:cubicBezTo>
                    <a:lnTo>
                      <a:pt x="41932" y="39549"/>
                    </a:lnTo>
                    <a:cubicBezTo>
                      <a:pt x="41932" y="49685"/>
                      <a:pt x="33967" y="55724"/>
                      <a:pt x="22590" y="55724"/>
                    </a:cubicBezTo>
                    <a:cubicBezTo>
                      <a:pt x="14298" y="55724"/>
                      <a:pt x="6496" y="52868"/>
                      <a:pt x="0" y="47057"/>
                    </a:cubicBezTo>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5" name="Freeform 24">
                <a:extLst>
                  <a:ext uri="{FF2B5EF4-FFF2-40B4-BE49-F238E27FC236}">
                    <a16:creationId xmlns:a16="http://schemas.microsoft.com/office/drawing/2014/main" id="{C4E37E77-A814-965A-5827-222A8CD1B3BA}"/>
                  </a:ext>
                </a:extLst>
              </p:cNvPr>
              <p:cNvSpPr/>
              <p:nvPr/>
            </p:nvSpPr>
            <p:spPr>
              <a:xfrm>
                <a:off x="10819373" y="831799"/>
                <a:ext cx="40544" cy="54157"/>
              </a:xfrm>
              <a:custGeom>
                <a:avLst/>
                <a:gdLst>
                  <a:gd name="connsiteX0" fmla="*/ 0 w 40544"/>
                  <a:gd name="connsiteY0" fmla="*/ 0 h 54157"/>
                  <a:gd name="connsiteX1" fmla="*/ 40153 w 40544"/>
                  <a:gd name="connsiteY1" fmla="*/ 0 h 54157"/>
                  <a:gd name="connsiteX2" fmla="*/ 40153 w 40544"/>
                  <a:gd name="connsiteY2" fmla="*/ 8504 h 54157"/>
                  <a:gd name="connsiteX3" fmla="*/ 9516 w 40544"/>
                  <a:gd name="connsiteY3" fmla="*/ 8504 h 54157"/>
                  <a:gd name="connsiteX4" fmla="*/ 9516 w 40544"/>
                  <a:gd name="connsiteY4" fmla="*/ 22574 h 54157"/>
                  <a:gd name="connsiteX5" fmla="*/ 36676 w 40544"/>
                  <a:gd name="connsiteY5" fmla="*/ 22574 h 54157"/>
                  <a:gd name="connsiteX6" fmla="*/ 36676 w 40544"/>
                  <a:gd name="connsiteY6" fmla="*/ 31094 h 54157"/>
                  <a:gd name="connsiteX7" fmla="*/ 9516 w 40544"/>
                  <a:gd name="connsiteY7" fmla="*/ 31094 h 54157"/>
                  <a:gd name="connsiteX8" fmla="*/ 9516 w 40544"/>
                  <a:gd name="connsiteY8" fmla="*/ 45653 h 54157"/>
                  <a:gd name="connsiteX9" fmla="*/ 40544 w 40544"/>
                  <a:gd name="connsiteY9" fmla="*/ 45653 h 54157"/>
                  <a:gd name="connsiteX10" fmla="*/ 40544 w 40544"/>
                  <a:gd name="connsiteY10" fmla="*/ 54157 h 54157"/>
                  <a:gd name="connsiteX11" fmla="*/ 0 w 40544"/>
                  <a:gd name="connsiteY11" fmla="*/ 54157 h 54157"/>
                  <a:gd name="connsiteX12" fmla="*/ 0 w 40544"/>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4" h="54157">
                    <a:moveTo>
                      <a:pt x="0" y="0"/>
                    </a:moveTo>
                    <a:lnTo>
                      <a:pt x="40153" y="0"/>
                    </a:lnTo>
                    <a:lnTo>
                      <a:pt x="40153" y="8504"/>
                    </a:lnTo>
                    <a:lnTo>
                      <a:pt x="9516" y="8504"/>
                    </a:lnTo>
                    <a:lnTo>
                      <a:pt x="9516" y="22574"/>
                    </a:lnTo>
                    <a:lnTo>
                      <a:pt x="36676" y="22574"/>
                    </a:lnTo>
                    <a:lnTo>
                      <a:pt x="36676" y="31094"/>
                    </a:lnTo>
                    <a:lnTo>
                      <a:pt x="9516" y="31094"/>
                    </a:lnTo>
                    <a:lnTo>
                      <a:pt x="9516"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6" name="Freeform 25">
                <a:extLst>
                  <a:ext uri="{FF2B5EF4-FFF2-40B4-BE49-F238E27FC236}">
                    <a16:creationId xmlns:a16="http://schemas.microsoft.com/office/drawing/2014/main" id="{F1175711-B8C6-67C7-E2B2-BE9B58867EA0}"/>
                  </a:ext>
                </a:extLst>
              </p:cNvPr>
              <p:cNvSpPr/>
              <p:nvPr/>
            </p:nvSpPr>
            <p:spPr>
              <a:xfrm>
                <a:off x="10878831" y="831394"/>
                <a:ext cx="56474" cy="54548"/>
              </a:xfrm>
              <a:custGeom>
                <a:avLst/>
                <a:gdLst>
                  <a:gd name="connsiteX0" fmla="*/ 23830 w 56474"/>
                  <a:gd name="connsiteY0" fmla="*/ 0 h 54548"/>
                  <a:gd name="connsiteX1" fmla="*/ 32645 w 56474"/>
                  <a:gd name="connsiteY1" fmla="*/ 0 h 54548"/>
                  <a:gd name="connsiteX2" fmla="*/ 56475 w 56474"/>
                  <a:gd name="connsiteY2" fmla="*/ 54549 h 54548"/>
                  <a:gd name="connsiteX3" fmla="*/ 46420 w 56474"/>
                  <a:gd name="connsiteY3" fmla="*/ 54549 h 54548"/>
                  <a:gd name="connsiteX4" fmla="*/ 40920 w 56474"/>
                  <a:gd name="connsiteY4" fmla="*/ 41475 h 54548"/>
                  <a:gd name="connsiteX5" fmla="*/ 15310 w 56474"/>
                  <a:gd name="connsiteY5" fmla="*/ 41475 h 54548"/>
                  <a:gd name="connsiteX6" fmla="*/ 9744 w 56474"/>
                  <a:gd name="connsiteY6" fmla="*/ 54549 h 54548"/>
                  <a:gd name="connsiteX7" fmla="*/ 0 w 56474"/>
                  <a:gd name="connsiteY7" fmla="*/ 54549 h 54548"/>
                  <a:gd name="connsiteX8" fmla="*/ 23830 w 56474"/>
                  <a:gd name="connsiteY8" fmla="*/ 0 h 54548"/>
                  <a:gd name="connsiteX9" fmla="*/ 37443 w 56474"/>
                  <a:gd name="connsiteY9" fmla="*/ 33053 h 54548"/>
                  <a:gd name="connsiteX10" fmla="*/ 28091 w 56474"/>
                  <a:gd name="connsiteY10" fmla="*/ 11393 h 54548"/>
                  <a:gd name="connsiteX11" fmla="*/ 18787 w 56474"/>
                  <a:gd name="connsiteY11" fmla="*/ 33053 h 54548"/>
                  <a:gd name="connsiteX12" fmla="*/ 37443 w 56474"/>
                  <a:gd name="connsiteY12" fmla="*/ 33053 h 5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74" h="54548">
                    <a:moveTo>
                      <a:pt x="23830" y="0"/>
                    </a:moveTo>
                    <a:lnTo>
                      <a:pt x="32645" y="0"/>
                    </a:lnTo>
                    <a:lnTo>
                      <a:pt x="56475" y="54549"/>
                    </a:lnTo>
                    <a:lnTo>
                      <a:pt x="46420" y="54549"/>
                    </a:lnTo>
                    <a:lnTo>
                      <a:pt x="40920" y="41475"/>
                    </a:lnTo>
                    <a:lnTo>
                      <a:pt x="15310" y="41475"/>
                    </a:lnTo>
                    <a:lnTo>
                      <a:pt x="9744" y="54549"/>
                    </a:lnTo>
                    <a:lnTo>
                      <a:pt x="0" y="54549"/>
                    </a:lnTo>
                    <a:lnTo>
                      <a:pt x="23830" y="0"/>
                    </a:lnTo>
                    <a:close/>
                    <a:moveTo>
                      <a:pt x="37443" y="33053"/>
                    </a:moveTo>
                    <a:lnTo>
                      <a:pt x="28091" y="11393"/>
                    </a:lnTo>
                    <a:lnTo>
                      <a:pt x="18787" y="33053"/>
                    </a:lnTo>
                    <a:lnTo>
                      <a:pt x="37443" y="33053"/>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7" name="Freeform 26">
                <a:extLst>
                  <a:ext uri="{FF2B5EF4-FFF2-40B4-BE49-F238E27FC236}">
                    <a16:creationId xmlns:a16="http://schemas.microsoft.com/office/drawing/2014/main" id="{7568CDF8-6820-5985-F0DD-578F6F779F5F}"/>
                  </a:ext>
                </a:extLst>
              </p:cNvPr>
              <p:cNvSpPr/>
              <p:nvPr/>
            </p:nvSpPr>
            <p:spPr>
              <a:xfrm>
                <a:off x="10957132" y="831792"/>
                <a:ext cx="45963" cy="54157"/>
              </a:xfrm>
              <a:custGeom>
                <a:avLst/>
                <a:gdLst>
                  <a:gd name="connsiteX0" fmla="*/ 0 w 45963"/>
                  <a:gd name="connsiteY0" fmla="*/ 0 h 54157"/>
                  <a:gd name="connsiteX1" fmla="*/ 24141 w 45963"/>
                  <a:gd name="connsiteY1" fmla="*/ 0 h 54157"/>
                  <a:gd name="connsiteX2" fmla="*/ 39777 w 45963"/>
                  <a:gd name="connsiteY2" fmla="*/ 5419 h 54157"/>
                  <a:gd name="connsiteX3" fmla="*/ 44250 w 45963"/>
                  <a:gd name="connsiteY3" fmla="*/ 17089 h 54157"/>
                  <a:gd name="connsiteX4" fmla="*/ 44250 w 45963"/>
                  <a:gd name="connsiteY4" fmla="*/ 17253 h 54157"/>
                  <a:gd name="connsiteX5" fmla="*/ 31322 w 45963"/>
                  <a:gd name="connsiteY5" fmla="*/ 33656 h 54157"/>
                  <a:gd name="connsiteX6" fmla="*/ 45963 w 45963"/>
                  <a:gd name="connsiteY6" fmla="*/ 54157 h 54157"/>
                  <a:gd name="connsiteX7" fmla="*/ 34734 w 45963"/>
                  <a:gd name="connsiteY7" fmla="*/ 54157 h 54157"/>
                  <a:gd name="connsiteX8" fmla="*/ 21433 w 45963"/>
                  <a:gd name="connsiteY8" fmla="*/ 35289 h 54157"/>
                  <a:gd name="connsiteX9" fmla="*/ 9516 w 45963"/>
                  <a:gd name="connsiteY9" fmla="*/ 35289 h 54157"/>
                  <a:gd name="connsiteX10" fmla="*/ 9516 w 45963"/>
                  <a:gd name="connsiteY10" fmla="*/ 54157 h 54157"/>
                  <a:gd name="connsiteX11" fmla="*/ 0 w 45963"/>
                  <a:gd name="connsiteY11" fmla="*/ 54157 h 54157"/>
                  <a:gd name="connsiteX12" fmla="*/ 0 w 45963"/>
                  <a:gd name="connsiteY12" fmla="*/ 0 h 54157"/>
                  <a:gd name="connsiteX13" fmla="*/ 23439 w 45963"/>
                  <a:gd name="connsiteY13" fmla="*/ 26850 h 54157"/>
                  <a:gd name="connsiteX14" fmla="*/ 34588 w 45963"/>
                  <a:gd name="connsiteY14" fmla="*/ 17808 h 54157"/>
                  <a:gd name="connsiteX15" fmla="*/ 34588 w 45963"/>
                  <a:gd name="connsiteY15" fmla="*/ 17644 h 54157"/>
                  <a:gd name="connsiteX16" fmla="*/ 23357 w 45963"/>
                  <a:gd name="connsiteY16" fmla="*/ 8651 h 54157"/>
                  <a:gd name="connsiteX17" fmla="*/ 9516 w 45963"/>
                  <a:gd name="connsiteY17" fmla="*/ 8651 h 54157"/>
                  <a:gd name="connsiteX18" fmla="*/ 9516 w 45963"/>
                  <a:gd name="connsiteY18" fmla="*/ 26850 h 54157"/>
                  <a:gd name="connsiteX19" fmla="*/ 23439 w 45963"/>
                  <a:gd name="connsiteY19" fmla="*/ 2685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63" h="54157">
                    <a:moveTo>
                      <a:pt x="0" y="0"/>
                    </a:moveTo>
                    <a:lnTo>
                      <a:pt x="24141" y="0"/>
                    </a:lnTo>
                    <a:cubicBezTo>
                      <a:pt x="30947" y="0"/>
                      <a:pt x="36284" y="2008"/>
                      <a:pt x="39777" y="5419"/>
                    </a:cubicBezTo>
                    <a:cubicBezTo>
                      <a:pt x="42617" y="8357"/>
                      <a:pt x="44250" y="12372"/>
                      <a:pt x="44250" y="17089"/>
                    </a:cubicBezTo>
                    <a:lnTo>
                      <a:pt x="44250" y="17253"/>
                    </a:lnTo>
                    <a:cubicBezTo>
                      <a:pt x="44250" y="26148"/>
                      <a:pt x="38912" y="31486"/>
                      <a:pt x="31322" y="33656"/>
                    </a:cubicBezTo>
                    <a:lnTo>
                      <a:pt x="45963" y="54157"/>
                    </a:lnTo>
                    <a:lnTo>
                      <a:pt x="34734" y="54157"/>
                    </a:lnTo>
                    <a:lnTo>
                      <a:pt x="21433" y="35289"/>
                    </a:lnTo>
                    <a:lnTo>
                      <a:pt x="9516" y="35289"/>
                    </a:lnTo>
                    <a:lnTo>
                      <a:pt x="9516" y="54157"/>
                    </a:lnTo>
                    <a:lnTo>
                      <a:pt x="0" y="54157"/>
                    </a:lnTo>
                    <a:lnTo>
                      <a:pt x="0" y="0"/>
                    </a:lnTo>
                    <a:close/>
                    <a:moveTo>
                      <a:pt x="23439" y="26850"/>
                    </a:moveTo>
                    <a:cubicBezTo>
                      <a:pt x="30245" y="26850"/>
                      <a:pt x="34588" y="23275"/>
                      <a:pt x="34588" y="17808"/>
                    </a:cubicBezTo>
                    <a:lnTo>
                      <a:pt x="34588" y="17644"/>
                    </a:lnTo>
                    <a:cubicBezTo>
                      <a:pt x="34588" y="11834"/>
                      <a:pt x="30408" y="8651"/>
                      <a:pt x="23357" y="8651"/>
                    </a:cubicBezTo>
                    <a:lnTo>
                      <a:pt x="9516" y="8651"/>
                    </a:lnTo>
                    <a:lnTo>
                      <a:pt x="9516" y="26850"/>
                    </a:lnTo>
                    <a:lnTo>
                      <a:pt x="23439" y="2685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8" name="Freeform 27">
                <a:extLst>
                  <a:ext uri="{FF2B5EF4-FFF2-40B4-BE49-F238E27FC236}">
                    <a16:creationId xmlns:a16="http://schemas.microsoft.com/office/drawing/2014/main" id="{6CE88C5F-EA5A-9A4B-284E-1A4EAD703F19}"/>
                  </a:ext>
                </a:extLst>
              </p:cNvPr>
              <p:cNvSpPr/>
              <p:nvPr/>
            </p:nvSpPr>
            <p:spPr>
              <a:xfrm>
                <a:off x="11020430" y="830851"/>
                <a:ext cx="49521" cy="56017"/>
              </a:xfrm>
              <a:custGeom>
                <a:avLst/>
                <a:gdLst>
                  <a:gd name="connsiteX0" fmla="*/ 0 w 49521"/>
                  <a:gd name="connsiteY0" fmla="*/ 28172 h 56017"/>
                  <a:gd name="connsiteX1" fmla="*/ 0 w 49521"/>
                  <a:gd name="connsiteY1" fmla="*/ 28025 h 56017"/>
                  <a:gd name="connsiteX2" fmla="*/ 27927 w 49521"/>
                  <a:gd name="connsiteY2" fmla="*/ 0 h 56017"/>
                  <a:gd name="connsiteX3" fmla="*/ 49130 w 49521"/>
                  <a:gd name="connsiteY3" fmla="*/ 8439 h 56017"/>
                  <a:gd name="connsiteX4" fmla="*/ 43009 w 49521"/>
                  <a:gd name="connsiteY4" fmla="*/ 15490 h 56017"/>
                  <a:gd name="connsiteX5" fmla="*/ 27846 w 49521"/>
                  <a:gd name="connsiteY5" fmla="*/ 8749 h 56017"/>
                  <a:gd name="connsiteX6" fmla="*/ 9973 w 49521"/>
                  <a:gd name="connsiteY6" fmla="*/ 27862 h 56017"/>
                  <a:gd name="connsiteX7" fmla="*/ 9973 w 49521"/>
                  <a:gd name="connsiteY7" fmla="*/ 28025 h 56017"/>
                  <a:gd name="connsiteX8" fmla="*/ 27846 w 49521"/>
                  <a:gd name="connsiteY8" fmla="*/ 47285 h 56017"/>
                  <a:gd name="connsiteX9" fmla="*/ 43401 w 49521"/>
                  <a:gd name="connsiteY9" fmla="*/ 40251 h 56017"/>
                  <a:gd name="connsiteX10" fmla="*/ 49522 w 49521"/>
                  <a:gd name="connsiteY10" fmla="*/ 46437 h 56017"/>
                  <a:gd name="connsiteX11" fmla="*/ 27536 w 49521"/>
                  <a:gd name="connsiteY11" fmla="*/ 56018 h 56017"/>
                  <a:gd name="connsiteX12" fmla="*/ 0 w 49521"/>
                  <a:gd name="connsiteY12" fmla="*/ 28172 h 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21" h="56017">
                    <a:moveTo>
                      <a:pt x="0" y="28172"/>
                    </a:moveTo>
                    <a:lnTo>
                      <a:pt x="0" y="28025"/>
                    </a:lnTo>
                    <a:cubicBezTo>
                      <a:pt x="0" y="12633"/>
                      <a:pt x="11524" y="0"/>
                      <a:pt x="27927" y="0"/>
                    </a:cubicBezTo>
                    <a:cubicBezTo>
                      <a:pt x="37900" y="0"/>
                      <a:pt x="43939" y="3493"/>
                      <a:pt x="49130" y="8439"/>
                    </a:cubicBezTo>
                    <a:lnTo>
                      <a:pt x="43009" y="15490"/>
                    </a:lnTo>
                    <a:cubicBezTo>
                      <a:pt x="38684" y="11475"/>
                      <a:pt x="34032" y="8749"/>
                      <a:pt x="27846" y="8749"/>
                    </a:cubicBezTo>
                    <a:cubicBezTo>
                      <a:pt x="17481" y="8749"/>
                      <a:pt x="9973" y="17253"/>
                      <a:pt x="9973" y="27862"/>
                    </a:cubicBezTo>
                    <a:lnTo>
                      <a:pt x="9973" y="28025"/>
                    </a:lnTo>
                    <a:cubicBezTo>
                      <a:pt x="9973" y="38618"/>
                      <a:pt x="17481" y="47285"/>
                      <a:pt x="27846" y="47285"/>
                    </a:cubicBezTo>
                    <a:cubicBezTo>
                      <a:pt x="34505" y="47285"/>
                      <a:pt x="38765" y="44576"/>
                      <a:pt x="43401" y="40251"/>
                    </a:cubicBezTo>
                    <a:lnTo>
                      <a:pt x="49522" y="46437"/>
                    </a:lnTo>
                    <a:cubicBezTo>
                      <a:pt x="43874" y="52313"/>
                      <a:pt x="37672" y="56018"/>
                      <a:pt x="27536" y="56018"/>
                    </a:cubicBezTo>
                    <a:cubicBezTo>
                      <a:pt x="11752" y="56018"/>
                      <a:pt x="0" y="43711"/>
                      <a:pt x="0" y="28172"/>
                    </a:cubicBezTo>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29" name="Freeform 28">
                <a:extLst>
                  <a:ext uri="{FF2B5EF4-FFF2-40B4-BE49-F238E27FC236}">
                    <a16:creationId xmlns:a16="http://schemas.microsoft.com/office/drawing/2014/main" id="{50FEA951-7DA6-5471-48CE-227898A85775}"/>
                  </a:ext>
                </a:extLst>
              </p:cNvPr>
              <p:cNvSpPr/>
              <p:nvPr/>
            </p:nvSpPr>
            <p:spPr>
              <a:xfrm>
                <a:off x="11092566" y="831799"/>
                <a:ext cx="44869" cy="54157"/>
              </a:xfrm>
              <a:custGeom>
                <a:avLst/>
                <a:gdLst>
                  <a:gd name="connsiteX0" fmla="*/ 0 w 44869"/>
                  <a:gd name="connsiteY0" fmla="*/ 0 h 54157"/>
                  <a:gd name="connsiteX1" fmla="*/ 9516 w 44869"/>
                  <a:gd name="connsiteY1" fmla="*/ 0 h 54157"/>
                  <a:gd name="connsiteX2" fmla="*/ 9516 w 44869"/>
                  <a:gd name="connsiteY2" fmla="*/ 22508 h 54157"/>
                  <a:gd name="connsiteX3" fmla="*/ 35354 w 44869"/>
                  <a:gd name="connsiteY3" fmla="*/ 22508 h 54157"/>
                  <a:gd name="connsiteX4" fmla="*/ 35354 w 44869"/>
                  <a:gd name="connsiteY4" fmla="*/ 0 h 54157"/>
                  <a:gd name="connsiteX5" fmla="*/ 44870 w 44869"/>
                  <a:gd name="connsiteY5" fmla="*/ 0 h 54157"/>
                  <a:gd name="connsiteX6" fmla="*/ 44870 w 44869"/>
                  <a:gd name="connsiteY6" fmla="*/ 54157 h 54157"/>
                  <a:gd name="connsiteX7" fmla="*/ 35354 w 44869"/>
                  <a:gd name="connsiteY7" fmla="*/ 54157 h 54157"/>
                  <a:gd name="connsiteX8" fmla="*/ 35354 w 44869"/>
                  <a:gd name="connsiteY8" fmla="*/ 31322 h 54157"/>
                  <a:gd name="connsiteX9" fmla="*/ 9516 w 44869"/>
                  <a:gd name="connsiteY9" fmla="*/ 31322 h 54157"/>
                  <a:gd name="connsiteX10" fmla="*/ 9516 w 44869"/>
                  <a:gd name="connsiteY10" fmla="*/ 54157 h 54157"/>
                  <a:gd name="connsiteX11" fmla="*/ 0 w 44869"/>
                  <a:gd name="connsiteY11" fmla="*/ 54157 h 54157"/>
                  <a:gd name="connsiteX12" fmla="*/ 0 w 44869"/>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69" h="54157">
                    <a:moveTo>
                      <a:pt x="0" y="0"/>
                    </a:moveTo>
                    <a:lnTo>
                      <a:pt x="9516" y="0"/>
                    </a:lnTo>
                    <a:lnTo>
                      <a:pt x="9516" y="22508"/>
                    </a:lnTo>
                    <a:lnTo>
                      <a:pt x="35354" y="22508"/>
                    </a:lnTo>
                    <a:lnTo>
                      <a:pt x="35354" y="0"/>
                    </a:lnTo>
                    <a:lnTo>
                      <a:pt x="44870" y="0"/>
                    </a:lnTo>
                    <a:lnTo>
                      <a:pt x="44870" y="54157"/>
                    </a:lnTo>
                    <a:lnTo>
                      <a:pt x="35354" y="54157"/>
                    </a:lnTo>
                    <a:lnTo>
                      <a:pt x="35354" y="31322"/>
                    </a:lnTo>
                    <a:lnTo>
                      <a:pt x="9516" y="31322"/>
                    </a:lnTo>
                    <a:lnTo>
                      <a:pt x="9516"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30" name="Freeform 29">
                <a:extLst>
                  <a:ext uri="{FF2B5EF4-FFF2-40B4-BE49-F238E27FC236}">
                    <a16:creationId xmlns:a16="http://schemas.microsoft.com/office/drawing/2014/main" id="{AF45F8F9-EF99-E8E8-A327-BD20D79BAAD0}"/>
                  </a:ext>
                </a:extLst>
              </p:cNvPr>
              <p:cNvSpPr/>
              <p:nvPr/>
            </p:nvSpPr>
            <p:spPr>
              <a:xfrm>
                <a:off x="11213865" y="831791"/>
                <a:ext cx="9532" cy="54157"/>
              </a:xfrm>
              <a:custGeom>
                <a:avLst/>
                <a:gdLst>
                  <a:gd name="connsiteX0" fmla="*/ 0 w 9532"/>
                  <a:gd name="connsiteY0" fmla="*/ 0 h 54157"/>
                  <a:gd name="connsiteX1" fmla="*/ 9532 w 9532"/>
                  <a:gd name="connsiteY1" fmla="*/ 0 h 54157"/>
                  <a:gd name="connsiteX2" fmla="*/ 9532 w 9532"/>
                  <a:gd name="connsiteY2" fmla="*/ 54157 h 54157"/>
                  <a:gd name="connsiteX3" fmla="*/ 0 w 9532"/>
                  <a:gd name="connsiteY3" fmla="*/ 54157 h 54157"/>
                </a:gdLst>
                <a:ahLst/>
                <a:cxnLst>
                  <a:cxn ang="0">
                    <a:pos x="connsiteX0" y="connsiteY0"/>
                  </a:cxn>
                  <a:cxn ang="0">
                    <a:pos x="connsiteX1" y="connsiteY1"/>
                  </a:cxn>
                  <a:cxn ang="0">
                    <a:pos x="connsiteX2" y="connsiteY2"/>
                  </a:cxn>
                  <a:cxn ang="0">
                    <a:pos x="connsiteX3" y="connsiteY3"/>
                  </a:cxn>
                </a:cxnLst>
                <a:rect l="l" t="t" r="r" b="b"/>
                <a:pathLst>
                  <a:path w="9532" h="54157">
                    <a:moveTo>
                      <a:pt x="0" y="0"/>
                    </a:moveTo>
                    <a:lnTo>
                      <a:pt x="9532" y="0"/>
                    </a:lnTo>
                    <a:lnTo>
                      <a:pt x="9532" y="54157"/>
                    </a:lnTo>
                    <a:lnTo>
                      <a:pt x="0" y="54157"/>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31" name="Freeform 30">
                <a:extLst>
                  <a:ext uri="{FF2B5EF4-FFF2-40B4-BE49-F238E27FC236}">
                    <a16:creationId xmlns:a16="http://schemas.microsoft.com/office/drawing/2014/main" id="{10D558FB-3998-3ABF-79D1-AF7597DA62E0}"/>
                  </a:ext>
                </a:extLst>
              </p:cNvPr>
              <p:cNvSpPr/>
              <p:nvPr/>
            </p:nvSpPr>
            <p:spPr>
              <a:xfrm>
                <a:off x="11250926" y="831799"/>
                <a:ext cx="47187" cy="54157"/>
              </a:xfrm>
              <a:custGeom>
                <a:avLst/>
                <a:gdLst>
                  <a:gd name="connsiteX0" fmla="*/ 0 w 47187"/>
                  <a:gd name="connsiteY0" fmla="*/ 0 h 54157"/>
                  <a:gd name="connsiteX1" fmla="*/ 8814 w 47187"/>
                  <a:gd name="connsiteY1" fmla="*/ 0 h 54157"/>
                  <a:gd name="connsiteX2" fmla="*/ 37835 w 47187"/>
                  <a:gd name="connsiteY2" fmla="*/ 37443 h 54157"/>
                  <a:gd name="connsiteX3" fmla="*/ 37835 w 47187"/>
                  <a:gd name="connsiteY3" fmla="*/ 0 h 54157"/>
                  <a:gd name="connsiteX4" fmla="*/ 47188 w 47187"/>
                  <a:gd name="connsiteY4" fmla="*/ 0 h 54157"/>
                  <a:gd name="connsiteX5" fmla="*/ 47188 w 47187"/>
                  <a:gd name="connsiteY5" fmla="*/ 54157 h 54157"/>
                  <a:gd name="connsiteX6" fmla="*/ 39239 w 47187"/>
                  <a:gd name="connsiteY6" fmla="*/ 54157 h 54157"/>
                  <a:gd name="connsiteX7" fmla="*/ 9353 w 47187"/>
                  <a:gd name="connsiteY7" fmla="*/ 15620 h 54157"/>
                  <a:gd name="connsiteX8" fmla="*/ 9353 w 47187"/>
                  <a:gd name="connsiteY8" fmla="*/ 54157 h 54157"/>
                  <a:gd name="connsiteX9" fmla="*/ 0 w 47187"/>
                  <a:gd name="connsiteY9" fmla="*/ 54157 h 54157"/>
                  <a:gd name="connsiteX10" fmla="*/ 0 w 47187"/>
                  <a:gd name="connsiteY10"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87" h="54157">
                    <a:moveTo>
                      <a:pt x="0" y="0"/>
                    </a:moveTo>
                    <a:lnTo>
                      <a:pt x="8814" y="0"/>
                    </a:lnTo>
                    <a:lnTo>
                      <a:pt x="37835" y="37443"/>
                    </a:lnTo>
                    <a:lnTo>
                      <a:pt x="37835" y="0"/>
                    </a:lnTo>
                    <a:lnTo>
                      <a:pt x="47188" y="0"/>
                    </a:lnTo>
                    <a:lnTo>
                      <a:pt x="47188" y="54157"/>
                    </a:lnTo>
                    <a:lnTo>
                      <a:pt x="39239" y="54157"/>
                    </a:lnTo>
                    <a:lnTo>
                      <a:pt x="9353" y="15620"/>
                    </a:lnTo>
                    <a:lnTo>
                      <a:pt x="9353"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32" name="Freeform 31">
                <a:extLst>
                  <a:ext uri="{FF2B5EF4-FFF2-40B4-BE49-F238E27FC236}">
                    <a16:creationId xmlns:a16="http://schemas.microsoft.com/office/drawing/2014/main" id="{E675726D-9525-B680-9D02-A75FF9B9E146}"/>
                  </a:ext>
                </a:extLst>
              </p:cNvPr>
              <p:cNvSpPr/>
              <p:nvPr/>
            </p:nvSpPr>
            <p:spPr>
              <a:xfrm>
                <a:off x="11318605" y="831002"/>
                <a:ext cx="41948" cy="55724"/>
              </a:xfrm>
              <a:custGeom>
                <a:avLst/>
                <a:gdLst>
                  <a:gd name="connsiteX0" fmla="*/ 0 w 41948"/>
                  <a:gd name="connsiteY0" fmla="*/ 47057 h 55724"/>
                  <a:gd name="connsiteX1" fmla="*/ 5729 w 41948"/>
                  <a:gd name="connsiteY1" fmla="*/ 40234 h 55724"/>
                  <a:gd name="connsiteX2" fmla="*/ 22819 w 41948"/>
                  <a:gd name="connsiteY2" fmla="*/ 47285 h 55724"/>
                  <a:gd name="connsiteX3" fmla="*/ 32416 w 41948"/>
                  <a:gd name="connsiteY3" fmla="*/ 40479 h 55724"/>
                  <a:gd name="connsiteX4" fmla="*/ 32416 w 41948"/>
                  <a:gd name="connsiteY4" fmla="*/ 40332 h 55724"/>
                  <a:gd name="connsiteX5" fmla="*/ 20191 w 41948"/>
                  <a:gd name="connsiteY5" fmla="*/ 32040 h 55724"/>
                  <a:gd name="connsiteX6" fmla="*/ 2171 w 41948"/>
                  <a:gd name="connsiteY6" fmla="*/ 15865 h 55724"/>
                  <a:gd name="connsiteX7" fmla="*/ 2171 w 41948"/>
                  <a:gd name="connsiteY7" fmla="*/ 15718 h 55724"/>
                  <a:gd name="connsiteX8" fmla="*/ 20664 w 41948"/>
                  <a:gd name="connsiteY8" fmla="*/ 0 h 55724"/>
                  <a:gd name="connsiteX9" fmla="*/ 40300 w 41948"/>
                  <a:gd name="connsiteY9" fmla="*/ 6823 h 55724"/>
                  <a:gd name="connsiteX10" fmla="*/ 35207 w 41948"/>
                  <a:gd name="connsiteY10" fmla="*/ 14004 h 55724"/>
                  <a:gd name="connsiteX11" fmla="*/ 20501 w 41948"/>
                  <a:gd name="connsiteY11" fmla="*/ 8455 h 55724"/>
                  <a:gd name="connsiteX12" fmla="*/ 11670 w 41948"/>
                  <a:gd name="connsiteY12" fmla="*/ 14870 h 55724"/>
                  <a:gd name="connsiteX13" fmla="*/ 11670 w 41948"/>
                  <a:gd name="connsiteY13" fmla="*/ 15016 h 55724"/>
                  <a:gd name="connsiteX14" fmla="*/ 24532 w 41948"/>
                  <a:gd name="connsiteY14" fmla="*/ 23537 h 55724"/>
                  <a:gd name="connsiteX15" fmla="*/ 41948 w 41948"/>
                  <a:gd name="connsiteY15" fmla="*/ 39402 h 55724"/>
                  <a:gd name="connsiteX16" fmla="*/ 41948 w 41948"/>
                  <a:gd name="connsiteY16" fmla="*/ 39549 h 55724"/>
                  <a:gd name="connsiteX17" fmla="*/ 22590 w 41948"/>
                  <a:gd name="connsiteY17" fmla="*/ 55724 h 55724"/>
                  <a:gd name="connsiteX18" fmla="*/ 0 w 41948"/>
                  <a:gd name="connsiteY18" fmla="*/ 47057 h 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48" h="55724">
                    <a:moveTo>
                      <a:pt x="0" y="47057"/>
                    </a:moveTo>
                    <a:lnTo>
                      <a:pt x="5729" y="40234"/>
                    </a:lnTo>
                    <a:cubicBezTo>
                      <a:pt x="10920" y="44739"/>
                      <a:pt x="16094" y="47285"/>
                      <a:pt x="22819" y="47285"/>
                    </a:cubicBezTo>
                    <a:cubicBezTo>
                      <a:pt x="28711" y="47285"/>
                      <a:pt x="32416" y="44576"/>
                      <a:pt x="32416" y="40479"/>
                    </a:cubicBezTo>
                    <a:lnTo>
                      <a:pt x="32416" y="40332"/>
                    </a:lnTo>
                    <a:cubicBezTo>
                      <a:pt x="32416" y="36448"/>
                      <a:pt x="30245" y="34375"/>
                      <a:pt x="20191" y="32040"/>
                    </a:cubicBezTo>
                    <a:cubicBezTo>
                      <a:pt x="8667" y="29266"/>
                      <a:pt x="2171" y="25854"/>
                      <a:pt x="2171" y="15865"/>
                    </a:cubicBezTo>
                    <a:lnTo>
                      <a:pt x="2171" y="15718"/>
                    </a:lnTo>
                    <a:cubicBezTo>
                      <a:pt x="2171" y="6431"/>
                      <a:pt x="9908" y="0"/>
                      <a:pt x="20664" y="0"/>
                    </a:cubicBezTo>
                    <a:cubicBezTo>
                      <a:pt x="28564" y="0"/>
                      <a:pt x="34815" y="2416"/>
                      <a:pt x="40300" y="6823"/>
                    </a:cubicBezTo>
                    <a:lnTo>
                      <a:pt x="35207" y="14004"/>
                    </a:lnTo>
                    <a:cubicBezTo>
                      <a:pt x="30327" y="10381"/>
                      <a:pt x="25446" y="8455"/>
                      <a:pt x="20501" y="8455"/>
                    </a:cubicBezTo>
                    <a:cubicBezTo>
                      <a:pt x="14935" y="8455"/>
                      <a:pt x="11670" y="11311"/>
                      <a:pt x="11670" y="14870"/>
                    </a:cubicBezTo>
                    <a:lnTo>
                      <a:pt x="11670" y="15016"/>
                    </a:lnTo>
                    <a:cubicBezTo>
                      <a:pt x="11670" y="19211"/>
                      <a:pt x="14151" y="21056"/>
                      <a:pt x="24532" y="23537"/>
                    </a:cubicBezTo>
                    <a:cubicBezTo>
                      <a:pt x="35974" y="26311"/>
                      <a:pt x="41948" y="30425"/>
                      <a:pt x="41948" y="39402"/>
                    </a:cubicBezTo>
                    <a:lnTo>
                      <a:pt x="41948" y="39549"/>
                    </a:lnTo>
                    <a:cubicBezTo>
                      <a:pt x="41948" y="49685"/>
                      <a:pt x="33967" y="55724"/>
                      <a:pt x="22590" y="55724"/>
                    </a:cubicBezTo>
                    <a:cubicBezTo>
                      <a:pt x="14298" y="55724"/>
                      <a:pt x="6496" y="52868"/>
                      <a:pt x="0" y="47057"/>
                    </a:cubicBezTo>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33" name="Freeform 32">
                <a:extLst>
                  <a:ext uri="{FF2B5EF4-FFF2-40B4-BE49-F238E27FC236}">
                    <a16:creationId xmlns:a16="http://schemas.microsoft.com/office/drawing/2014/main" id="{9BE5ACB6-033C-F509-DF31-C1099D8A404A}"/>
                  </a:ext>
                </a:extLst>
              </p:cNvPr>
              <p:cNvSpPr/>
              <p:nvPr/>
            </p:nvSpPr>
            <p:spPr>
              <a:xfrm>
                <a:off x="11378374" y="831799"/>
                <a:ext cx="43955" cy="54140"/>
              </a:xfrm>
              <a:custGeom>
                <a:avLst/>
                <a:gdLst>
                  <a:gd name="connsiteX0" fmla="*/ 17171 w 43955"/>
                  <a:gd name="connsiteY0" fmla="*/ 8814 h 54140"/>
                  <a:gd name="connsiteX1" fmla="*/ 0 w 43955"/>
                  <a:gd name="connsiteY1" fmla="*/ 8814 h 54140"/>
                  <a:gd name="connsiteX2" fmla="*/ 0 w 43955"/>
                  <a:gd name="connsiteY2" fmla="*/ 0 h 54140"/>
                  <a:gd name="connsiteX3" fmla="*/ 43956 w 43955"/>
                  <a:gd name="connsiteY3" fmla="*/ 0 h 54140"/>
                  <a:gd name="connsiteX4" fmla="*/ 43956 w 43955"/>
                  <a:gd name="connsiteY4" fmla="*/ 8814 h 54140"/>
                  <a:gd name="connsiteX5" fmla="*/ 26785 w 43955"/>
                  <a:gd name="connsiteY5" fmla="*/ 8814 h 54140"/>
                  <a:gd name="connsiteX6" fmla="*/ 26785 w 43955"/>
                  <a:gd name="connsiteY6" fmla="*/ 54141 h 54140"/>
                  <a:gd name="connsiteX7" fmla="*/ 17171 w 43955"/>
                  <a:gd name="connsiteY7" fmla="*/ 54141 h 54140"/>
                  <a:gd name="connsiteX8" fmla="*/ 17171 w 43955"/>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 h="54140">
                    <a:moveTo>
                      <a:pt x="17171" y="8814"/>
                    </a:moveTo>
                    <a:lnTo>
                      <a:pt x="0" y="8814"/>
                    </a:lnTo>
                    <a:lnTo>
                      <a:pt x="0" y="0"/>
                    </a:lnTo>
                    <a:lnTo>
                      <a:pt x="43956" y="0"/>
                    </a:lnTo>
                    <a:lnTo>
                      <a:pt x="43956" y="8814"/>
                    </a:lnTo>
                    <a:lnTo>
                      <a:pt x="26785" y="8814"/>
                    </a:lnTo>
                    <a:lnTo>
                      <a:pt x="26785" y="54141"/>
                    </a:lnTo>
                    <a:lnTo>
                      <a:pt x="17171" y="54141"/>
                    </a:lnTo>
                    <a:lnTo>
                      <a:pt x="17171" y="8814"/>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34" name="Freeform 33">
                <a:extLst>
                  <a:ext uri="{FF2B5EF4-FFF2-40B4-BE49-F238E27FC236}">
                    <a16:creationId xmlns:a16="http://schemas.microsoft.com/office/drawing/2014/main" id="{41D911DA-49DF-A268-9C28-FCA7BD8C9A40}"/>
                  </a:ext>
                </a:extLst>
              </p:cNvPr>
              <p:cNvSpPr/>
              <p:nvPr/>
            </p:nvSpPr>
            <p:spPr>
              <a:xfrm>
                <a:off x="11445151" y="831791"/>
                <a:ext cx="9532" cy="54157"/>
              </a:xfrm>
              <a:custGeom>
                <a:avLst/>
                <a:gdLst>
                  <a:gd name="connsiteX0" fmla="*/ 0 w 9532"/>
                  <a:gd name="connsiteY0" fmla="*/ 0 h 54157"/>
                  <a:gd name="connsiteX1" fmla="*/ 9532 w 9532"/>
                  <a:gd name="connsiteY1" fmla="*/ 0 h 54157"/>
                  <a:gd name="connsiteX2" fmla="*/ 9532 w 9532"/>
                  <a:gd name="connsiteY2" fmla="*/ 54157 h 54157"/>
                  <a:gd name="connsiteX3" fmla="*/ 0 w 9532"/>
                  <a:gd name="connsiteY3" fmla="*/ 54157 h 54157"/>
                </a:gdLst>
                <a:ahLst/>
                <a:cxnLst>
                  <a:cxn ang="0">
                    <a:pos x="connsiteX0" y="connsiteY0"/>
                  </a:cxn>
                  <a:cxn ang="0">
                    <a:pos x="connsiteX1" y="connsiteY1"/>
                  </a:cxn>
                  <a:cxn ang="0">
                    <a:pos x="connsiteX2" y="connsiteY2"/>
                  </a:cxn>
                  <a:cxn ang="0">
                    <a:pos x="connsiteX3" y="connsiteY3"/>
                  </a:cxn>
                </a:cxnLst>
                <a:rect l="l" t="t" r="r" b="b"/>
                <a:pathLst>
                  <a:path w="9532" h="54157">
                    <a:moveTo>
                      <a:pt x="0" y="0"/>
                    </a:moveTo>
                    <a:lnTo>
                      <a:pt x="9532" y="0"/>
                    </a:lnTo>
                    <a:lnTo>
                      <a:pt x="9532" y="54157"/>
                    </a:lnTo>
                    <a:lnTo>
                      <a:pt x="0" y="54157"/>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36" name="Freeform 35">
                <a:extLst>
                  <a:ext uri="{FF2B5EF4-FFF2-40B4-BE49-F238E27FC236}">
                    <a16:creationId xmlns:a16="http://schemas.microsoft.com/office/drawing/2014/main" id="{29AB802C-1449-3351-A9C2-B11ECF5C3DC8}"/>
                  </a:ext>
                </a:extLst>
              </p:cNvPr>
              <p:cNvSpPr/>
              <p:nvPr/>
            </p:nvSpPr>
            <p:spPr>
              <a:xfrm>
                <a:off x="11477177" y="831799"/>
                <a:ext cx="43955" cy="54140"/>
              </a:xfrm>
              <a:custGeom>
                <a:avLst/>
                <a:gdLst>
                  <a:gd name="connsiteX0" fmla="*/ 17171 w 43955"/>
                  <a:gd name="connsiteY0" fmla="*/ 8814 h 54140"/>
                  <a:gd name="connsiteX1" fmla="*/ 0 w 43955"/>
                  <a:gd name="connsiteY1" fmla="*/ 8814 h 54140"/>
                  <a:gd name="connsiteX2" fmla="*/ 0 w 43955"/>
                  <a:gd name="connsiteY2" fmla="*/ 0 h 54140"/>
                  <a:gd name="connsiteX3" fmla="*/ 43956 w 43955"/>
                  <a:gd name="connsiteY3" fmla="*/ 0 h 54140"/>
                  <a:gd name="connsiteX4" fmla="*/ 43956 w 43955"/>
                  <a:gd name="connsiteY4" fmla="*/ 8814 h 54140"/>
                  <a:gd name="connsiteX5" fmla="*/ 26769 w 43955"/>
                  <a:gd name="connsiteY5" fmla="*/ 8814 h 54140"/>
                  <a:gd name="connsiteX6" fmla="*/ 26769 w 43955"/>
                  <a:gd name="connsiteY6" fmla="*/ 54141 h 54140"/>
                  <a:gd name="connsiteX7" fmla="*/ 17171 w 43955"/>
                  <a:gd name="connsiteY7" fmla="*/ 54141 h 54140"/>
                  <a:gd name="connsiteX8" fmla="*/ 17171 w 43955"/>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 h="54140">
                    <a:moveTo>
                      <a:pt x="17171" y="8814"/>
                    </a:moveTo>
                    <a:lnTo>
                      <a:pt x="0" y="8814"/>
                    </a:lnTo>
                    <a:lnTo>
                      <a:pt x="0" y="0"/>
                    </a:lnTo>
                    <a:lnTo>
                      <a:pt x="43956" y="0"/>
                    </a:lnTo>
                    <a:lnTo>
                      <a:pt x="43956" y="8814"/>
                    </a:lnTo>
                    <a:lnTo>
                      <a:pt x="26769" y="8814"/>
                    </a:lnTo>
                    <a:lnTo>
                      <a:pt x="26769" y="54141"/>
                    </a:lnTo>
                    <a:lnTo>
                      <a:pt x="17171" y="54141"/>
                    </a:lnTo>
                    <a:lnTo>
                      <a:pt x="17171" y="8814"/>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44" name="Freeform 43">
                <a:extLst>
                  <a:ext uri="{FF2B5EF4-FFF2-40B4-BE49-F238E27FC236}">
                    <a16:creationId xmlns:a16="http://schemas.microsoft.com/office/drawing/2014/main" id="{8635E224-906C-5F8B-4DE8-E19BC93CECE8}"/>
                  </a:ext>
                </a:extLst>
              </p:cNvPr>
              <p:cNvSpPr/>
              <p:nvPr/>
            </p:nvSpPr>
            <p:spPr>
              <a:xfrm>
                <a:off x="11541964" y="831799"/>
                <a:ext cx="46338" cy="54989"/>
              </a:xfrm>
              <a:custGeom>
                <a:avLst/>
                <a:gdLst>
                  <a:gd name="connsiteX0" fmla="*/ 0 w 46338"/>
                  <a:gd name="connsiteY0" fmla="*/ 31175 h 54989"/>
                  <a:gd name="connsiteX1" fmla="*/ 0 w 46338"/>
                  <a:gd name="connsiteY1" fmla="*/ 0 h 54989"/>
                  <a:gd name="connsiteX2" fmla="*/ 9516 w 46338"/>
                  <a:gd name="connsiteY2" fmla="*/ 0 h 54989"/>
                  <a:gd name="connsiteX3" fmla="*/ 9516 w 46338"/>
                  <a:gd name="connsiteY3" fmla="*/ 30784 h 54989"/>
                  <a:gd name="connsiteX4" fmla="*/ 23227 w 46338"/>
                  <a:gd name="connsiteY4" fmla="*/ 46257 h 54989"/>
                  <a:gd name="connsiteX5" fmla="*/ 36839 w 46338"/>
                  <a:gd name="connsiteY5" fmla="*/ 31175 h 54989"/>
                  <a:gd name="connsiteX6" fmla="*/ 36839 w 46338"/>
                  <a:gd name="connsiteY6" fmla="*/ 0 h 54989"/>
                  <a:gd name="connsiteX7" fmla="*/ 46339 w 46338"/>
                  <a:gd name="connsiteY7" fmla="*/ 0 h 54989"/>
                  <a:gd name="connsiteX8" fmla="*/ 46339 w 46338"/>
                  <a:gd name="connsiteY8" fmla="*/ 30718 h 54989"/>
                  <a:gd name="connsiteX9" fmla="*/ 23063 w 46338"/>
                  <a:gd name="connsiteY9" fmla="*/ 54990 h 54989"/>
                  <a:gd name="connsiteX10" fmla="*/ 0 w 46338"/>
                  <a:gd name="connsiteY10" fmla="*/ 31175 h 5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38" h="54989">
                    <a:moveTo>
                      <a:pt x="0" y="31175"/>
                    </a:moveTo>
                    <a:lnTo>
                      <a:pt x="0" y="0"/>
                    </a:lnTo>
                    <a:lnTo>
                      <a:pt x="9516" y="0"/>
                    </a:lnTo>
                    <a:lnTo>
                      <a:pt x="9516" y="30784"/>
                    </a:lnTo>
                    <a:cubicBezTo>
                      <a:pt x="9516" y="40838"/>
                      <a:pt x="14706" y="46257"/>
                      <a:pt x="23227" y="46257"/>
                    </a:cubicBezTo>
                    <a:cubicBezTo>
                      <a:pt x="31633" y="46257"/>
                      <a:pt x="36839" y="41148"/>
                      <a:pt x="36839" y="31175"/>
                    </a:cubicBezTo>
                    <a:lnTo>
                      <a:pt x="36839" y="0"/>
                    </a:lnTo>
                    <a:lnTo>
                      <a:pt x="46339" y="0"/>
                    </a:lnTo>
                    <a:lnTo>
                      <a:pt x="46339" y="30718"/>
                    </a:lnTo>
                    <a:cubicBezTo>
                      <a:pt x="46339" y="46877"/>
                      <a:pt x="37215" y="54990"/>
                      <a:pt x="23063" y="54990"/>
                    </a:cubicBezTo>
                    <a:cubicBezTo>
                      <a:pt x="8977" y="54990"/>
                      <a:pt x="0" y="46877"/>
                      <a:pt x="0" y="31175"/>
                    </a:cubicBezTo>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46" name="Freeform 45">
                <a:extLst>
                  <a:ext uri="{FF2B5EF4-FFF2-40B4-BE49-F238E27FC236}">
                    <a16:creationId xmlns:a16="http://schemas.microsoft.com/office/drawing/2014/main" id="{ABE207D7-4FC1-7FB1-F0C2-51F920DDD459}"/>
                  </a:ext>
                </a:extLst>
              </p:cNvPr>
              <p:cNvSpPr/>
              <p:nvPr/>
            </p:nvSpPr>
            <p:spPr>
              <a:xfrm>
                <a:off x="11609161" y="831799"/>
                <a:ext cx="43939" cy="54140"/>
              </a:xfrm>
              <a:custGeom>
                <a:avLst/>
                <a:gdLst>
                  <a:gd name="connsiteX0" fmla="*/ 17187 w 43939"/>
                  <a:gd name="connsiteY0" fmla="*/ 8814 h 54140"/>
                  <a:gd name="connsiteX1" fmla="*/ 0 w 43939"/>
                  <a:gd name="connsiteY1" fmla="*/ 8814 h 54140"/>
                  <a:gd name="connsiteX2" fmla="*/ 0 w 43939"/>
                  <a:gd name="connsiteY2" fmla="*/ 0 h 54140"/>
                  <a:gd name="connsiteX3" fmla="*/ 43940 w 43939"/>
                  <a:gd name="connsiteY3" fmla="*/ 0 h 54140"/>
                  <a:gd name="connsiteX4" fmla="*/ 43940 w 43939"/>
                  <a:gd name="connsiteY4" fmla="*/ 8814 h 54140"/>
                  <a:gd name="connsiteX5" fmla="*/ 26785 w 43939"/>
                  <a:gd name="connsiteY5" fmla="*/ 8814 h 54140"/>
                  <a:gd name="connsiteX6" fmla="*/ 26785 w 43939"/>
                  <a:gd name="connsiteY6" fmla="*/ 54141 h 54140"/>
                  <a:gd name="connsiteX7" fmla="*/ 17187 w 43939"/>
                  <a:gd name="connsiteY7" fmla="*/ 54141 h 54140"/>
                  <a:gd name="connsiteX8" fmla="*/ 17187 w 43939"/>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9" h="54140">
                    <a:moveTo>
                      <a:pt x="17187" y="8814"/>
                    </a:moveTo>
                    <a:lnTo>
                      <a:pt x="0" y="8814"/>
                    </a:lnTo>
                    <a:lnTo>
                      <a:pt x="0" y="0"/>
                    </a:lnTo>
                    <a:lnTo>
                      <a:pt x="43940" y="0"/>
                    </a:lnTo>
                    <a:lnTo>
                      <a:pt x="43940" y="8814"/>
                    </a:lnTo>
                    <a:lnTo>
                      <a:pt x="26785" y="8814"/>
                    </a:lnTo>
                    <a:lnTo>
                      <a:pt x="26785" y="54141"/>
                    </a:lnTo>
                    <a:lnTo>
                      <a:pt x="17187" y="54141"/>
                    </a:lnTo>
                    <a:lnTo>
                      <a:pt x="17187" y="8814"/>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50" name="Freeform 49">
                <a:extLst>
                  <a:ext uri="{FF2B5EF4-FFF2-40B4-BE49-F238E27FC236}">
                    <a16:creationId xmlns:a16="http://schemas.microsoft.com/office/drawing/2014/main" id="{8F667363-517F-0C85-C667-3D5208C6D06E}"/>
                  </a:ext>
                </a:extLst>
              </p:cNvPr>
              <p:cNvSpPr/>
              <p:nvPr/>
            </p:nvSpPr>
            <p:spPr>
              <a:xfrm>
                <a:off x="11673947" y="831799"/>
                <a:ext cx="40544" cy="54157"/>
              </a:xfrm>
              <a:custGeom>
                <a:avLst/>
                <a:gdLst>
                  <a:gd name="connsiteX0" fmla="*/ 0 w 40544"/>
                  <a:gd name="connsiteY0" fmla="*/ 0 h 54157"/>
                  <a:gd name="connsiteX1" fmla="*/ 40153 w 40544"/>
                  <a:gd name="connsiteY1" fmla="*/ 0 h 54157"/>
                  <a:gd name="connsiteX2" fmla="*/ 40153 w 40544"/>
                  <a:gd name="connsiteY2" fmla="*/ 8504 h 54157"/>
                  <a:gd name="connsiteX3" fmla="*/ 9516 w 40544"/>
                  <a:gd name="connsiteY3" fmla="*/ 8504 h 54157"/>
                  <a:gd name="connsiteX4" fmla="*/ 9516 w 40544"/>
                  <a:gd name="connsiteY4" fmla="*/ 22574 h 54157"/>
                  <a:gd name="connsiteX5" fmla="*/ 36660 w 40544"/>
                  <a:gd name="connsiteY5" fmla="*/ 22574 h 54157"/>
                  <a:gd name="connsiteX6" fmla="*/ 36660 w 40544"/>
                  <a:gd name="connsiteY6" fmla="*/ 31094 h 54157"/>
                  <a:gd name="connsiteX7" fmla="*/ 9516 w 40544"/>
                  <a:gd name="connsiteY7" fmla="*/ 31094 h 54157"/>
                  <a:gd name="connsiteX8" fmla="*/ 9516 w 40544"/>
                  <a:gd name="connsiteY8" fmla="*/ 45653 h 54157"/>
                  <a:gd name="connsiteX9" fmla="*/ 40544 w 40544"/>
                  <a:gd name="connsiteY9" fmla="*/ 45653 h 54157"/>
                  <a:gd name="connsiteX10" fmla="*/ 40544 w 40544"/>
                  <a:gd name="connsiteY10" fmla="*/ 54157 h 54157"/>
                  <a:gd name="connsiteX11" fmla="*/ 0 w 40544"/>
                  <a:gd name="connsiteY11" fmla="*/ 54157 h 54157"/>
                  <a:gd name="connsiteX12" fmla="*/ 0 w 40544"/>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4" h="54157">
                    <a:moveTo>
                      <a:pt x="0" y="0"/>
                    </a:moveTo>
                    <a:lnTo>
                      <a:pt x="40153" y="0"/>
                    </a:lnTo>
                    <a:lnTo>
                      <a:pt x="40153" y="8504"/>
                    </a:lnTo>
                    <a:lnTo>
                      <a:pt x="9516" y="8504"/>
                    </a:lnTo>
                    <a:lnTo>
                      <a:pt x="9516" y="22574"/>
                    </a:lnTo>
                    <a:lnTo>
                      <a:pt x="36660" y="22574"/>
                    </a:lnTo>
                    <a:lnTo>
                      <a:pt x="36660" y="31094"/>
                    </a:lnTo>
                    <a:lnTo>
                      <a:pt x="9516" y="31094"/>
                    </a:lnTo>
                    <a:lnTo>
                      <a:pt x="9516"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51" name="Freeform 50">
                <a:extLst>
                  <a:ext uri="{FF2B5EF4-FFF2-40B4-BE49-F238E27FC236}">
                    <a16:creationId xmlns:a16="http://schemas.microsoft.com/office/drawing/2014/main" id="{EBD2842F-993C-0B03-0FCF-25DA08501A02}"/>
                  </a:ext>
                </a:extLst>
              </p:cNvPr>
              <p:cNvSpPr/>
              <p:nvPr/>
            </p:nvSpPr>
            <p:spPr>
              <a:xfrm>
                <a:off x="11442522" y="427476"/>
                <a:ext cx="173017" cy="198837"/>
              </a:xfrm>
              <a:custGeom>
                <a:avLst/>
                <a:gdLst>
                  <a:gd name="connsiteX0" fmla="*/ 166195 w 173017"/>
                  <a:gd name="connsiteY0" fmla="*/ 66529 h 198837"/>
                  <a:gd name="connsiteX1" fmla="*/ 166195 w 173017"/>
                  <a:gd name="connsiteY1" fmla="*/ 65958 h 198837"/>
                  <a:gd name="connsiteX2" fmla="*/ 149024 w 173017"/>
                  <a:gd name="connsiteY2" fmla="*/ 20256 h 198837"/>
                  <a:gd name="connsiteX3" fmla="*/ 90964 w 173017"/>
                  <a:gd name="connsiteY3" fmla="*/ 0 h 198837"/>
                  <a:gd name="connsiteX4" fmla="*/ 0 w 173017"/>
                  <a:gd name="connsiteY4" fmla="*/ 0 h 198837"/>
                  <a:gd name="connsiteX5" fmla="*/ 0 w 173017"/>
                  <a:gd name="connsiteY5" fmla="*/ 198837 h 198837"/>
                  <a:gd name="connsiteX6" fmla="*/ 45294 w 173017"/>
                  <a:gd name="connsiteY6" fmla="*/ 198837 h 198837"/>
                  <a:gd name="connsiteX7" fmla="*/ 45294 w 173017"/>
                  <a:gd name="connsiteY7" fmla="*/ 135866 h 198837"/>
                  <a:gd name="connsiteX8" fmla="*/ 77776 w 173017"/>
                  <a:gd name="connsiteY8" fmla="*/ 135866 h 198837"/>
                  <a:gd name="connsiteX9" fmla="*/ 119642 w 173017"/>
                  <a:gd name="connsiteY9" fmla="*/ 198380 h 198837"/>
                  <a:gd name="connsiteX10" fmla="*/ 119936 w 173017"/>
                  <a:gd name="connsiteY10" fmla="*/ 198837 h 198837"/>
                  <a:gd name="connsiteX11" fmla="*/ 173017 w 173017"/>
                  <a:gd name="connsiteY11" fmla="*/ 198837 h 198837"/>
                  <a:gd name="connsiteX12" fmla="*/ 124588 w 173017"/>
                  <a:gd name="connsiteY12" fmla="*/ 128015 h 198837"/>
                  <a:gd name="connsiteX13" fmla="*/ 166195 w 173017"/>
                  <a:gd name="connsiteY13" fmla="*/ 66529 h 198837"/>
                  <a:gd name="connsiteX14" fmla="*/ 45294 w 173017"/>
                  <a:gd name="connsiteY14" fmla="*/ 41116 h 198837"/>
                  <a:gd name="connsiteX15" fmla="*/ 87326 w 173017"/>
                  <a:gd name="connsiteY15" fmla="*/ 41116 h 198837"/>
                  <a:gd name="connsiteX16" fmla="*/ 120313 w 173017"/>
                  <a:gd name="connsiteY16" fmla="*/ 68211 h 198837"/>
                  <a:gd name="connsiteX17" fmla="*/ 120313 w 173017"/>
                  <a:gd name="connsiteY17" fmla="*/ 68782 h 198837"/>
                  <a:gd name="connsiteX18" fmla="*/ 88140 w 173017"/>
                  <a:gd name="connsiteY18" fmla="*/ 95599 h 198837"/>
                  <a:gd name="connsiteX19" fmla="*/ 45294 w 173017"/>
                  <a:gd name="connsiteY19" fmla="*/ 95599 h 198837"/>
                  <a:gd name="connsiteX20" fmla="*/ 45294 w 173017"/>
                  <a:gd name="connsiteY20" fmla="*/ 41116 h 19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017" h="198837">
                    <a:moveTo>
                      <a:pt x="166195" y="66529"/>
                    </a:moveTo>
                    <a:lnTo>
                      <a:pt x="166195" y="65958"/>
                    </a:lnTo>
                    <a:cubicBezTo>
                      <a:pt x="166195" y="47285"/>
                      <a:pt x="160270" y="31486"/>
                      <a:pt x="149024" y="20256"/>
                    </a:cubicBezTo>
                    <a:cubicBezTo>
                      <a:pt x="135803" y="7002"/>
                      <a:pt x="115708" y="0"/>
                      <a:pt x="90964" y="0"/>
                    </a:cubicBezTo>
                    <a:lnTo>
                      <a:pt x="0" y="0"/>
                    </a:lnTo>
                    <a:lnTo>
                      <a:pt x="0" y="198837"/>
                    </a:lnTo>
                    <a:lnTo>
                      <a:pt x="45294" y="198837"/>
                    </a:lnTo>
                    <a:lnTo>
                      <a:pt x="45294" y="135866"/>
                    </a:lnTo>
                    <a:lnTo>
                      <a:pt x="77776" y="135866"/>
                    </a:lnTo>
                    <a:lnTo>
                      <a:pt x="119642" y="198380"/>
                    </a:lnTo>
                    <a:lnTo>
                      <a:pt x="119936" y="198837"/>
                    </a:lnTo>
                    <a:lnTo>
                      <a:pt x="173017" y="198837"/>
                    </a:lnTo>
                    <a:lnTo>
                      <a:pt x="124588" y="128015"/>
                    </a:lnTo>
                    <a:cubicBezTo>
                      <a:pt x="151423" y="117602"/>
                      <a:pt x="166195" y="95811"/>
                      <a:pt x="166195" y="66529"/>
                    </a:cubicBezTo>
                    <a:moveTo>
                      <a:pt x="45294" y="41116"/>
                    </a:moveTo>
                    <a:lnTo>
                      <a:pt x="87326" y="41116"/>
                    </a:lnTo>
                    <a:cubicBezTo>
                      <a:pt x="108608" y="41116"/>
                      <a:pt x="120313" y="50729"/>
                      <a:pt x="120313" y="68211"/>
                    </a:cubicBezTo>
                    <a:lnTo>
                      <a:pt x="120313" y="68782"/>
                    </a:lnTo>
                    <a:cubicBezTo>
                      <a:pt x="120313" y="85333"/>
                      <a:pt x="107988" y="95599"/>
                      <a:pt x="88140" y="95599"/>
                    </a:cubicBezTo>
                    <a:lnTo>
                      <a:pt x="45294" y="95599"/>
                    </a:lnTo>
                    <a:lnTo>
                      <a:pt x="45294" y="41116"/>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52" name="Freeform 51">
                <a:extLst>
                  <a:ext uri="{FF2B5EF4-FFF2-40B4-BE49-F238E27FC236}">
                    <a16:creationId xmlns:a16="http://schemas.microsoft.com/office/drawing/2014/main" id="{A99387E8-576B-39B2-AFF3-737C5FAACADE}"/>
                  </a:ext>
                </a:extLst>
              </p:cNvPr>
              <p:cNvSpPr/>
              <p:nvPr/>
            </p:nvSpPr>
            <p:spPr>
              <a:xfrm>
                <a:off x="11669109" y="427473"/>
                <a:ext cx="45310" cy="198837"/>
              </a:xfrm>
              <a:custGeom>
                <a:avLst/>
                <a:gdLst>
                  <a:gd name="connsiteX0" fmla="*/ 0 w 45310"/>
                  <a:gd name="connsiteY0" fmla="*/ 0 h 198837"/>
                  <a:gd name="connsiteX1" fmla="*/ 45311 w 45310"/>
                  <a:gd name="connsiteY1" fmla="*/ 0 h 198837"/>
                  <a:gd name="connsiteX2" fmla="*/ 45311 w 45310"/>
                  <a:gd name="connsiteY2" fmla="*/ 198837 h 198837"/>
                  <a:gd name="connsiteX3" fmla="*/ 0 w 45310"/>
                  <a:gd name="connsiteY3" fmla="*/ 198837 h 198837"/>
                </a:gdLst>
                <a:ahLst/>
                <a:cxnLst>
                  <a:cxn ang="0">
                    <a:pos x="connsiteX0" y="connsiteY0"/>
                  </a:cxn>
                  <a:cxn ang="0">
                    <a:pos x="connsiteX1" y="connsiteY1"/>
                  </a:cxn>
                  <a:cxn ang="0">
                    <a:pos x="connsiteX2" y="connsiteY2"/>
                  </a:cxn>
                  <a:cxn ang="0">
                    <a:pos x="connsiteX3" y="connsiteY3"/>
                  </a:cxn>
                </a:cxnLst>
                <a:rect l="l" t="t" r="r" b="b"/>
                <a:pathLst>
                  <a:path w="45310" h="198837">
                    <a:moveTo>
                      <a:pt x="0" y="0"/>
                    </a:moveTo>
                    <a:lnTo>
                      <a:pt x="45311" y="0"/>
                    </a:lnTo>
                    <a:lnTo>
                      <a:pt x="45311" y="198837"/>
                    </a:lnTo>
                    <a:lnTo>
                      <a:pt x="0" y="198837"/>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54" name="Freeform 53">
                <a:extLst>
                  <a:ext uri="{FF2B5EF4-FFF2-40B4-BE49-F238E27FC236}">
                    <a16:creationId xmlns:a16="http://schemas.microsoft.com/office/drawing/2014/main" id="{477762AA-8CC1-B71D-D587-B8880554D8B8}"/>
                  </a:ext>
                </a:extLst>
              </p:cNvPr>
              <p:cNvSpPr/>
              <p:nvPr/>
            </p:nvSpPr>
            <p:spPr>
              <a:xfrm>
                <a:off x="11099329" y="427470"/>
                <a:ext cx="168445" cy="198853"/>
              </a:xfrm>
              <a:custGeom>
                <a:avLst/>
                <a:gdLst>
                  <a:gd name="connsiteX0" fmla="*/ 123151 w 168445"/>
                  <a:gd name="connsiteY0" fmla="*/ 77890 h 198853"/>
                  <a:gd name="connsiteX1" fmla="*/ 45327 w 168445"/>
                  <a:gd name="connsiteY1" fmla="*/ 77890 h 198853"/>
                  <a:gd name="connsiteX2" fmla="*/ 45327 w 168445"/>
                  <a:gd name="connsiteY2" fmla="*/ 0 h 198853"/>
                  <a:gd name="connsiteX3" fmla="*/ 0 w 168445"/>
                  <a:gd name="connsiteY3" fmla="*/ 0 h 198853"/>
                  <a:gd name="connsiteX4" fmla="*/ 0 w 168445"/>
                  <a:gd name="connsiteY4" fmla="*/ 198854 h 198853"/>
                  <a:gd name="connsiteX5" fmla="*/ 45327 w 168445"/>
                  <a:gd name="connsiteY5" fmla="*/ 198854 h 198853"/>
                  <a:gd name="connsiteX6" fmla="*/ 45327 w 168445"/>
                  <a:gd name="connsiteY6" fmla="*/ 119838 h 198853"/>
                  <a:gd name="connsiteX7" fmla="*/ 123151 w 168445"/>
                  <a:gd name="connsiteY7" fmla="*/ 119838 h 198853"/>
                  <a:gd name="connsiteX8" fmla="*/ 123151 w 168445"/>
                  <a:gd name="connsiteY8" fmla="*/ 198854 h 198853"/>
                  <a:gd name="connsiteX9" fmla="*/ 168446 w 168445"/>
                  <a:gd name="connsiteY9" fmla="*/ 198854 h 198853"/>
                  <a:gd name="connsiteX10" fmla="*/ 168446 w 168445"/>
                  <a:gd name="connsiteY10" fmla="*/ 0 h 198853"/>
                  <a:gd name="connsiteX11" fmla="*/ 123151 w 168445"/>
                  <a:gd name="connsiteY11" fmla="*/ 0 h 198853"/>
                  <a:gd name="connsiteX12" fmla="*/ 123151 w 168445"/>
                  <a:gd name="connsiteY12" fmla="*/ 77890 h 19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445" h="198853">
                    <a:moveTo>
                      <a:pt x="123151" y="77890"/>
                    </a:moveTo>
                    <a:lnTo>
                      <a:pt x="45327" y="77890"/>
                    </a:lnTo>
                    <a:lnTo>
                      <a:pt x="45327" y="0"/>
                    </a:lnTo>
                    <a:lnTo>
                      <a:pt x="0" y="0"/>
                    </a:lnTo>
                    <a:lnTo>
                      <a:pt x="0" y="198854"/>
                    </a:lnTo>
                    <a:lnTo>
                      <a:pt x="45327" y="198854"/>
                    </a:lnTo>
                    <a:lnTo>
                      <a:pt x="45327" y="119838"/>
                    </a:lnTo>
                    <a:lnTo>
                      <a:pt x="123151" y="119838"/>
                    </a:lnTo>
                    <a:lnTo>
                      <a:pt x="123151" y="198854"/>
                    </a:lnTo>
                    <a:lnTo>
                      <a:pt x="168446" y="198854"/>
                    </a:lnTo>
                    <a:lnTo>
                      <a:pt x="168446" y="0"/>
                    </a:lnTo>
                    <a:lnTo>
                      <a:pt x="123151" y="0"/>
                    </a:lnTo>
                    <a:lnTo>
                      <a:pt x="123151" y="77890"/>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sp>
            <p:nvSpPr>
              <p:cNvPr id="56" name="Freeform 55">
                <a:extLst>
                  <a:ext uri="{FF2B5EF4-FFF2-40B4-BE49-F238E27FC236}">
                    <a16:creationId xmlns:a16="http://schemas.microsoft.com/office/drawing/2014/main" id="{D22F8DB3-D634-530E-0D67-1356F80610CE}"/>
                  </a:ext>
                </a:extLst>
              </p:cNvPr>
              <p:cNvSpPr/>
              <p:nvPr/>
            </p:nvSpPr>
            <p:spPr>
              <a:xfrm>
                <a:off x="11332495" y="427473"/>
                <a:ext cx="45294" cy="198837"/>
              </a:xfrm>
              <a:custGeom>
                <a:avLst/>
                <a:gdLst>
                  <a:gd name="connsiteX0" fmla="*/ 0 w 45294"/>
                  <a:gd name="connsiteY0" fmla="*/ 0 h 198837"/>
                  <a:gd name="connsiteX1" fmla="*/ 45294 w 45294"/>
                  <a:gd name="connsiteY1" fmla="*/ 0 h 198837"/>
                  <a:gd name="connsiteX2" fmla="*/ 45294 w 45294"/>
                  <a:gd name="connsiteY2" fmla="*/ 198837 h 198837"/>
                  <a:gd name="connsiteX3" fmla="*/ 0 w 45294"/>
                  <a:gd name="connsiteY3" fmla="*/ 198837 h 198837"/>
                </a:gdLst>
                <a:ahLst/>
                <a:cxnLst>
                  <a:cxn ang="0">
                    <a:pos x="connsiteX0" y="connsiteY0"/>
                  </a:cxn>
                  <a:cxn ang="0">
                    <a:pos x="connsiteX1" y="connsiteY1"/>
                  </a:cxn>
                  <a:cxn ang="0">
                    <a:pos x="connsiteX2" y="connsiteY2"/>
                  </a:cxn>
                  <a:cxn ang="0">
                    <a:pos x="connsiteX3" y="connsiteY3"/>
                  </a:cxn>
                </a:cxnLst>
                <a:rect l="l" t="t" r="r" b="b"/>
                <a:pathLst>
                  <a:path w="45294" h="198837">
                    <a:moveTo>
                      <a:pt x="0" y="0"/>
                    </a:moveTo>
                    <a:lnTo>
                      <a:pt x="45294" y="0"/>
                    </a:lnTo>
                    <a:lnTo>
                      <a:pt x="45294" y="198837"/>
                    </a:lnTo>
                    <a:lnTo>
                      <a:pt x="0" y="198837"/>
                    </a:lnTo>
                    <a:close/>
                  </a:path>
                </a:pathLst>
              </a:custGeom>
              <a:solidFill>
                <a:srgbClr val="00567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panose="020F0502020204030204"/>
                  <a:ea typeface="+mn-ea"/>
                  <a:cs typeface="+mn-cs"/>
                </a:endParaRPr>
              </a:p>
            </p:txBody>
          </p:sp>
        </p:grpSp>
      </p:grpSp>
      <p:sp>
        <p:nvSpPr>
          <p:cNvPr id="47" name="Rounded Rectangle 46">
            <a:extLst>
              <a:ext uri="{FF2B5EF4-FFF2-40B4-BE49-F238E27FC236}">
                <a16:creationId xmlns:a16="http://schemas.microsoft.com/office/drawing/2014/main" id="{5D458693-F5C2-FDCF-6BED-61C6AD2CC388}"/>
              </a:ext>
            </a:extLst>
          </p:cNvPr>
          <p:cNvSpPr/>
          <p:nvPr/>
        </p:nvSpPr>
        <p:spPr>
          <a:xfrm>
            <a:off x="-62325" y="623002"/>
            <a:ext cx="4791958" cy="375772"/>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bg1"/>
                </a:solidFill>
              </a:rPr>
              <a:t>February 25</a:t>
            </a:r>
            <a:r>
              <a:rPr lang="en-US" b="1" baseline="30000" dirty="0">
                <a:solidFill>
                  <a:schemeClr val="bg1"/>
                </a:solidFill>
              </a:rPr>
              <a:t>th</a:t>
            </a:r>
            <a:r>
              <a:rPr lang="en-US" b="1" dirty="0">
                <a:solidFill>
                  <a:schemeClr val="bg1"/>
                </a:solidFill>
              </a:rPr>
              <a:t>, 2026 | 1 PM EST</a:t>
            </a:r>
          </a:p>
        </p:txBody>
      </p:sp>
    </p:spTree>
    <p:extLst>
      <p:ext uri="{BB962C8B-B14F-4D97-AF65-F5344CB8AC3E}">
        <p14:creationId xmlns:p14="http://schemas.microsoft.com/office/powerpoint/2010/main" val="36775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F122-7CBC-CFE3-7A91-283110E295C5}"/>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083C3A83-1E4C-F5C2-5D5B-4D2B67C589E0}"/>
              </a:ext>
            </a:extLst>
          </p:cNvPr>
          <p:cNvSpPr>
            <a:spLocks noGrp="1"/>
          </p:cNvSpPr>
          <p:nvPr>
            <p:ph type="body" sz="quarter" idx="4294967295"/>
          </p:nvPr>
        </p:nvSpPr>
        <p:spPr>
          <a:xfrm>
            <a:off x="133028" y="6471615"/>
            <a:ext cx="6350068" cy="377851"/>
          </a:xfrm>
        </p:spPr>
        <p:txBody>
          <a:bodyPr anchor="b">
            <a:normAutofit/>
          </a:bodyPr>
          <a:lstStyle/>
          <a:p>
            <a:pPr marL="0" indent="0">
              <a:buNone/>
            </a:pPr>
            <a:r>
              <a:rPr lang="en-US" sz="800">
                <a:solidFill>
                  <a:schemeClr val="accent3"/>
                </a:solidFill>
              </a:rPr>
              <a:t>Q15. How will your household spend change in the next 12 months compared to the last 12 months on the following? </a:t>
            </a:r>
          </a:p>
          <a:p>
            <a:pPr marL="0" indent="0">
              <a:buNone/>
            </a:pPr>
            <a:r>
              <a:rPr lang="en-US" sz="800">
                <a:solidFill>
                  <a:schemeClr val="accent3"/>
                </a:solidFill>
              </a:rPr>
              <a:t>(1-Spend much less, 3-About the same, 5=Spend much more)</a:t>
            </a:r>
          </a:p>
        </p:txBody>
      </p:sp>
      <p:sp>
        <p:nvSpPr>
          <p:cNvPr id="9" name="Text Placeholder 8">
            <a:extLst>
              <a:ext uri="{FF2B5EF4-FFF2-40B4-BE49-F238E27FC236}">
                <a16:creationId xmlns:a16="http://schemas.microsoft.com/office/drawing/2014/main" id="{F4E24333-191A-654F-109F-0B746788D702}"/>
              </a:ext>
            </a:extLst>
          </p:cNvPr>
          <p:cNvSpPr>
            <a:spLocks noGrp="1"/>
          </p:cNvSpPr>
          <p:nvPr>
            <p:ph type="body" sz="quarter" idx="4294967295"/>
          </p:nvPr>
        </p:nvSpPr>
        <p:spPr>
          <a:xfrm>
            <a:off x="168525" y="1320807"/>
            <a:ext cx="7315200" cy="377851"/>
          </a:xfrm>
        </p:spPr>
        <p:txBody>
          <a:bodyPr>
            <a:noAutofit/>
          </a:bodyPr>
          <a:lstStyle/>
          <a:p>
            <a:pPr marL="0" indent="0" algn="ctr">
              <a:buNone/>
            </a:pPr>
            <a:r>
              <a:rPr lang="en-US" sz="1600" b="1" dirty="0">
                <a:solidFill>
                  <a:schemeClr val="accent3"/>
                </a:solidFill>
                <a:latin typeface="+mj-lt"/>
              </a:rPr>
              <a:t>25Q4 Planned Household Spend (Next 12 Months) </a:t>
            </a:r>
          </a:p>
        </p:txBody>
      </p:sp>
      <p:sp>
        <p:nvSpPr>
          <p:cNvPr id="3" name="Title 2">
            <a:extLst>
              <a:ext uri="{FF2B5EF4-FFF2-40B4-BE49-F238E27FC236}">
                <a16:creationId xmlns:a16="http://schemas.microsoft.com/office/drawing/2014/main" id="{987E27A0-1D94-4988-1885-476D376D92F7}"/>
              </a:ext>
            </a:extLst>
          </p:cNvPr>
          <p:cNvSpPr>
            <a:spLocks noGrp="1"/>
          </p:cNvSpPr>
          <p:nvPr>
            <p:ph type="title"/>
          </p:nvPr>
        </p:nvSpPr>
        <p:spPr>
          <a:xfrm>
            <a:off x="133028" y="81494"/>
            <a:ext cx="11921440" cy="1148041"/>
          </a:xfrm>
        </p:spPr>
        <p:txBody>
          <a:bodyPr/>
          <a:lstStyle/>
          <a:p>
            <a:r>
              <a:rPr lang="en-US" dirty="0"/>
              <a:t>Home improvement spending intentions held steady, positioned between protected necessities and flexible discretionary categories.</a:t>
            </a:r>
          </a:p>
        </p:txBody>
      </p:sp>
      <p:sp>
        <p:nvSpPr>
          <p:cNvPr id="4" name="Text Placeholder 8">
            <a:extLst>
              <a:ext uri="{FF2B5EF4-FFF2-40B4-BE49-F238E27FC236}">
                <a16:creationId xmlns:a16="http://schemas.microsoft.com/office/drawing/2014/main" id="{60FE8F21-DFBA-7E00-6E6D-B444A3D4A7EB}"/>
              </a:ext>
            </a:extLst>
          </p:cNvPr>
          <p:cNvSpPr txBox="1">
            <a:spLocks/>
          </p:cNvSpPr>
          <p:nvPr/>
        </p:nvSpPr>
        <p:spPr>
          <a:xfrm>
            <a:off x="7542914" y="1320807"/>
            <a:ext cx="3995929" cy="7344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a:solidFill>
                  <a:schemeClr val="accent3"/>
                </a:solidFill>
                <a:latin typeface="+mj-lt"/>
              </a:rPr>
              <a:t>Planned HI Spend (Next 12 Months) </a:t>
            </a:r>
          </a:p>
        </p:txBody>
      </p:sp>
      <p:graphicFrame>
        <p:nvGraphicFramePr>
          <p:cNvPr id="6" name="Chart 5">
            <a:extLst>
              <a:ext uri="{FF2B5EF4-FFF2-40B4-BE49-F238E27FC236}">
                <a16:creationId xmlns:a16="http://schemas.microsoft.com/office/drawing/2014/main" id="{BCF62DA9-924A-8167-421C-5ACDF95D43D5}"/>
              </a:ext>
            </a:extLst>
          </p:cNvPr>
          <p:cNvGraphicFramePr/>
          <p:nvPr>
            <p:extLst>
              <p:ext uri="{D42A27DB-BD31-4B8C-83A1-F6EECF244321}">
                <p14:modId xmlns:p14="http://schemas.microsoft.com/office/powerpoint/2010/main" val="1687428189"/>
              </p:ext>
            </p:extLst>
          </p:nvPr>
        </p:nvGraphicFramePr>
        <p:xfrm>
          <a:off x="7542915" y="1773859"/>
          <a:ext cx="3995928"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27FC0369-A648-47B1-A69F-01112B7945CB}"/>
              </a:ext>
            </a:extLst>
          </p:cNvPr>
          <p:cNvGraphicFramePr/>
          <p:nvPr>
            <p:extLst>
              <p:ext uri="{D42A27DB-BD31-4B8C-83A1-F6EECF244321}">
                <p14:modId xmlns:p14="http://schemas.microsoft.com/office/powerpoint/2010/main" val="59738162"/>
              </p:ext>
            </p:extLst>
          </p:nvPr>
        </p:nvGraphicFramePr>
        <p:xfrm>
          <a:off x="168526" y="1773859"/>
          <a:ext cx="73152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628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9A92-3D99-53A2-3701-5FBF22DDEE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8CBC17-EF54-A753-5C4C-3601541C3E08}"/>
              </a:ext>
            </a:extLst>
          </p:cNvPr>
          <p:cNvSpPr>
            <a:spLocks noGrp="1"/>
          </p:cNvSpPr>
          <p:nvPr>
            <p:ph type="body" sz="quarter" idx="16"/>
          </p:nvPr>
        </p:nvSpPr>
        <p:spPr/>
        <p:txBody>
          <a:bodyPr/>
          <a:lstStyle/>
          <a:p>
            <a:r>
              <a:rPr lang="en-US" dirty="0">
                <a:solidFill>
                  <a:schemeClr val="accent3"/>
                </a:solidFill>
              </a:rPr>
              <a:t>Source: University of Michigan. Units &amp; Frequency - Index 1966:Q1=100, Not Seasonally Adjusted &amp; Monthly</a:t>
            </a:r>
          </a:p>
        </p:txBody>
      </p:sp>
      <p:sp>
        <p:nvSpPr>
          <p:cNvPr id="3" name="Title 2">
            <a:extLst>
              <a:ext uri="{FF2B5EF4-FFF2-40B4-BE49-F238E27FC236}">
                <a16:creationId xmlns:a16="http://schemas.microsoft.com/office/drawing/2014/main" id="{CFF6D31C-3FB3-3997-BC11-3FF94AAC546A}"/>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Confidence Lags Financial Reality</a:t>
            </a:r>
          </a:p>
        </p:txBody>
      </p:sp>
      <p:sp>
        <p:nvSpPr>
          <p:cNvPr id="4" name="TextBox 3">
            <a:extLst>
              <a:ext uri="{FF2B5EF4-FFF2-40B4-BE49-F238E27FC236}">
                <a16:creationId xmlns:a16="http://schemas.microsoft.com/office/drawing/2014/main" id="{0B65D4B8-E8F4-FD3D-4FC6-17D082195107}"/>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Sentiment remains significantly below prior-year levels despite stable employment and moderating inflation.</a:t>
            </a:r>
          </a:p>
        </p:txBody>
      </p:sp>
      <p:graphicFrame>
        <p:nvGraphicFramePr>
          <p:cNvPr id="5" name="Chart 4">
            <a:extLst>
              <a:ext uri="{FF2B5EF4-FFF2-40B4-BE49-F238E27FC236}">
                <a16:creationId xmlns:a16="http://schemas.microsoft.com/office/drawing/2014/main" id="{FDE5D8AA-97F3-1990-BE02-74751385D644}"/>
              </a:ext>
            </a:extLst>
          </p:cNvPr>
          <p:cNvGraphicFramePr/>
          <p:nvPr>
            <p:extLst>
              <p:ext uri="{D42A27DB-BD31-4B8C-83A1-F6EECF244321}">
                <p14:modId xmlns:p14="http://schemas.microsoft.com/office/powerpoint/2010/main" val="2732927326"/>
              </p:ext>
            </p:extLst>
          </p:nvPr>
        </p:nvGraphicFramePr>
        <p:xfrm>
          <a:off x="609600" y="1662117"/>
          <a:ext cx="10972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388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DF4F48-8739-E298-E9C2-1897FB499AA9}"/>
              </a:ext>
            </a:extLst>
          </p:cNvPr>
          <p:cNvSpPr>
            <a:spLocks noGrp="1"/>
          </p:cNvSpPr>
          <p:nvPr>
            <p:ph type="title"/>
          </p:nvPr>
        </p:nvSpPr>
        <p:spPr>
          <a:xfrm>
            <a:off x="133028" y="81494"/>
            <a:ext cx="11921440" cy="975781"/>
          </a:xfrm>
        </p:spPr>
        <p:txBody>
          <a:bodyPr/>
          <a:lstStyle/>
          <a:p>
            <a:r>
              <a:rPr lang="en-US" dirty="0"/>
              <a:t>Most concerns eased or held steady in Q4, though inflation reasserted itself, reinforcing a cautious but stable homeowner mindset.</a:t>
            </a:r>
          </a:p>
        </p:txBody>
      </p:sp>
      <p:graphicFrame>
        <p:nvGraphicFramePr>
          <p:cNvPr id="16" name="Chart 15">
            <a:extLst>
              <a:ext uri="{FF2B5EF4-FFF2-40B4-BE49-F238E27FC236}">
                <a16:creationId xmlns:a16="http://schemas.microsoft.com/office/drawing/2014/main" id="{9A826A0A-B18C-1705-93CC-5C22BEFF990E}"/>
              </a:ext>
            </a:extLst>
          </p:cNvPr>
          <p:cNvGraphicFramePr/>
          <p:nvPr>
            <p:extLst>
              <p:ext uri="{D42A27DB-BD31-4B8C-83A1-F6EECF244321}">
                <p14:modId xmlns:p14="http://schemas.microsoft.com/office/powerpoint/2010/main" val="3539847155"/>
              </p:ext>
            </p:extLst>
          </p:nvPr>
        </p:nvGraphicFramePr>
        <p:xfrm>
          <a:off x="133028" y="1791697"/>
          <a:ext cx="1192144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a:extLst>
              <a:ext uri="{FF2B5EF4-FFF2-40B4-BE49-F238E27FC236}">
                <a16:creationId xmlns:a16="http://schemas.microsoft.com/office/drawing/2014/main" id="{26D1C188-E914-A358-7498-232EEC7FC75B}"/>
              </a:ext>
            </a:extLst>
          </p:cNvPr>
          <p:cNvSpPr>
            <a:spLocks noGrp="1"/>
          </p:cNvSpPr>
          <p:nvPr>
            <p:ph type="body" sz="quarter" idx="16"/>
          </p:nvPr>
        </p:nvSpPr>
        <p:spPr>
          <a:xfrm>
            <a:off x="133028" y="6647689"/>
            <a:ext cx="6624611" cy="201778"/>
          </a:xfrm>
        </p:spPr>
        <p:txBody>
          <a:bodyPr/>
          <a:lstStyle/>
          <a:p>
            <a:r>
              <a:rPr lang="en-US" dirty="0"/>
              <a:t>Q62. What were your biggest concerns over the last 12 months? (Select up to 3) *Option added in 25Q3</a:t>
            </a:r>
          </a:p>
        </p:txBody>
      </p:sp>
      <p:sp>
        <p:nvSpPr>
          <p:cNvPr id="4" name="Title 1">
            <a:extLst>
              <a:ext uri="{FF2B5EF4-FFF2-40B4-BE49-F238E27FC236}">
                <a16:creationId xmlns:a16="http://schemas.microsoft.com/office/drawing/2014/main" id="{B8575A73-41A4-E6C7-FAC3-1F6BFA37667D}"/>
              </a:ext>
            </a:extLst>
          </p:cNvPr>
          <p:cNvSpPr txBox="1">
            <a:spLocks/>
          </p:cNvSpPr>
          <p:nvPr/>
        </p:nvSpPr>
        <p:spPr>
          <a:xfrm>
            <a:off x="281094" y="1188397"/>
            <a:ext cx="7046156" cy="356438"/>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4400" kern="1200">
                <a:solidFill>
                  <a:srgbClr val="BF1C2E"/>
                </a:solidFill>
                <a:latin typeface="Arial"/>
                <a:ea typeface="+mj-ea"/>
                <a:cs typeface="Arial"/>
              </a:defRPr>
            </a:lvl1pPr>
          </a:lstStyle>
          <a:p>
            <a:pPr marL="0" indent="0" algn="l">
              <a:buNone/>
            </a:pPr>
            <a:r>
              <a:rPr lang="en-US" sz="1600" b="1" dirty="0">
                <a:solidFill>
                  <a:schemeClr val="accent3"/>
                </a:solidFill>
                <a:latin typeface="+mj-lt"/>
              </a:rPr>
              <a:t>Biggest Concerns Over Last 12 Months</a:t>
            </a:r>
          </a:p>
        </p:txBody>
      </p:sp>
      <p:sp>
        <p:nvSpPr>
          <p:cNvPr id="8" name="Rounded Rectangle 33">
            <a:extLst>
              <a:ext uri="{FF2B5EF4-FFF2-40B4-BE49-F238E27FC236}">
                <a16:creationId xmlns:a16="http://schemas.microsoft.com/office/drawing/2014/main" id="{CA9A5871-A095-61EF-7FEC-825456D5313D}"/>
              </a:ext>
            </a:extLst>
          </p:cNvPr>
          <p:cNvSpPr/>
          <p:nvPr/>
        </p:nvSpPr>
        <p:spPr>
          <a:xfrm>
            <a:off x="281094" y="1551934"/>
            <a:ext cx="729395" cy="272791"/>
          </a:xfrm>
          <a:prstGeom prst="roundRect">
            <a:avLst>
              <a:gd name="adj" fmla="val 3245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3"/>
                </a:solidFill>
                <a:effectLst/>
                <a:uLnTx/>
                <a:uFillTx/>
                <a:latin typeface="GothamOffice-Bold" panose="020B0603020102020204"/>
                <a:ea typeface="+mn-ea"/>
                <a:cs typeface="+mn-cs"/>
              </a:rPr>
              <a:t>24Q4</a:t>
            </a:r>
          </a:p>
        </p:txBody>
      </p:sp>
      <p:sp>
        <p:nvSpPr>
          <p:cNvPr id="10" name="Rounded Rectangle 34">
            <a:extLst>
              <a:ext uri="{FF2B5EF4-FFF2-40B4-BE49-F238E27FC236}">
                <a16:creationId xmlns:a16="http://schemas.microsoft.com/office/drawing/2014/main" id="{C0E06795-8118-2821-8D8B-027387D9BD14}"/>
              </a:ext>
            </a:extLst>
          </p:cNvPr>
          <p:cNvSpPr/>
          <p:nvPr/>
        </p:nvSpPr>
        <p:spPr>
          <a:xfrm>
            <a:off x="1048766" y="1551934"/>
            <a:ext cx="729395" cy="272791"/>
          </a:xfrm>
          <a:prstGeom prst="roundRect">
            <a:avLst>
              <a:gd name="adj" fmla="val 324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GothamOffice-Bold" panose="020B0603020102020204"/>
                <a:ea typeface="+mn-ea"/>
                <a:cs typeface="+mn-cs"/>
              </a:rPr>
              <a:t>25Q1</a:t>
            </a:r>
          </a:p>
        </p:txBody>
      </p:sp>
      <p:sp>
        <p:nvSpPr>
          <p:cNvPr id="11" name="Rounded Rectangle 35">
            <a:extLst>
              <a:ext uri="{FF2B5EF4-FFF2-40B4-BE49-F238E27FC236}">
                <a16:creationId xmlns:a16="http://schemas.microsoft.com/office/drawing/2014/main" id="{3A04947A-85C3-9C81-3902-9710C5BE1952}"/>
              </a:ext>
            </a:extLst>
          </p:cNvPr>
          <p:cNvSpPr/>
          <p:nvPr/>
        </p:nvSpPr>
        <p:spPr>
          <a:xfrm>
            <a:off x="1816438" y="1551934"/>
            <a:ext cx="729395" cy="272791"/>
          </a:xfrm>
          <a:prstGeom prst="roundRect">
            <a:avLst>
              <a:gd name="adj" fmla="val 324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GothamOffice-Bold" panose="020B0603020102020204"/>
                <a:ea typeface="+mn-ea"/>
                <a:cs typeface="+mn-cs"/>
              </a:rPr>
              <a:t>25Q2</a:t>
            </a:r>
          </a:p>
        </p:txBody>
      </p:sp>
      <p:sp>
        <p:nvSpPr>
          <p:cNvPr id="12" name="Rounded Rectangle 36">
            <a:extLst>
              <a:ext uri="{FF2B5EF4-FFF2-40B4-BE49-F238E27FC236}">
                <a16:creationId xmlns:a16="http://schemas.microsoft.com/office/drawing/2014/main" id="{78996CBF-9CC9-C746-BAF4-289366EEA883}"/>
              </a:ext>
            </a:extLst>
          </p:cNvPr>
          <p:cNvSpPr/>
          <p:nvPr/>
        </p:nvSpPr>
        <p:spPr>
          <a:xfrm>
            <a:off x="2578243" y="1551934"/>
            <a:ext cx="729395" cy="272791"/>
          </a:xfrm>
          <a:prstGeom prst="roundRect">
            <a:avLst>
              <a:gd name="adj" fmla="val 324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GothamOffice-Bold" panose="020B0603020102020204"/>
                <a:ea typeface="+mn-ea"/>
                <a:cs typeface="+mn-cs"/>
              </a:rPr>
              <a:t>25Q3</a:t>
            </a:r>
          </a:p>
        </p:txBody>
      </p:sp>
      <p:sp>
        <p:nvSpPr>
          <p:cNvPr id="6" name="Rounded Rectangle 33">
            <a:extLst>
              <a:ext uri="{FF2B5EF4-FFF2-40B4-BE49-F238E27FC236}">
                <a16:creationId xmlns:a16="http://schemas.microsoft.com/office/drawing/2014/main" id="{1FB4E162-BF5B-AB9F-AF5C-F106965C9873}"/>
              </a:ext>
            </a:extLst>
          </p:cNvPr>
          <p:cNvSpPr/>
          <p:nvPr/>
        </p:nvSpPr>
        <p:spPr>
          <a:xfrm>
            <a:off x="3340048" y="1551933"/>
            <a:ext cx="729395" cy="272791"/>
          </a:xfrm>
          <a:prstGeom prst="roundRect">
            <a:avLst>
              <a:gd name="adj" fmla="val 324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GothamOffice-Bold" panose="020B0603020102020204"/>
                <a:ea typeface="+mn-ea"/>
                <a:cs typeface="+mn-cs"/>
              </a:rPr>
              <a:t>25Q4</a:t>
            </a:r>
          </a:p>
        </p:txBody>
      </p:sp>
      <p:graphicFrame>
        <p:nvGraphicFramePr>
          <p:cNvPr id="2" name="Table 1">
            <a:extLst>
              <a:ext uri="{FF2B5EF4-FFF2-40B4-BE49-F238E27FC236}">
                <a16:creationId xmlns:a16="http://schemas.microsoft.com/office/drawing/2014/main" id="{6014C794-9D4B-48D2-1727-7B7019B621EB}"/>
              </a:ext>
            </a:extLst>
          </p:cNvPr>
          <p:cNvGraphicFramePr>
            <a:graphicFrameLocks noGrp="1"/>
          </p:cNvGraphicFramePr>
          <p:nvPr>
            <p:extLst>
              <p:ext uri="{D42A27DB-BD31-4B8C-83A1-F6EECF244321}">
                <p14:modId xmlns:p14="http://schemas.microsoft.com/office/powerpoint/2010/main" val="2948956581"/>
              </p:ext>
            </p:extLst>
          </p:nvPr>
        </p:nvGraphicFramePr>
        <p:xfrm>
          <a:off x="8191832" y="1390773"/>
          <a:ext cx="3564676" cy="1318197"/>
        </p:xfrm>
        <a:graphic>
          <a:graphicData uri="http://schemas.openxmlformats.org/drawingml/2006/table">
            <a:tbl>
              <a:tblPr/>
              <a:tblGrid>
                <a:gridCol w="1695768">
                  <a:extLst>
                    <a:ext uri="{9D8B030D-6E8A-4147-A177-3AD203B41FA5}">
                      <a16:colId xmlns:a16="http://schemas.microsoft.com/office/drawing/2014/main" val="2088445294"/>
                    </a:ext>
                  </a:extLst>
                </a:gridCol>
                <a:gridCol w="467227">
                  <a:extLst>
                    <a:ext uri="{9D8B030D-6E8A-4147-A177-3AD203B41FA5}">
                      <a16:colId xmlns:a16="http://schemas.microsoft.com/office/drawing/2014/main" val="2738679374"/>
                    </a:ext>
                  </a:extLst>
                </a:gridCol>
                <a:gridCol w="467227">
                  <a:extLst>
                    <a:ext uri="{9D8B030D-6E8A-4147-A177-3AD203B41FA5}">
                      <a16:colId xmlns:a16="http://schemas.microsoft.com/office/drawing/2014/main" val="2777720982"/>
                    </a:ext>
                  </a:extLst>
                </a:gridCol>
                <a:gridCol w="467227">
                  <a:extLst>
                    <a:ext uri="{9D8B030D-6E8A-4147-A177-3AD203B41FA5}">
                      <a16:colId xmlns:a16="http://schemas.microsoft.com/office/drawing/2014/main" val="195101821"/>
                    </a:ext>
                  </a:extLst>
                </a:gridCol>
                <a:gridCol w="467227">
                  <a:extLst>
                    <a:ext uri="{9D8B030D-6E8A-4147-A177-3AD203B41FA5}">
                      <a16:colId xmlns:a16="http://schemas.microsoft.com/office/drawing/2014/main" val="1773184490"/>
                    </a:ext>
                  </a:extLst>
                </a:gridCol>
              </a:tblGrid>
              <a:tr h="180975">
                <a:tc>
                  <a:txBody>
                    <a:bodyPr/>
                    <a:lstStyle/>
                    <a:p>
                      <a:pPr algn="l" fontAlgn="base">
                        <a:lnSpc>
                          <a:spcPts val="1275"/>
                        </a:lnSpc>
                        <a:buNone/>
                      </a:pPr>
                      <a:r>
                        <a:rPr lang="en-US" sz="1050" b="1" i="0" dirty="0">
                          <a:solidFill>
                            <a:schemeClr val="tx1">
                              <a:lumMod val="65000"/>
                              <a:lumOff val="35000"/>
                            </a:schemeClr>
                          </a:solidFill>
                          <a:effectLst/>
                          <a:latin typeface="Montserrat" panose="00000500000000000000" pitchFamily="2" charset="0"/>
                        </a:rPr>
                        <a:t>Additional responses</a:t>
                      </a:r>
                      <a:r>
                        <a:rPr lang="en-US" sz="1050" b="1" i="0" dirty="0">
                          <a:solidFill>
                            <a:srgbClr val="FFFFFF"/>
                          </a:solidFill>
                          <a:effectLst/>
                          <a:latin typeface="Montserrat" panose="00000500000000000000" pitchFamily="2" charset="0"/>
                        </a:rPr>
                        <a:t>​</a:t>
                      </a:r>
                      <a:endParaRPr lang="en-US" b="1" i="0" dirty="0">
                        <a:solidFill>
                          <a:srgbClr val="FFFFFF"/>
                        </a:solidFill>
                        <a:effectLst/>
                      </a:endParaRPr>
                    </a:p>
                  </a:txBody>
                  <a:tcPr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ase">
                        <a:lnSpc>
                          <a:spcPts val="1275"/>
                        </a:lnSpc>
                        <a:buNone/>
                      </a:pPr>
                      <a:r>
                        <a:rPr lang="en-US" sz="1050" b="0" i="0" dirty="0">
                          <a:solidFill>
                            <a:srgbClr val="FFFFFF"/>
                          </a:solidFill>
                          <a:effectLst/>
                          <a:latin typeface="Montserrat" panose="00000500000000000000" pitchFamily="2" charset="0"/>
                        </a:rPr>
                        <a:t>’25​</a:t>
                      </a:r>
                      <a:endParaRPr lang="en-US" b="0" i="0" dirty="0">
                        <a:solidFill>
                          <a:srgbClr val="FFFFFF"/>
                        </a:solidFill>
                        <a:effectLst/>
                      </a:endParaRPr>
                    </a:p>
                    <a:p>
                      <a:pPr algn="ctr" fontAlgn="base">
                        <a:lnSpc>
                          <a:spcPts val="1275"/>
                        </a:lnSpc>
                        <a:buNone/>
                      </a:pPr>
                      <a:r>
                        <a:rPr lang="en-US" sz="1050" b="0" i="0" dirty="0">
                          <a:solidFill>
                            <a:srgbClr val="FFFFFF"/>
                          </a:solidFill>
                          <a:effectLst/>
                          <a:latin typeface="Montserrat" panose="00000500000000000000" pitchFamily="2" charset="0"/>
                        </a:rPr>
                        <a:t>Q1​</a:t>
                      </a:r>
                      <a:endParaRPr lang="en-US" b="0" i="0" dirty="0">
                        <a:solidFill>
                          <a:srgbClr val="FFFFFF"/>
                        </a:solidFill>
                        <a:effectLst/>
                      </a:endParaRPr>
                    </a:p>
                  </a:txBody>
                  <a:tcPr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6B6B6B"/>
                      </a:solidFill>
                      <a:prstDash val="solid"/>
                      <a:round/>
                      <a:headEnd type="none" w="med" len="med"/>
                      <a:tailEnd type="none" w="med" len="med"/>
                    </a:lnB>
                    <a:solidFill>
                      <a:schemeClr val="accent3"/>
                    </a:solidFill>
                  </a:tcPr>
                </a:tc>
                <a:tc>
                  <a:txBody>
                    <a:bodyPr/>
                    <a:lstStyle/>
                    <a:p>
                      <a:pPr algn="ctr" fontAlgn="base">
                        <a:lnSpc>
                          <a:spcPts val="1275"/>
                        </a:lnSpc>
                        <a:buNone/>
                      </a:pPr>
                      <a:r>
                        <a:rPr lang="en-US" sz="1050" b="0" i="0" dirty="0">
                          <a:solidFill>
                            <a:srgbClr val="FFFFFF"/>
                          </a:solidFill>
                          <a:effectLst/>
                          <a:latin typeface="Montserrat" panose="00000500000000000000" pitchFamily="2" charset="0"/>
                        </a:rPr>
                        <a:t>‘25​</a:t>
                      </a:r>
                      <a:endParaRPr lang="en-US" b="0" i="0" dirty="0">
                        <a:solidFill>
                          <a:srgbClr val="FFFFFF"/>
                        </a:solidFill>
                        <a:effectLst/>
                      </a:endParaRPr>
                    </a:p>
                    <a:p>
                      <a:pPr algn="ctr" fontAlgn="base">
                        <a:lnSpc>
                          <a:spcPts val="1275"/>
                        </a:lnSpc>
                        <a:buNone/>
                      </a:pPr>
                      <a:r>
                        <a:rPr lang="en-US" sz="1050" b="0" i="0" dirty="0">
                          <a:solidFill>
                            <a:srgbClr val="FFFFFF"/>
                          </a:solidFill>
                          <a:effectLst/>
                          <a:latin typeface="Montserrat" panose="00000500000000000000" pitchFamily="2" charset="0"/>
                        </a:rPr>
                        <a:t>Q2​</a:t>
                      </a:r>
                      <a:endParaRPr lang="en-US" b="0" i="0" dirty="0">
                        <a:solidFill>
                          <a:srgbClr val="FFFFFF"/>
                        </a:solidFill>
                        <a:effectLst/>
                      </a:endParaRPr>
                    </a:p>
                  </a:txBody>
                  <a:tcPr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6B6B6B"/>
                      </a:solidFill>
                      <a:prstDash val="solid"/>
                      <a:round/>
                      <a:headEnd type="none" w="med" len="med"/>
                      <a:tailEnd type="none" w="med" len="med"/>
                    </a:lnB>
                    <a:solidFill>
                      <a:schemeClr val="accent4"/>
                    </a:solidFill>
                  </a:tcPr>
                </a:tc>
                <a:tc>
                  <a:txBody>
                    <a:bodyPr/>
                    <a:lstStyle/>
                    <a:p>
                      <a:pPr algn="ctr" fontAlgn="base">
                        <a:lnSpc>
                          <a:spcPts val="1275"/>
                        </a:lnSpc>
                        <a:buNone/>
                      </a:pPr>
                      <a:r>
                        <a:rPr lang="en-US" sz="1050" b="0" i="0" dirty="0">
                          <a:solidFill>
                            <a:srgbClr val="FFFFFF"/>
                          </a:solidFill>
                          <a:effectLst/>
                          <a:latin typeface="Montserrat" panose="00000500000000000000" pitchFamily="2" charset="0"/>
                        </a:rPr>
                        <a:t>‘25​</a:t>
                      </a:r>
                      <a:endParaRPr lang="en-US" b="0" i="0" dirty="0">
                        <a:solidFill>
                          <a:srgbClr val="FFFFFF"/>
                        </a:solidFill>
                        <a:effectLst/>
                      </a:endParaRPr>
                    </a:p>
                    <a:p>
                      <a:pPr algn="ctr" fontAlgn="base">
                        <a:lnSpc>
                          <a:spcPts val="1275"/>
                        </a:lnSpc>
                        <a:buNone/>
                      </a:pPr>
                      <a:r>
                        <a:rPr lang="en-US" sz="1050" b="0" i="0" dirty="0">
                          <a:solidFill>
                            <a:srgbClr val="FFFFFF"/>
                          </a:solidFill>
                          <a:effectLst/>
                          <a:latin typeface="Montserrat" panose="00000500000000000000" pitchFamily="2" charset="0"/>
                        </a:rPr>
                        <a:t>Q3​</a:t>
                      </a:r>
                      <a:endParaRPr lang="en-US" b="0" i="0" dirty="0">
                        <a:solidFill>
                          <a:srgbClr val="FFFFFF"/>
                        </a:solidFill>
                        <a:effectLst/>
                      </a:endParaRPr>
                    </a:p>
                  </a:txBody>
                  <a:tcPr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6B6B6B"/>
                      </a:solidFill>
                      <a:prstDash val="solid"/>
                      <a:round/>
                      <a:headEnd type="none" w="med" len="med"/>
                      <a:tailEnd type="none" w="med" len="med"/>
                    </a:lnB>
                    <a:solidFill>
                      <a:schemeClr val="accent1"/>
                    </a:solidFill>
                  </a:tcPr>
                </a:tc>
                <a:tc>
                  <a:txBody>
                    <a:bodyPr/>
                    <a:lstStyle/>
                    <a:p>
                      <a:pPr marL="0" marR="0" lvl="0" indent="0" algn="ctr" defTabSz="457200" rtl="0" eaLnBrk="1" fontAlgn="base" latinLnBrk="0" hangingPunct="1">
                        <a:lnSpc>
                          <a:spcPts val="1275"/>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‘25​</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457200" rtl="0" eaLnBrk="1" fontAlgn="base" latinLnBrk="0" hangingPunct="1">
                        <a:lnSpc>
                          <a:spcPts val="1275"/>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Q4</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a:txBody>
                  <a:tcPr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9525" cap="flat" cmpd="sng" algn="ctr">
                      <a:solidFill>
                        <a:srgbClr val="6B6B6B"/>
                      </a:solidFill>
                      <a:prstDash val="solid"/>
                      <a:round/>
                      <a:headEnd type="none" w="med" len="med"/>
                      <a:tailEnd type="none" w="med" len="med"/>
                    </a:lnB>
                    <a:solidFill>
                      <a:schemeClr val="accent2"/>
                    </a:solidFill>
                  </a:tcPr>
                </a:tc>
                <a:extLst>
                  <a:ext uri="{0D108BD9-81ED-4DB2-BD59-A6C34878D82A}">
                    <a16:rowId xmlns:a16="http://schemas.microsoft.com/office/drawing/2014/main" val="3886905690"/>
                  </a:ext>
                </a:extLst>
              </a:tr>
              <a:tr h="180975">
                <a:tc>
                  <a:txBody>
                    <a:bodyPr/>
                    <a:lstStyle/>
                    <a:p>
                      <a:pPr algn="l" fontAlgn="b">
                        <a:buNone/>
                      </a:pPr>
                      <a:r>
                        <a:rPr lang="en-US" sz="1100" b="0" i="0" u="none" strike="noStrike" dirty="0">
                          <a:solidFill>
                            <a:schemeClr val="tx1">
                              <a:lumMod val="75000"/>
                              <a:lumOff val="25000"/>
                            </a:schemeClr>
                          </a:solidFill>
                          <a:effectLst/>
                          <a:latin typeface="+mj-lt"/>
                        </a:rPr>
                        <a:t>Environmental</a:t>
                      </a:r>
                    </a:p>
                  </a:txBody>
                  <a:tcPr marL="9525" marR="9525" marT="9525" marB="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6%</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5%</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6%</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dirty="0">
                          <a:solidFill>
                            <a:schemeClr val="tx1">
                              <a:lumMod val="75000"/>
                              <a:lumOff val="25000"/>
                            </a:schemeClr>
                          </a:solidFill>
                          <a:effectLst/>
                          <a:latin typeface="+mj-lt"/>
                        </a:rPr>
                        <a:t>5%</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extLst>
                  <a:ext uri="{0D108BD9-81ED-4DB2-BD59-A6C34878D82A}">
                    <a16:rowId xmlns:a16="http://schemas.microsoft.com/office/drawing/2014/main" val="1189448819"/>
                  </a:ext>
                </a:extLst>
              </a:tr>
              <a:tr h="180975">
                <a:tc>
                  <a:txBody>
                    <a:bodyPr/>
                    <a:lstStyle/>
                    <a:p>
                      <a:pPr algn="l" fontAlgn="b">
                        <a:buNone/>
                      </a:pPr>
                      <a:r>
                        <a:rPr lang="en-US" sz="1100" b="0" i="0" u="none" strike="noStrike" dirty="0">
                          <a:solidFill>
                            <a:schemeClr val="tx1">
                              <a:lumMod val="75000"/>
                              <a:lumOff val="25000"/>
                            </a:schemeClr>
                          </a:solidFill>
                          <a:effectLst/>
                          <a:latin typeface="+mj-lt"/>
                        </a:rPr>
                        <a:t>Public health</a:t>
                      </a:r>
                    </a:p>
                  </a:txBody>
                  <a:tcPr marL="9525" marR="9525" marT="9525" marB="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6%</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5%</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3%</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5%</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extLst>
                  <a:ext uri="{0D108BD9-81ED-4DB2-BD59-A6C34878D82A}">
                    <a16:rowId xmlns:a16="http://schemas.microsoft.com/office/drawing/2014/main" val="1793820180"/>
                  </a:ext>
                </a:extLst>
              </a:tr>
              <a:tr h="180975">
                <a:tc>
                  <a:txBody>
                    <a:bodyPr/>
                    <a:lstStyle/>
                    <a:p>
                      <a:pPr algn="l" fontAlgn="b">
                        <a:buNone/>
                      </a:pPr>
                      <a:r>
                        <a:rPr lang="en-US" sz="1100" b="0" i="0" u="none" strike="noStrike" dirty="0">
                          <a:solidFill>
                            <a:schemeClr val="tx1">
                              <a:lumMod val="75000"/>
                              <a:lumOff val="25000"/>
                            </a:schemeClr>
                          </a:solidFill>
                          <a:effectLst/>
                          <a:latin typeface="+mj-lt"/>
                        </a:rPr>
                        <a:t>Education</a:t>
                      </a:r>
                    </a:p>
                  </a:txBody>
                  <a:tcPr marL="9525" marR="9525" marT="9525" marB="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3%</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5%</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4%</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4%</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extLst>
                  <a:ext uri="{0D108BD9-81ED-4DB2-BD59-A6C34878D82A}">
                    <a16:rowId xmlns:a16="http://schemas.microsoft.com/office/drawing/2014/main" val="1008825593"/>
                  </a:ext>
                </a:extLst>
              </a:tr>
              <a:tr h="180975">
                <a:tc>
                  <a:txBody>
                    <a:bodyPr/>
                    <a:lstStyle/>
                    <a:p>
                      <a:pPr algn="l" fontAlgn="b">
                        <a:buNone/>
                      </a:pPr>
                      <a:r>
                        <a:rPr lang="en-US" sz="1100" b="0" i="0" u="none" strike="noStrike" dirty="0">
                          <a:solidFill>
                            <a:schemeClr val="tx1">
                              <a:lumMod val="75000"/>
                              <a:lumOff val="25000"/>
                            </a:schemeClr>
                          </a:solidFill>
                          <a:effectLst/>
                          <a:latin typeface="+mj-lt"/>
                        </a:rPr>
                        <a:t>Being laid off</a:t>
                      </a:r>
                    </a:p>
                  </a:txBody>
                  <a:tcPr marL="9525" marR="9525" marT="9525" marB="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2%</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2%</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3%</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4%</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extLst>
                  <a:ext uri="{0D108BD9-81ED-4DB2-BD59-A6C34878D82A}">
                    <a16:rowId xmlns:a16="http://schemas.microsoft.com/office/drawing/2014/main" val="1362074754"/>
                  </a:ext>
                </a:extLst>
              </a:tr>
              <a:tr h="180975">
                <a:tc>
                  <a:txBody>
                    <a:bodyPr/>
                    <a:lstStyle/>
                    <a:p>
                      <a:pPr algn="l" fontAlgn="b">
                        <a:buNone/>
                      </a:pPr>
                      <a:r>
                        <a:rPr lang="en-US" sz="1100" b="0" i="0" u="none" strike="noStrike" dirty="0">
                          <a:solidFill>
                            <a:schemeClr val="tx1">
                              <a:lumMod val="75000"/>
                              <a:lumOff val="25000"/>
                            </a:schemeClr>
                          </a:solidFill>
                          <a:effectLst/>
                          <a:latin typeface="+mj-lt"/>
                        </a:rPr>
                        <a:t>A housing crash </a:t>
                      </a:r>
                    </a:p>
                  </a:txBody>
                  <a:tcPr marL="9525" marR="9525" marT="9525" marB="0" anchor="b">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4%</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2%</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a:solidFill>
                            <a:schemeClr val="tx1">
                              <a:lumMod val="75000"/>
                              <a:lumOff val="25000"/>
                            </a:schemeClr>
                          </a:solidFill>
                          <a:effectLst/>
                          <a:latin typeface="+mj-lt"/>
                        </a:rPr>
                        <a:t>1%</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tc>
                  <a:txBody>
                    <a:bodyPr/>
                    <a:lstStyle/>
                    <a:p>
                      <a:pPr algn="ctr" fontAlgn="b">
                        <a:buNone/>
                      </a:pPr>
                      <a:r>
                        <a:rPr lang="en-US" sz="1100" b="0" i="0" u="none" strike="noStrike" dirty="0">
                          <a:solidFill>
                            <a:schemeClr val="tx1">
                              <a:lumMod val="75000"/>
                              <a:lumOff val="25000"/>
                            </a:schemeClr>
                          </a:solidFill>
                          <a:effectLst/>
                          <a:latin typeface="+mj-lt"/>
                        </a:rPr>
                        <a:t>4%</a:t>
                      </a:r>
                    </a:p>
                  </a:txBody>
                  <a:tcPr marL="9525" marR="9525" marT="9525" marB="0"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9525" cap="flat" cmpd="sng" algn="ctr">
                      <a:solidFill>
                        <a:srgbClr val="6B6B6B"/>
                      </a:solidFill>
                      <a:prstDash val="solid"/>
                      <a:round/>
                      <a:headEnd type="none" w="med" len="med"/>
                      <a:tailEnd type="none" w="med" len="med"/>
                    </a:lnT>
                    <a:lnB w="9525" cap="flat" cmpd="sng" algn="ctr">
                      <a:solidFill>
                        <a:srgbClr val="6B6B6B"/>
                      </a:solidFill>
                      <a:prstDash val="solid"/>
                      <a:round/>
                      <a:headEnd type="none" w="med" len="med"/>
                      <a:tailEnd type="none" w="med" len="med"/>
                    </a:lnB>
                    <a:noFill/>
                  </a:tcPr>
                </a:tc>
                <a:extLst>
                  <a:ext uri="{0D108BD9-81ED-4DB2-BD59-A6C34878D82A}">
                    <a16:rowId xmlns:a16="http://schemas.microsoft.com/office/drawing/2014/main" val="2645913106"/>
                  </a:ext>
                </a:extLst>
              </a:tr>
            </a:tbl>
          </a:graphicData>
        </a:graphic>
      </p:graphicFrame>
      <p:sp>
        <p:nvSpPr>
          <p:cNvPr id="7" name="Graphic 147">
            <a:extLst>
              <a:ext uri="{FF2B5EF4-FFF2-40B4-BE49-F238E27FC236}">
                <a16:creationId xmlns:a16="http://schemas.microsoft.com/office/drawing/2014/main" id="{734F8200-82DC-0FA3-FEEB-6599E6E3C7FE}"/>
              </a:ext>
            </a:extLst>
          </p:cNvPr>
          <p:cNvSpPr/>
          <p:nvPr/>
        </p:nvSpPr>
        <p:spPr>
          <a:xfrm>
            <a:off x="2625585" y="2664954"/>
            <a:ext cx="155332" cy="139699"/>
          </a:xfrm>
          <a:custGeom>
            <a:avLst/>
            <a:gdLst>
              <a:gd name="connsiteX0" fmla="*/ 133757 w 366264"/>
              <a:gd name="connsiteY0" fmla="*/ 28262 h 329404"/>
              <a:gd name="connsiteX1" fmla="*/ 7723 w 366264"/>
              <a:gd name="connsiteY1" fmla="*/ 244654 h 329404"/>
              <a:gd name="connsiteX2" fmla="*/ 57099 w 366264"/>
              <a:gd name="connsiteY2" fmla="*/ 329404 h 329404"/>
              <a:gd name="connsiteX3" fmla="*/ 309166 w 366264"/>
              <a:gd name="connsiteY3" fmla="*/ 329404 h 329404"/>
              <a:gd name="connsiteX4" fmla="*/ 358541 w 366264"/>
              <a:gd name="connsiteY4" fmla="*/ 244654 h 329404"/>
              <a:gd name="connsiteX5" fmla="*/ 232507 w 366264"/>
              <a:gd name="connsiteY5" fmla="*/ 28262 h 329404"/>
              <a:gd name="connsiteX6" fmla="*/ 133757 w 366264"/>
              <a:gd name="connsiteY6" fmla="*/ 28262 h 3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64" h="329404">
                <a:moveTo>
                  <a:pt x="133757" y="28262"/>
                </a:moveTo>
                <a:lnTo>
                  <a:pt x="7723" y="244654"/>
                </a:lnTo>
                <a:cubicBezTo>
                  <a:pt x="-14221" y="282337"/>
                  <a:pt x="13210" y="329404"/>
                  <a:pt x="57099" y="329404"/>
                </a:cubicBezTo>
                <a:lnTo>
                  <a:pt x="309166" y="329404"/>
                </a:lnTo>
                <a:cubicBezTo>
                  <a:pt x="353055" y="329404"/>
                  <a:pt x="380485" y="282308"/>
                  <a:pt x="358541" y="244654"/>
                </a:cubicBezTo>
                <a:lnTo>
                  <a:pt x="232507" y="28262"/>
                </a:lnTo>
                <a:cubicBezTo>
                  <a:pt x="210563" y="-9421"/>
                  <a:pt x="155701" y="-9421"/>
                  <a:pt x="133757" y="28262"/>
                </a:cubicBezTo>
                <a:close/>
              </a:path>
            </a:pathLst>
          </a:custGeom>
          <a:solidFill>
            <a:schemeClr val="accent2"/>
          </a:solidFill>
          <a:ln w="2919" cap="flat">
            <a:noFill/>
            <a:prstDash val="solid"/>
            <a:miter/>
          </a:ln>
        </p:spPr>
        <p:txBody>
          <a:bodyPr rtlCol="0" anchor="ctr"/>
          <a:lstStyle/>
          <a:p>
            <a:endParaRPr lang="en-US"/>
          </a:p>
        </p:txBody>
      </p:sp>
    </p:spTree>
    <p:extLst>
      <p:ext uri="{BB962C8B-B14F-4D97-AF65-F5344CB8AC3E}">
        <p14:creationId xmlns:p14="http://schemas.microsoft.com/office/powerpoint/2010/main" val="90760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2DEA8-AEEF-EE4A-B6FB-885BC01EDA60}"/>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A5F4F0A-9B03-CB54-1D3B-457603979494}"/>
              </a:ext>
            </a:extLst>
          </p:cNvPr>
          <p:cNvGraphicFramePr/>
          <p:nvPr>
            <p:extLst>
              <p:ext uri="{D42A27DB-BD31-4B8C-83A1-F6EECF244321}">
                <p14:modId xmlns:p14="http://schemas.microsoft.com/office/powerpoint/2010/main" val="2175416742"/>
              </p:ext>
            </p:extLst>
          </p:nvPr>
        </p:nvGraphicFramePr>
        <p:xfrm>
          <a:off x="99862" y="1313794"/>
          <a:ext cx="11830373" cy="5022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CA83C0DD-58E7-1B9D-BCC7-74D2D3CAF23E}"/>
              </a:ext>
            </a:extLst>
          </p:cNvPr>
          <p:cNvSpPr>
            <a:spLocks noGrp="1"/>
          </p:cNvSpPr>
          <p:nvPr>
            <p:ph type="body" sz="quarter" idx="16"/>
          </p:nvPr>
        </p:nvSpPr>
        <p:spPr/>
        <p:txBody>
          <a:bodyPr/>
          <a:lstStyle/>
          <a:p>
            <a:r>
              <a:rPr lang="en-US" sz="700" dirty="0">
                <a:solidFill>
                  <a:schemeClr val="accent3"/>
                </a:solidFill>
              </a:rPr>
              <a:t>Source: HIRI analysis </a:t>
            </a:r>
          </a:p>
        </p:txBody>
      </p:sp>
      <p:sp>
        <p:nvSpPr>
          <p:cNvPr id="3" name="Title 2">
            <a:extLst>
              <a:ext uri="{FF2B5EF4-FFF2-40B4-BE49-F238E27FC236}">
                <a16:creationId xmlns:a16="http://schemas.microsoft.com/office/drawing/2014/main" id="{E4ED541B-7DEF-0935-DA7F-42CFE68447BA}"/>
              </a:ext>
            </a:extLst>
          </p:cNvPr>
          <p:cNvSpPr>
            <a:spLocks noGrp="1"/>
          </p:cNvSpPr>
          <p:nvPr>
            <p:ph type="title"/>
          </p:nvPr>
        </p:nvSpPr>
        <p:spPr>
          <a:xfrm>
            <a:off x="91440" y="91440"/>
            <a:ext cx="11830373" cy="1017600"/>
          </a:xfrm>
        </p:spPr>
        <p:txBody>
          <a:bodyPr/>
          <a:lstStyle/>
          <a:p>
            <a:r>
              <a:rPr lang="en-US" dirty="0"/>
              <a:t>Disposable Income is the Primary Growth Engine  </a:t>
            </a:r>
          </a:p>
        </p:txBody>
      </p:sp>
      <p:sp>
        <p:nvSpPr>
          <p:cNvPr id="6" name="Title 2">
            <a:extLst>
              <a:ext uri="{FF2B5EF4-FFF2-40B4-BE49-F238E27FC236}">
                <a16:creationId xmlns:a16="http://schemas.microsoft.com/office/drawing/2014/main" id="{AD185730-F3DA-2A55-570E-A9C88C0E0170}"/>
              </a:ext>
            </a:extLst>
          </p:cNvPr>
          <p:cNvSpPr txBox="1">
            <a:spLocks/>
          </p:cNvSpPr>
          <p:nvPr/>
        </p:nvSpPr>
        <p:spPr>
          <a:xfrm>
            <a:off x="91440" y="493543"/>
            <a:ext cx="9966960" cy="73689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a:lstStyle>
          <a:p>
            <a:pPr algn="l"/>
            <a:r>
              <a:rPr lang="en-US" sz="2000" b="1" dirty="0">
                <a:latin typeface="+mn-lt"/>
              </a:rPr>
              <a:t>Consumer sentiment</a:t>
            </a:r>
            <a:r>
              <a:rPr lang="en-US" sz="2000" dirty="0">
                <a:solidFill>
                  <a:schemeClr val="tx2"/>
                </a:solidFill>
                <a:latin typeface="+mn-lt"/>
              </a:rPr>
              <a:t> has a shorter-term impact, whereas </a:t>
            </a:r>
            <a:br>
              <a:rPr lang="en-US" sz="2000" dirty="0">
                <a:solidFill>
                  <a:schemeClr val="tx2"/>
                </a:solidFill>
                <a:latin typeface="+mn-lt"/>
              </a:rPr>
            </a:br>
            <a:r>
              <a:rPr lang="en-US" sz="2000" b="1" dirty="0">
                <a:solidFill>
                  <a:schemeClr val="accent1"/>
                </a:solidFill>
                <a:latin typeface="+mn-lt"/>
              </a:rPr>
              <a:t>disposable income</a:t>
            </a:r>
            <a:r>
              <a:rPr lang="en-US" sz="2000" dirty="0">
                <a:solidFill>
                  <a:schemeClr val="tx2"/>
                </a:solidFill>
                <a:latin typeface="+mn-lt"/>
              </a:rPr>
              <a:t> is a better gauge for home improvement spend. </a:t>
            </a:r>
          </a:p>
        </p:txBody>
      </p:sp>
      <p:sp>
        <p:nvSpPr>
          <p:cNvPr id="5" name="TextBox 4">
            <a:extLst>
              <a:ext uri="{FF2B5EF4-FFF2-40B4-BE49-F238E27FC236}">
                <a16:creationId xmlns:a16="http://schemas.microsoft.com/office/drawing/2014/main" id="{FF8CE932-24EE-1840-FAAD-30B5DB328585}"/>
              </a:ext>
            </a:extLst>
          </p:cNvPr>
          <p:cNvSpPr txBox="1"/>
          <p:nvPr/>
        </p:nvSpPr>
        <p:spPr>
          <a:xfrm>
            <a:off x="1094825" y="1941787"/>
            <a:ext cx="4672927" cy="1051560"/>
          </a:xfrm>
          <a:prstGeom prst="roundRect">
            <a:avLst>
              <a:gd name="adj" fmla="val 11376"/>
            </a:avLst>
          </a:prstGeom>
          <a:solidFill>
            <a:schemeClr val="bg1"/>
          </a:solidFill>
          <a:ln w="19050">
            <a:solidFill>
              <a:schemeClr val="bg2"/>
            </a:solidFill>
          </a:ln>
        </p:spPr>
        <p:txBody>
          <a:bodyPr wrap="square" rtlCol="0">
            <a:spAutoFit/>
          </a:bodyPr>
          <a:lstStyle/>
          <a:p>
            <a:r>
              <a:rPr lang="en-US" sz="1600" b="1" dirty="0">
                <a:solidFill>
                  <a:schemeClr val="tx2"/>
                </a:solidFill>
              </a:rPr>
              <a:t>Top Predictors of BP Spend:</a:t>
            </a:r>
          </a:p>
          <a:p>
            <a:pPr marL="525780" indent="-342900">
              <a:buAutoNum type="arabicPeriod"/>
            </a:pPr>
            <a:r>
              <a:rPr lang="en-US" sz="1400" dirty="0">
                <a:solidFill>
                  <a:schemeClr val="tx2"/>
                </a:solidFill>
              </a:rPr>
              <a:t>Quarter-on-quarter change in BP spend</a:t>
            </a:r>
          </a:p>
          <a:p>
            <a:pPr marL="525780" indent="-342900">
              <a:buAutoNum type="arabicPeriod"/>
            </a:pPr>
            <a:r>
              <a:rPr lang="en-US" sz="1400" dirty="0">
                <a:solidFill>
                  <a:schemeClr val="tx2"/>
                </a:solidFill>
              </a:rPr>
              <a:t>5-quarter change in disposable income</a:t>
            </a:r>
          </a:p>
          <a:p>
            <a:pPr marL="525780" indent="-342900">
              <a:buAutoNum type="arabicPeriod"/>
            </a:pPr>
            <a:r>
              <a:rPr lang="en-US" sz="1400" dirty="0">
                <a:solidFill>
                  <a:schemeClr val="tx2"/>
                </a:solidFill>
              </a:rPr>
              <a:t>1-quarter change in consumer sentiment</a:t>
            </a:r>
          </a:p>
        </p:txBody>
      </p:sp>
      <p:graphicFrame>
        <p:nvGraphicFramePr>
          <p:cNvPr id="7" name="Chart 6">
            <a:extLst>
              <a:ext uri="{FF2B5EF4-FFF2-40B4-BE49-F238E27FC236}">
                <a16:creationId xmlns:a16="http://schemas.microsoft.com/office/drawing/2014/main" id="{8993E509-36AB-3D75-1781-17B279B69219}"/>
              </a:ext>
            </a:extLst>
          </p:cNvPr>
          <p:cNvGraphicFramePr/>
          <p:nvPr>
            <p:extLst>
              <p:ext uri="{D42A27DB-BD31-4B8C-83A1-F6EECF244321}">
                <p14:modId xmlns:p14="http://schemas.microsoft.com/office/powerpoint/2010/main" val="3786659954"/>
              </p:ext>
            </p:extLst>
          </p:nvPr>
        </p:nvGraphicFramePr>
        <p:xfrm>
          <a:off x="12956077" y="121167"/>
          <a:ext cx="2859974" cy="661534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C2B817EF-82BF-2DEE-BE1B-FA3B6BACE32C}"/>
              </a:ext>
            </a:extLst>
          </p:cNvPr>
          <p:cNvSpPr txBox="1"/>
          <p:nvPr/>
        </p:nvSpPr>
        <p:spPr>
          <a:xfrm>
            <a:off x="15620673" y="4055352"/>
            <a:ext cx="2175680" cy="369332"/>
          </a:xfrm>
          <a:prstGeom prst="rect">
            <a:avLst/>
          </a:prstGeom>
          <a:noFill/>
        </p:spPr>
        <p:txBody>
          <a:bodyPr wrap="square" rtlCol="0">
            <a:spAutoFit/>
          </a:bodyPr>
          <a:lstStyle/>
          <a:p>
            <a:r>
              <a:rPr lang="en-US" dirty="0">
                <a:solidFill>
                  <a:schemeClr val="tx2"/>
                </a:solidFill>
              </a:rPr>
              <a:t>Total: 15 Months</a:t>
            </a:r>
          </a:p>
        </p:txBody>
      </p:sp>
      <p:sp>
        <p:nvSpPr>
          <p:cNvPr id="9" name="TextBox 8">
            <a:extLst>
              <a:ext uri="{FF2B5EF4-FFF2-40B4-BE49-F238E27FC236}">
                <a16:creationId xmlns:a16="http://schemas.microsoft.com/office/drawing/2014/main" id="{9CA1B9EB-85AE-DD70-F88E-DB97ECDD4023}"/>
              </a:ext>
            </a:extLst>
          </p:cNvPr>
          <p:cNvSpPr txBox="1"/>
          <p:nvPr/>
        </p:nvSpPr>
        <p:spPr>
          <a:xfrm>
            <a:off x="15620673" y="3717933"/>
            <a:ext cx="2859974" cy="369332"/>
          </a:xfrm>
          <a:prstGeom prst="rect">
            <a:avLst/>
          </a:prstGeom>
          <a:noFill/>
        </p:spPr>
        <p:txBody>
          <a:bodyPr wrap="square" rtlCol="0">
            <a:spAutoFit/>
          </a:bodyPr>
          <a:lstStyle/>
          <a:p>
            <a:r>
              <a:rPr lang="en-US" b="1" dirty="0">
                <a:solidFill>
                  <a:schemeClr val="tx2"/>
                </a:solidFill>
              </a:rPr>
              <a:t>HI Avg Project Time</a:t>
            </a:r>
            <a:endParaRPr lang="en-US" dirty="0">
              <a:solidFill>
                <a:schemeClr val="tx2"/>
              </a:solidFill>
            </a:endParaRPr>
          </a:p>
        </p:txBody>
      </p:sp>
      <p:sp>
        <p:nvSpPr>
          <p:cNvPr id="10" name="TextBox 9">
            <a:extLst>
              <a:ext uri="{FF2B5EF4-FFF2-40B4-BE49-F238E27FC236}">
                <a16:creationId xmlns:a16="http://schemas.microsoft.com/office/drawing/2014/main" id="{E9D6AA4E-CC39-8E62-1B16-2A81ABC3ACF3}"/>
              </a:ext>
            </a:extLst>
          </p:cNvPr>
          <p:cNvSpPr txBox="1"/>
          <p:nvPr/>
        </p:nvSpPr>
        <p:spPr>
          <a:xfrm>
            <a:off x="91440" y="1330403"/>
            <a:ext cx="4106150" cy="369332"/>
          </a:xfrm>
          <a:prstGeom prst="rect">
            <a:avLst/>
          </a:prstGeom>
          <a:noFill/>
        </p:spPr>
        <p:txBody>
          <a:bodyPr wrap="square" rtlCol="0">
            <a:spAutoFit/>
          </a:bodyPr>
          <a:lstStyle/>
          <a:p>
            <a:r>
              <a:rPr lang="en-US" b="1" dirty="0">
                <a:solidFill>
                  <a:schemeClr val="tx2"/>
                </a:solidFill>
              </a:rPr>
              <a:t>Metrics Indexed to Late-2019:</a:t>
            </a:r>
            <a:endParaRPr lang="en-US" dirty="0">
              <a:solidFill>
                <a:schemeClr val="tx2"/>
              </a:solidFill>
            </a:endParaRPr>
          </a:p>
        </p:txBody>
      </p:sp>
    </p:spTree>
    <p:extLst>
      <p:ext uri="{BB962C8B-B14F-4D97-AF65-F5344CB8AC3E}">
        <p14:creationId xmlns:p14="http://schemas.microsoft.com/office/powerpoint/2010/main" val="397885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E3BF6-32C7-E1BE-8EAC-50C7D3E978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4B1E18-925F-AACC-C44B-67E1B01B1D5F}"/>
              </a:ext>
            </a:extLst>
          </p:cNvPr>
          <p:cNvSpPr>
            <a:spLocks noGrp="1"/>
          </p:cNvSpPr>
          <p:nvPr>
            <p:ph type="body" sz="quarter" idx="16"/>
          </p:nvPr>
        </p:nvSpPr>
        <p:spPr/>
        <p:txBody>
          <a:bodyPr/>
          <a:lstStyle/>
          <a:p>
            <a:r>
              <a:rPr lang="en-US" sz="700" dirty="0">
                <a:solidFill>
                  <a:schemeClr val="accent3"/>
                </a:solidFill>
              </a:rPr>
              <a:t>Source: HIRI Size of Home Improvement Product Market 2025-Q3</a:t>
            </a:r>
          </a:p>
        </p:txBody>
      </p:sp>
      <p:sp>
        <p:nvSpPr>
          <p:cNvPr id="3" name="Title 2">
            <a:extLst>
              <a:ext uri="{FF2B5EF4-FFF2-40B4-BE49-F238E27FC236}">
                <a16:creationId xmlns:a16="http://schemas.microsoft.com/office/drawing/2014/main" id="{9FD0B88D-956A-16CD-DBB2-A00362E81322}"/>
              </a:ext>
            </a:extLst>
          </p:cNvPr>
          <p:cNvSpPr>
            <a:spLocks noGrp="1"/>
          </p:cNvSpPr>
          <p:nvPr>
            <p:ph type="title"/>
          </p:nvPr>
        </p:nvSpPr>
        <p:spPr>
          <a:xfrm>
            <a:off x="91440" y="91440"/>
            <a:ext cx="11830373" cy="1017600"/>
          </a:xfrm>
        </p:spPr>
        <p:txBody>
          <a:bodyPr/>
          <a:lstStyle/>
          <a:p>
            <a:r>
              <a:rPr lang="en-US" dirty="0"/>
              <a:t>Income Growth Softened in 2025 but Is Improving</a:t>
            </a:r>
          </a:p>
        </p:txBody>
      </p:sp>
      <p:sp>
        <p:nvSpPr>
          <p:cNvPr id="6" name="Title 2">
            <a:extLst>
              <a:ext uri="{FF2B5EF4-FFF2-40B4-BE49-F238E27FC236}">
                <a16:creationId xmlns:a16="http://schemas.microsoft.com/office/drawing/2014/main" id="{3AA0138F-895B-5AF9-DCA3-7F1A8A3B212E}"/>
              </a:ext>
            </a:extLst>
          </p:cNvPr>
          <p:cNvSpPr txBox="1">
            <a:spLocks/>
          </p:cNvSpPr>
          <p:nvPr/>
        </p:nvSpPr>
        <p:spPr>
          <a:xfrm>
            <a:off x="99862" y="539940"/>
            <a:ext cx="11097738" cy="101758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a:lstStyle>
          <a:p>
            <a:pPr algn="l"/>
            <a:r>
              <a:rPr lang="en-US" sz="2000" dirty="0">
                <a:solidFill>
                  <a:schemeClr val="tx2"/>
                </a:solidFill>
                <a:latin typeface="+mn-lt"/>
              </a:rPr>
              <a:t>2025 marks weakest growth since 2022 but improves thereafter as households see income gains and savings near pre-pandemic norms.</a:t>
            </a:r>
          </a:p>
        </p:txBody>
      </p:sp>
      <p:sp>
        <p:nvSpPr>
          <p:cNvPr id="4" name="Rectangle 3">
            <a:extLst>
              <a:ext uri="{FF2B5EF4-FFF2-40B4-BE49-F238E27FC236}">
                <a16:creationId xmlns:a16="http://schemas.microsoft.com/office/drawing/2014/main" id="{E9B782EF-FA45-0B7D-F9E3-96414934C89E}"/>
              </a:ext>
            </a:extLst>
          </p:cNvPr>
          <p:cNvSpPr/>
          <p:nvPr/>
        </p:nvSpPr>
        <p:spPr>
          <a:xfrm rot="10800000">
            <a:off x="4539956" y="2308129"/>
            <a:ext cx="3129476" cy="312245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B832785-99FD-392A-62EA-B26CBD004756}"/>
              </a:ext>
            </a:extLst>
          </p:cNvPr>
          <p:cNvSpPr/>
          <p:nvPr/>
        </p:nvSpPr>
        <p:spPr>
          <a:xfrm>
            <a:off x="10067092" y="2308130"/>
            <a:ext cx="1930500" cy="3122459"/>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E3F5DC75-780B-452A-BE74-77A25ECBBD4B}"/>
              </a:ext>
            </a:extLst>
          </p:cNvPr>
          <p:cNvGraphicFramePr/>
          <p:nvPr>
            <p:extLst>
              <p:ext uri="{D42A27DB-BD31-4B8C-83A1-F6EECF244321}">
                <p14:modId xmlns:p14="http://schemas.microsoft.com/office/powerpoint/2010/main" val="1007413813"/>
              </p:ext>
            </p:extLst>
          </p:nvPr>
        </p:nvGraphicFramePr>
        <p:xfrm>
          <a:off x="152564" y="1451524"/>
          <a:ext cx="11845028" cy="479589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4666185E-6AC3-7D7E-3577-80C7A32CF136}"/>
              </a:ext>
            </a:extLst>
          </p:cNvPr>
          <p:cNvCxnSpPr/>
          <p:nvPr/>
        </p:nvCxnSpPr>
        <p:spPr>
          <a:xfrm>
            <a:off x="10067092" y="2069862"/>
            <a:ext cx="0" cy="3619589"/>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B9F72133-E7DB-95F0-E375-EAC85AE9D788}"/>
              </a:ext>
            </a:extLst>
          </p:cNvPr>
          <p:cNvSpPr txBox="1"/>
          <p:nvPr/>
        </p:nvSpPr>
        <p:spPr>
          <a:xfrm>
            <a:off x="9552368" y="1581367"/>
            <a:ext cx="1029448" cy="276999"/>
          </a:xfrm>
          <a:prstGeom prst="rect">
            <a:avLst/>
          </a:prstGeom>
          <a:noFill/>
        </p:spPr>
        <p:txBody>
          <a:bodyPr wrap="none" rtlCol="0">
            <a:spAutoFit/>
          </a:bodyPr>
          <a:lstStyle/>
          <a:p>
            <a:pPr algn="ctr"/>
            <a:r>
              <a:rPr lang="en-US" sz="1200">
                <a:latin typeface="+mj-lt"/>
              </a:rPr>
              <a:t>Present Day</a:t>
            </a:r>
          </a:p>
        </p:txBody>
      </p:sp>
      <p:sp>
        <p:nvSpPr>
          <p:cNvPr id="11" name="TextBox 10">
            <a:extLst>
              <a:ext uri="{FF2B5EF4-FFF2-40B4-BE49-F238E27FC236}">
                <a16:creationId xmlns:a16="http://schemas.microsoft.com/office/drawing/2014/main" id="{547E192D-AC69-984B-C567-436080E27A5F}"/>
              </a:ext>
            </a:extLst>
          </p:cNvPr>
          <p:cNvSpPr txBox="1"/>
          <p:nvPr/>
        </p:nvSpPr>
        <p:spPr>
          <a:xfrm>
            <a:off x="4539955" y="1718661"/>
            <a:ext cx="2530701" cy="261610"/>
          </a:xfrm>
          <a:prstGeom prst="rect">
            <a:avLst/>
          </a:prstGeom>
          <a:noFill/>
        </p:spPr>
        <p:txBody>
          <a:bodyPr wrap="square" rtlCol="0">
            <a:spAutoFit/>
          </a:bodyPr>
          <a:lstStyle/>
          <a:p>
            <a:r>
              <a:rPr lang="en-US" sz="1100" dirty="0">
                <a:solidFill>
                  <a:schemeClr val="tx2"/>
                </a:solidFill>
                <a:latin typeface="+mj-lt"/>
              </a:rPr>
              <a:t>Percent of disposable income</a:t>
            </a:r>
          </a:p>
        </p:txBody>
      </p:sp>
      <p:sp>
        <p:nvSpPr>
          <p:cNvPr id="12" name="TextBox 11">
            <a:extLst>
              <a:ext uri="{FF2B5EF4-FFF2-40B4-BE49-F238E27FC236}">
                <a16:creationId xmlns:a16="http://schemas.microsoft.com/office/drawing/2014/main" id="{FD1A9E42-2B85-7631-E76A-6E9B034B6CC4}"/>
              </a:ext>
            </a:extLst>
          </p:cNvPr>
          <p:cNvSpPr txBox="1"/>
          <p:nvPr/>
        </p:nvSpPr>
        <p:spPr>
          <a:xfrm>
            <a:off x="1348642" y="1718661"/>
            <a:ext cx="2171700" cy="261610"/>
          </a:xfrm>
          <a:prstGeom prst="rect">
            <a:avLst/>
          </a:prstGeom>
          <a:noFill/>
        </p:spPr>
        <p:txBody>
          <a:bodyPr wrap="square" rtlCol="0">
            <a:spAutoFit/>
          </a:bodyPr>
          <a:lstStyle/>
          <a:p>
            <a:r>
              <a:rPr lang="en-US" sz="1100" dirty="0">
                <a:solidFill>
                  <a:schemeClr val="tx2"/>
                </a:solidFill>
                <a:latin typeface="+mj-lt"/>
              </a:rPr>
              <a:t>Annual percent change</a:t>
            </a:r>
          </a:p>
        </p:txBody>
      </p:sp>
    </p:spTree>
    <p:extLst>
      <p:ext uri="{BB962C8B-B14F-4D97-AF65-F5344CB8AC3E}">
        <p14:creationId xmlns:p14="http://schemas.microsoft.com/office/powerpoint/2010/main" val="28179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7390F-5AEC-4C3A-CF04-C45B9E943809}"/>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EA9B096-6C6C-0122-FAB0-3003FAF878B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5EAAAAE0-FED2-4375-EC61-99813C0C7EA6}"/>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Higher Income Households Drive Disproportionate Spend</a:t>
            </a:r>
          </a:p>
        </p:txBody>
      </p:sp>
      <p:sp>
        <p:nvSpPr>
          <p:cNvPr id="4" name="TextBox 3">
            <a:extLst>
              <a:ext uri="{FF2B5EF4-FFF2-40B4-BE49-F238E27FC236}">
                <a16:creationId xmlns:a16="http://schemas.microsoft.com/office/drawing/2014/main" id="{CD7189C3-A7E2-7969-BE5F-AC3B582FEF7E}"/>
              </a:ext>
            </a:extLst>
          </p:cNvPr>
          <p:cNvSpPr txBox="1"/>
          <p:nvPr/>
        </p:nvSpPr>
        <p:spPr>
          <a:xfrm>
            <a:off x="274320" y="548640"/>
            <a:ext cx="10827211"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Upper-income homeowners account for the largest share of improvement spend, Growth strategies must prioritize segments with financial capacity.</a:t>
            </a:r>
          </a:p>
        </p:txBody>
      </p:sp>
      <p:graphicFrame>
        <p:nvGraphicFramePr>
          <p:cNvPr id="5" name="Chart 4">
            <a:extLst>
              <a:ext uri="{FF2B5EF4-FFF2-40B4-BE49-F238E27FC236}">
                <a16:creationId xmlns:a16="http://schemas.microsoft.com/office/drawing/2014/main" id="{22D3B8F2-D7ED-D03B-9B87-0B87CB54926C}"/>
              </a:ext>
            </a:extLst>
          </p:cNvPr>
          <p:cNvGraphicFramePr/>
          <p:nvPr/>
        </p:nvGraphicFramePr>
        <p:xfrm>
          <a:off x="250967" y="2118032"/>
          <a:ext cx="4572000" cy="24227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1D49C6E7-F960-EE5A-8071-F73447FA93C8}"/>
              </a:ext>
            </a:extLst>
          </p:cNvPr>
          <p:cNvSpPr txBox="1">
            <a:spLocks/>
          </p:cNvSpPr>
          <p:nvPr/>
        </p:nvSpPr>
        <p:spPr>
          <a:xfrm>
            <a:off x="437861" y="1759324"/>
            <a:ext cx="4198211" cy="3778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accent3"/>
                </a:solidFill>
              </a:rPr>
              <a:t>Those Seeing Financial Improvement</a:t>
            </a:r>
          </a:p>
        </p:txBody>
      </p:sp>
      <p:graphicFrame>
        <p:nvGraphicFramePr>
          <p:cNvPr id="7" name="Chart 6">
            <a:extLst>
              <a:ext uri="{FF2B5EF4-FFF2-40B4-BE49-F238E27FC236}">
                <a16:creationId xmlns:a16="http://schemas.microsoft.com/office/drawing/2014/main" id="{6D0D815A-E842-CD41-54A9-15240664A9A0}"/>
              </a:ext>
            </a:extLst>
          </p:cNvPr>
          <p:cNvGraphicFramePr/>
          <p:nvPr/>
        </p:nvGraphicFramePr>
        <p:xfrm>
          <a:off x="347709" y="5057463"/>
          <a:ext cx="4378515" cy="13757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8">
            <a:extLst>
              <a:ext uri="{FF2B5EF4-FFF2-40B4-BE49-F238E27FC236}">
                <a16:creationId xmlns:a16="http://schemas.microsoft.com/office/drawing/2014/main" id="{71412FBC-368F-281E-C34E-D7EB48F7CB21}"/>
              </a:ext>
            </a:extLst>
          </p:cNvPr>
          <p:cNvSpPr txBox="1">
            <a:spLocks/>
          </p:cNvSpPr>
          <p:nvPr/>
        </p:nvSpPr>
        <p:spPr>
          <a:xfrm>
            <a:off x="437861" y="4679612"/>
            <a:ext cx="4198211" cy="3778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accent3"/>
                </a:solidFill>
              </a:rPr>
              <a:t>2023-2024 HI Spend</a:t>
            </a:r>
          </a:p>
        </p:txBody>
      </p:sp>
      <p:graphicFrame>
        <p:nvGraphicFramePr>
          <p:cNvPr id="9" name="Chart 8">
            <a:extLst>
              <a:ext uri="{FF2B5EF4-FFF2-40B4-BE49-F238E27FC236}">
                <a16:creationId xmlns:a16="http://schemas.microsoft.com/office/drawing/2014/main" id="{A7C591E9-C760-2DC8-3D10-221DB78AB725}"/>
              </a:ext>
            </a:extLst>
          </p:cNvPr>
          <p:cNvGraphicFramePr/>
          <p:nvPr/>
        </p:nvGraphicFramePr>
        <p:xfrm>
          <a:off x="5061004" y="2261060"/>
          <a:ext cx="6880029" cy="417211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8">
            <a:extLst>
              <a:ext uri="{FF2B5EF4-FFF2-40B4-BE49-F238E27FC236}">
                <a16:creationId xmlns:a16="http://schemas.microsoft.com/office/drawing/2014/main" id="{7F54DF5E-B40D-104B-1796-FD6A1FE7233D}"/>
              </a:ext>
            </a:extLst>
          </p:cNvPr>
          <p:cNvSpPr txBox="1">
            <a:spLocks/>
          </p:cNvSpPr>
          <p:nvPr/>
        </p:nvSpPr>
        <p:spPr>
          <a:xfrm>
            <a:off x="6559783" y="1759324"/>
            <a:ext cx="4198211" cy="3778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accent3"/>
                </a:solidFill>
              </a:rPr>
              <a:t>Change in Financial Situation</a:t>
            </a:r>
          </a:p>
        </p:txBody>
      </p:sp>
    </p:spTree>
    <p:extLst>
      <p:ext uri="{BB962C8B-B14F-4D97-AF65-F5344CB8AC3E}">
        <p14:creationId xmlns:p14="http://schemas.microsoft.com/office/powerpoint/2010/main" val="408667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5CAF8-CC05-5762-166E-3519A573E5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F8664A-C8A4-EEEA-5AAB-79381E2FEF7A}"/>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The Center of Spend Is Getting Younger</a:t>
            </a:r>
          </a:p>
        </p:txBody>
      </p:sp>
      <p:sp>
        <p:nvSpPr>
          <p:cNvPr id="4" name="TextBox 3">
            <a:extLst>
              <a:ext uri="{FF2B5EF4-FFF2-40B4-BE49-F238E27FC236}">
                <a16:creationId xmlns:a16="http://schemas.microsoft.com/office/drawing/2014/main" id="{988423D5-2771-ED90-83F2-7CFF866C523A}"/>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Millennials are increasing their share of building product spend while older cohorts gradually moderate.</a:t>
            </a:r>
          </a:p>
        </p:txBody>
      </p:sp>
      <p:pic>
        <p:nvPicPr>
          <p:cNvPr id="59" name="Picture 58">
            <a:extLst>
              <a:ext uri="{FF2B5EF4-FFF2-40B4-BE49-F238E27FC236}">
                <a16:creationId xmlns:a16="http://schemas.microsoft.com/office/drawing/2014/main" id="{0D534B10-49B8-A936-638D-3E4F04FC1B8A}"/>
              </a:ext>
            </a:extLst>
          </p:cNvPr>
          <p:cNvPicPr>
            <a:picLocks noChangeAspect="1"/>
          </p:cNvPicPr>
          <p:nvPr/>
        </p:nvPicPr>
        <p:blipFill>
          <a:blip r:embed="rId2"/>
          <a:stretch>
            <a:fillRect/>
          </a:stretch>
        </p:blipFill>
        <p:spPr>
          <a:xfrm>
            <a:off x="538943" y="2263071"/>
            <a:ext cx="5201304" cy="4040752"/>
          </a:xfrm>
          <a:prstGeom prst="rect">
            <a:avLst/>
          </a:prstGeom>
        </p:spPr>
      </p:pic>
      <p:pic>
        <p:nvPicPr>
          <p:cNvPr id="60" name="Picture 59">
            <a:extLst>
              <a:ext uri="{FF2B5EF4-FFF2-40B4-BE49-F238E27FC236}">
                <a16:creationId xmlns:a16="http://schemas.microsoft.com/office/drawing/2014/main" id="{F2D77F0C-259E-E855-9AAD-5334E581FD2F}"/>
              </a:ext>
            </a:extLst>
          </p:cNvPr>
          <p:cNvPicPr>
            <a:picLocks noChangeAspect="1"/>
          </p:cNvPicPr>
          <p:nvPr/>
        </p:nvPicPr>
        <p:blipFill>
          <a:blip r:embed="rId3"/>
          <a:stretch>
            <a:fillRect/>
          </a:stretch>
        </p:blipFill>
        <p:spPr>
          <a:xfrm>
            <a:off x="6419042" y="2263071"/>
            <a:ext cx="5207693" cy="4040752"/>
          </a:xfrm>
          <a:prstGeom prst="rect">
            <a:avLst/>
          </a:prstGeom>
        </p:spPr>
      </p:pic>
      <p:sp>
        <p:nvSpPr>
          <p:cNvPr id="61" name="Text Placeholder 8">
            <a:extLst>
              <a:ext uri="{FF2B5EF4-FFF2-40B4-BE49-F238E27FC236}">
                <a16:creationId xmlns:a16="http://schemas.microsoft.com/office/drawing/2014/main" id="{AC82625F-0D4D-B075-7B0E-7B9EB6411AB9}"/>
              </a:ext>
            </a:extLst>
          </p:cNvPr>
          <p:cNvSpPr txBox="1">
            <a:spLocks/>
          </p:cNvSpPr>
          <p:nvPr/>
        </p:nvSpPr>
        <p:spPr>
          <a:xfrm>
            <a:off x="710299" y="1756191"/>
            <a:ext cx="4771123" cy="747744"/>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b="1" dirty="0">
                <a:solidFill>
                  <a:schemeClr val="accent3"/>
                </a:solidFill>
                <a:latin typeface="+mj-lt"/>
              </a:rPr>
              <a:t>Plan to Spend More</a:t>
            </a:r>
            <a:endParaRPr lang="en-US" sz="1600" dirty="0">
              <a:solidFill>
                <a:schemeClr val="accent3"/>
              </a:solidFill>
              <a:latin typeface="+mj-lt"/>
            </a:endParaRPr>
          </a:p>
        </p:txBody>
      </p:sp>
      <p:sp>
        <p:nvSpPr>
          <p:cNvPr id="62" name="Text Placeholder 8">
            <a:extLst>
              <a:ext uri="{FF2B5EF4-FFF2-40B4-BE49-F238E27FC236}">
                <a16:creationId xmlns:a16="http://schemas.microsoft.com/office/drawing/2014/main" id="{7DE46FB5-B913-AA63-654D-F22F6D52D834}"/>
              </a:ext>
            </a:extLst>
          </p:cNvPr>
          <p:cNvSpPr txBox="1">
            <a:spLocks/>
          </p:cNvSpPr>
          <p:nvPr/>
        </p:nvSpPr>
        <p:spPr>
          <a:xfrm>
            <a:off x="6419041" y="1756191"/>
            <a:ext cx="4771123" cy="747744"/>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b="1" dirty="0">
                <a:solidFill>
                  <a:schemeClr val="accent3"/>
                </a:solidFill>
                <a:latin typeface="+mj-lt"/>
              </a:rPr>
              <a:t>Generational BP Spend</a:t>
            </a:r>
            <a:endParaRPr lang="en-US" sz="1600" dirty="0">
              <a:solidFill>
                <a:schemeClr val="accent3"/>
              </a:solidFill>
              <a:latin typeface="+mj-lt"/>
            </a:endParaRPr>
          </a:p>
        </p:txBody>
      </p:sp>
    </p:spTree>
    <p:extLst>
      <p:ext uri="{BB962C8B-B14F-4D97-AF65-F5344CB8AC3E}">
        <p14:creationId xmlns:p14="http://schemas.microsoft.com/office/powerpoint/2010/main" val="187601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0B85-7DDC-7B91-F6BC-BAC5249FCA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2B3A48-5222-ED1F-497B-7C59AA320D39}"/>
              </a:ext>
            </a:extLst>
          </p:cNvPr>
          <p:cNvSpPr>
            <a:spLocks noGrp="1"/>
          </p:cNvSpPr>
          <p:nvPr>
            <p:ph type="body" sz="quarter" idx="16"/>
          </p:nvPr>
        </p:nvSpPr>
        <p:spPr/>
        <p:txBody>
          <a:bodyPr/>
          <a:lstStyle/>
          <a:p>
            <a:r>
              <a:rPr lang="en-US" sz="700" dirty="0">
                <a:solidFill>
                  <a:schemeClr val="accent3"/>
                </a:solidFill>
              </a:rPr>
              <a:t>Source: HIRI/TFG analysis of AHS data </a:t>
            </a:r>
          </a:p>
        </p:txBody>
      </p:sp>
      <p:sp>
        <p:nvSpPr>
          <p:cNvPr id="3" name="Title 2">
            <a:extLst>
              <a:ext uri="{FF2B5EF4-FFF2-40B4-BE49-F238E27FC236}">
                <a16:creationId xmlns:a16="http://schemas.microsoft.com/office/drawing/2014/main" id="{F4F6CF63-F2A8-3271-6F3A-E8FBE5984600}"/>
              </a:ext>
            </a:extLst>
          </p:cNvPr>
          <p:cNvSpPr>
            <a:spLocks noGrp="1"/>
          </p:cNvSpPr>
          <p:nvPr>
            <p:ph type="title"/>
          </p:nvPr>
        </p:nvSpPr>
        <p:spPr>
          <a:xfrm>
            <a:off x="91440" y="91440"/>
            <a:ext cx="11830373" cy="1017600"/>
          </a:xfrm>
        </p:spPr>
        <p:txBody>
          <a:bodyPr/>
          <a:lstStyle/>
          <a:p>
            <a:r>
              <a:rPr lang="en-US" dirty="0"/>
              <a:t>Share of Home Improvement spend by generation</a:t>
            </a:r>
            <a:br>
              <a:rPr lang="en-US" dirty="0"/>
            </a:br>
            <a:r>
              <a:rPr lang="en-US" dirty="0"/>
              <a:t> </a:t>
            </a:r>
          </a:p>
        </p:txBody>
      </p:sp>
      <p:sp>
        <p:nvSpPr>
          <p:cNvPr id="6" name="Title 2">
            <a:extLst>
              <a:ext uri="{FF2B5EF4-FFF2-40B4-BE49-F238E27FC236}">
                <a16:creationId xmlns:a16="http://schemas.microsoft.com/office/drawing/2014/main" id="{E668B7E5-BC12-EFAC-5DA0-9D1320805F12}"/>
              </a:ext>
            </a:extLst>
          </p:cNvPr>
          <p:cNvSpPr txBox="1">
            <a:spLocks/>
          </p:cNvSpPr>
          <p:nvPr/>
        </p:nvSpPr>
        <p:spPr>
          <a:xfrm>
            <a:off x="91440" y="488471"/>
            <a:ext cx="11097738" cy="101758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a:lstStyle>
          <a:p>
            <a:pPr algn="l"/>
            <a:r>
              <a:rPr lang="en-US" sz="2000" dirty="0">
                <a:solidFill>
                  <a:schemeClr val="tx2"/>
                </a:solidFill>
                <a:latin typeface="+mn-lt"/>
              </a:rPr>
              <a:t>Over the last ten years, Boomers' share of remodel spend continues to dwindle as a larger share of Millennials become home-owners. </a:t>
            </a:r>
          </a:p>
        </p:txBody>
      </p:sp>
      <p:graphicFrame>
        <p:nvGraphicFramePr>
          <p:cNvPr id="4" name="Chart 3">
            <a:extLst>
              <a:ext uri="{FF2B5EF4-FFF2-40B4-BE49-F238E27FC236}">
                <a16:creationId xmlns:a16="http://schemas.microsoft.com/office/drawing/2014/main" id="{0CE95739-DDA6-CFEC-5DD1-30D48D775379}"/>
              </a:ext>
            </a:extLst>
          </p:cNvPr>
          <p:cNvGraphicFramePr/>
          <p:nvPr>
            <p:extLst>
              <p:ext uri="{D42A27DB-BD31-4B8C-83A1-F6EECF244321}">
                <p14:modId xmlns:p14="http://schemas.microsoft.com/office/powerpoint/2010/main" val="1199085065"/>
              </p:ext>
            </p:extLst>
          </p:nvPr>
        </p:nvGraphicFramePr>
        <p:xfrm>
          <a:off x="374234" y="1324017"/>
          <a:ext cx="10246937" cy="51891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B523EAF-FDA0-C4A6-0F99-F04AE7A77A2E}"/>
              </a:ext>
            </a:extLst>
          </p:cNvPr>
          <p:cNvSpPr txBox="1"/>
          <p:nvPr/>
        </p:nvSpPr>
        <p:spPr>
          <a:xfrm>
            <a:off x="10544576" y="1395744"/>
            <a:ext cx="1747101" cy="438582"/>
          </a:xfrm>
          <a:prstGeom prst="rect">
            <a:avLst/>
          </a:prstGeom>
          <a:noFill/>
        </p:spPr>
        <p:txBody>
          <a:bodyPr wrap="square" rtlCol="0">
            <a:spAutoFit/>
          </a:bodyPr>
          <a:lstStyle/>
          <a:p>
            <a:r>
              <a:rPr lang="en-US" sz="1200" b="1" dirty="0">
                <a:solidFill>
                  <a:schemeClr val="tx2"/>
                </a:solidFill>
              </a:rPr>
              <a:t>Silent Generation</a:t>
            </a:r>
          </a:p>
          <a:p>
            <a:r>
              <a:rPr lang="en-US" sz="1000" b="1" i="1" dirty="0">
                <a:solidFill>
                  <a:schemeClr val="tx2"/>
                </a:solidFill>
              </a:rPr>
              <a:t>(pre 1945)</a:t>
            </a:r>
          </a:p>
        </p:txBody>
      </p:sp>
      <p:sp>
        <p:nvSpPr>
          <p:cNvPr id="7" name="TextBox 6">
            <a:extLst>
              <a:ext uri="{FF2B5EF4-FFF2-40B4-BE49-F238E27FC236}">
                <a16:creationId xmlns:a16="http://schemas.microsoft.com/office/drawing/2014/main" id="{A8AA0508-5FD0-7957-40D2-267D58D8054A}"/>
              </a:ext>
            </a:extLst>
          </p:cNvPr>
          <p:cNvSpPr txBox="1"/>
          <p:nvPr/>
        </p:nvSpPr>
        <p:spPr>
          <a:xfrm>
            <a:off x="10544577" y="2420472"/>
            <a:ext cx="1747101" cy="430887"/>
          </a:xfrm>
          <a:prstGeom prst="rect">
            <a:avLst/>
          </a:prstGeom>
          <a:noFill/>
        </p:spPr>
        <p:txBody>
          <a:bodyPr wrap="square" rtlCol="0">
            <a:spAutoFit/>
          </a:bodyPr>
          <a:lstStyle/>
          <a:p>
            <a:r>
              <a:rPr lang="en-US" sz="1200" b="1" dirty="0">
                <a:solidFill>
                  <a:schemeClr val="bg2">
                    <a:lumMod val="75000"/>
                  </a:schemeClr>
                </a:solidFill>
              </a:rPr>
              <a:t>Boomers</a:t>
            </a:r>
          </a:p>
          <a:p>
            <a:r>
              <a:rPr lang="en-US" sz="1000" b="1" i="1" dirty="0">
                <a:solidFill>
                  <a:schemeClr val="bg2">
                    <a:lumMod val="75000"/>
                  </a:schemeClr>
                </a:solidFill>
              </a:rPr>
              <a:t>(1946 - 1964)</a:t>
            </a:r>
          </a:p>
        </p:txBody>
      </p:sp>
      <p:sp>
        <p:nvSpPr>
          <p:cNvPr id="8" name="TextBox 7">
            <a:extLst>
              <a:ext uri="{FF2B5EF4-FFF2-40B4-BE49-F238E27FC236}">
                <a16:creationId xmlns:a16="http://schemas.microsoft.com/office/drawing/2014/main" id="{628B54F5-E0F9-47C2-DA37-8D0B83394517}"/>
              </a:ext>
            </a:extLst>
          </p:cNvPr>
          <p:cNvSpPr txBox="1"/>
          <p:nvPr/>
        </p:nvSpPr>
        <p:spPr>
          <a:xfrm>
            <a:off x="10544577" y="5344571"/>
            <a:ext cx="1747101" cy="438582"/>
          </a:xfrm>
          <a:prstGeom prst="rect">
            <a:avLst/>
          </a:prstGeom>
          <a:noFill/>
        </p:spPr>
        <p:txBody>
          <a:bodyPr wrap="square" rtlCol="0">
            <a:spAutoFit/>
          </a:bodyPr>
          <a:lstStyle/>
          <a:p>
            <a:r>
              <a:rPr lang="en-US" sz="1200" b="1" dirty="0">
                <a:solidFill>
                  <a:schemeClr val="accent1"/>
                </a:solidFill>
              </a:rPr>
              <a:t>Millennials</a:t>
            </a:r>
          </a:p>
          <a:p>
            <a:r>
              <a:rPr lang="en-US" sz="1000" b="1" i="1" dirty="0">
                <a:solidFill>
                  <a:schemeClr val="accent1"/>
                </a:solidFill>
              </a:rPr>
              <a:t>(1981 - 1996)</a:t>
            </a:r>
          </a:p>
        </p:txBody>
      </p:sp>
      <p:sp>
        <p:nvSpPr>
          <p:cNvPr id="9" name="TextBox 8">
            <a:extLst>
              <a:ext uri="{FF2B5EF4-FFF2-40B4-BE49-F238E27FC236}">
                <a16:creationId xmlns:a16="http://schemas.microsoft.com/office/drawing/2014/main" id="{DF84029B-B3B8-E4E5-2771-73D6C167B59D}"/>
              </a:ext>
            </a:extLst>
          </p:cNvPr>
          <p:cNvSpPr txBox="1"/>
          <p:nvPr/>
        </p:nvSpPr>
        <p:spPr>
          <a:xfrm>
            <a:off x="10544577" y="4068695"/>
            <a:ext cx="1747101" cy="438582"/>
          </a:xfrm>
          <a:prstGeom prst="rect">
            <a:avLst/>
          </a:prstGeom>
          <a:noFill/>
        </p:spPr>
        <p:txBody>
          <a:bodyPr wrap="square" rtlCol="0">
            <a:spAutoFit/>
          </a:bodyPr>
          <a:lstStyle/>
          <a:p>
            <a:r>
              <a:rPr lang="en-US" sz="1200" b="1" dirty="0">
                <a:solidFill>
                  <a:schemeClr val="accent2"/>
                </a:solidFill>
              </a:rPr>
              <a:t>Gen X</a:t>
            </a:r>
          </a:p>
          <a:p>
            <a:r>
              <a:rPr lang="en-US" sz="1000" b="1" i="1" dirty="0">
                <a:solidFill>
                  <a:schemeClr val="accent2"/>
                </a:solidFill>
              </a:rPr>
              <a:t>(1965 - 1980)</a:t>
            </a:r>
          </a:p>
        </p:txBody>
      </p:sp>
      <p:sp>
        <p:nvSpPr>
          <p:cNvPr id="10" name="TextBox 9">
            <a:extLst>
              <a:ext uri="{FF2B5EF4-FFF2-40B4-BE49-F238E27FC236}">
                <a16:creationId xmlns:a16="http://schemas.microsoft.com/office/drawing/2014/main" id="{C2EC2E33-ECB1-024C-03A5-13444E1DB6D9}"/>
              </a:ext>
            </a:extLst>
          </p:cNvPr>
          <p:cNvSpPr txBox="1"/>
          <p:nvPr/>
        </p:nvSpPr>
        <p:spPr>
          <a:xfrm>
            <a:off x="10544578" y="5851994"/>
            <a:ext cx="1747101" cy="438582"/>
          </a:xfrm>
          <a:prstGeom prst="rect">
            <a:avLst/>
          </a:prstGeom>
          <a:noFill/>
        </p:spPr>
        <p:txBody>
          <a:bodyPr wrap="square" rtlCol="0">
            <a:spAutoFit/>
          </a:bodyPr>
          <a:lstStyle/>
          <a:p>
            <a:r>
              <a:rPr lang="en-US" sz="1200" b="1" dirty="0">
                <a:solidFill>
                  <a:schemeClr val="accent4"/>
                </a:solidFill>
              </a:rPr>
              <a:t>Gen Z</a:t>
            </a:r>
          </a:p>
          <a:p>
            <a:r>
              <a:rPr lang="en-US" sz="1000" b="1" i="1" dirty="0">
                <a:solidFill>
                  <a:schemeClr val="accent4"/>
                </a:solidFill>
              </a:rPr>
              <a:t>(1997 - 2012)</a:t>
            </a:r>
          </a:p>
        </p:txBody>
      </p:sp>
    </p:spTree>
    <p:extLst>
      <p:ext uri="{BB962C8B-B14F-4D97-AF65-F5344CB8AC3E}">
        <p14:creationId xmlns:p14="http://schemas.microsoft.com/office/powerpoint/2010/main" val="426148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F729-BB47-7822-F92A-9327CA98D9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BCE9D9-6377-3F15-B382-110FB02709AB}"/>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3DA1C223-D9B3-031F-0003-24776BC05376}"/>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Pro Outlook Stable but Backlogs Suffer</a:t>
            </a:r>
            <a:br>
              <a:rPr lang="en-US" sz="2400" b="1" dirty="0">
                <a:solidFill>
                  <a:schemeClr val="accent2"/>
                </a:solidFill>
              </a:rPr>
            </a:br>
            <a:br>
              <a:rPr lang="en-US" sz="2400" b="1" dirty="0">
                <a:solidFill>
                  <a:schemeClr val="accent2"/>
                </a:solidFill>
              </a:rPr>
            </a:br>
            <a:endParaRPr lang="en-US" sz="2400" b="1" dirty="0">
              <a:solidFill>
                <a:schemeClr val="accent2"/>
              </a:solidFill>
            </a:endParaRPr>
          </a:p>
        </p:txBody>
      </p:sp>
      <p:sp>
        <p:nvSpPr>
          <p:cNvPr id="4" name="TextBox 3">
            <a:extLst>
              <a:ext uri="{FF2B5EF4-FFF2-40B4-BE49-F238E27FC236}">
                <a16:creationId xmlns:a16="http://schemas.microsoft.com/office/drawing/2014/main" id="{26C04EEC-6D16-B660-EDC6-00BCB90E2580}"/>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Contractors report strong conversion rates and optimism, though backlog and scheduling volatility remain elevated.</a:t>
            </a:r>
          </a:p>
        </p:txBody>
      </p:sp>
      <p:pic>
        <p:nvPicPr>
          <p:cNvPr id="7" name="Picture 6">
            <a:extLst>
              <a:ext uri="{FF2B5EF4-FFF2-40B4-BE49-F238E27FC236}">
                <a16:creationId xmlns:a16="http://schemas.microsoft.com/office/drawing/2014/main" id="{46870ADA-209D-B403-6179-0E436EAAB8EB}"/>
              </a:ext>
            </a:extLst>
          </p:cNvPr>
          <p:cNvPicPr>
            <a:picLocks noChangeAspect="1"/>
          </p:cNvPicPr>
          <p:nvPr/>
        </p:nvPicPr>
        <p:blipFill>
          <a:blip r:embed="rId2"/>
          <a:stretch>
            <a:fillRect/>
          </a:stretch>
        </p:blipFill>
        <p:spPr>
          <a:xfrm>
            <a:off x="6168605" y="1890954"/>
            <a:ext cx="5710659" cy="4302029"/>
          </a:xfrm>
          <a:prstGeom prst="rect">
            <a:avLst/>
          </a:prstGeom>
        </p:spPr>
      </p:pic>
      <p:pic>
        <p:nvPicPr>
          <p:cNvPr id="8" name="Picture 7">
            <a:extLst>
              <a:ext uri="{FF2B5EF4-FFF2-40B4-BE49-F238E27FC236}">
                <a16:creationId xmlns:a16="http://schemas.microsoft.com/office/drawing/2014/main" id="{65456424-C951-6ED6-B160-E47C2B4A8226}"/>
              </a:ext>
            </a:extLst>
          </p:cNvPr>
          <p:cNvPicPr>
            <a:picLocks noChangeAspect="1"/>
          </p:cNvPicPr>
          <p:nvPr/>
        </p:nvPicPr>
        <p:blipFill>
          <a:blip r:embed="rId3"/>
          <a:stretch>
            <a:fillRect/>
          </a:stretch>
        </p:blipFill>
        <p:spPr>
          <a:xfrm>
            <a:off x="323043" y="1859068"/>
            <a:ext cx="5714664" cy="4591609"/>
          </a:xfrm>
          <a:prstGeom prst="rect">
            <a:avLst/>
          </a:prstGeom>
        </p:spPr>
      </p:pic>
    </p:spTree>
    <p:extLst>
      <p:ext uri="{BB962C8B-B14F-4D97-AF65-F5344CB8AC3E}">
        <p14:creationId xmlns:p14="http://schemas.microsoft.com/office/powerpoint/2010/main" val="66992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5781F-A32C-80FE-547F-84B612448D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C5C577-FFE2-1530-C462-BFC732A330F0}"/>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55A1778A-8B7F-A9C2-9D48-06F040447B6B}"/>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Implications for Strategy in 2026</a:t>
            </a:r>
          </a:p>
        </p:txBody>
      </p:sp>
      <p:sp>
        <p:nvSpPr>
          <p:cNvPr id="4" name="TextBox 3">
            <a:extLst>
              <a:ext uri="{FF2B5EF4-FFF2-40B4-BE49-F238E27FC236}">
                <a16:creationId xmlns:a16="http://schemas.microsoft.com/office/drawing/2014/main" id="{EB2B87F5-608B-E9FB-9DA7-0C90291D82E0}"/>
              </a:ext>
            </a:extLst>
          </p:cNvPr>
          <p:cNvSpPr txBox="1"/>
          <p:nvPr/>
        </p:nvSpPr>
        <p:spPr>
          <a:xfrm>
            <a:off x="274320" y="548640"/>
            <a:ext cx="10515600" cy="369332"/>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Normalization changes where and how growth is captured.</a:t>
            </a:r>
          </a:p>
        </p:txBody>
      </p:sp>
      <p:graphicFrame>
        <p:nvGraphicFramePr>
          <p:cNvPr id="5" name="Diagram 4">
            <a:extLst>
              <a:ext uri="{FF2B5EF4-FFF2-40B4-BE49-F238E27FC236}">
                <a16:creationId xmlns:a16="http://schemas.microsoft.com/office/drawing/2014/main" id="{50CA9206-D396-7A42-319A-CC347EFEFAFA}"/>
              </a:ext>
            </a:extLst>
          </p:cNvPr>
          <p:cNvGraphicFramePr/>
          <p:nvPr/>
        </p:nvGraphicFramePr>
        <p:xfrm>
          <a:off x="687186" y="1801090"/>
          <a:ext cx="11161220" cy="4555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49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23737-8D1D-865C-D771-A70C1D3CAFB4}"/>
              </a:ext>
            </a:extLst>
          </p:cNvPr>
          <p:cNvSpPr>
            <a:spLocks noGrp="1"/>
          </p:cNvSpPr>
          <p:nvPr>
            <p:ph type="body" sz="quarter" idx="16"/>
          </p:nvPr>
        </p:nvSpPr>
        <p:spPr/>
        <p:txBody>
          <a:bodyPr/>
          <a:lstStyle/>
          <a:p>
            <a:endParaRPr lang="en-US"/>
          </a:p>
        </p:txBody>
      </p:sp>
      <p:pic>
        <p:nvPicPr>
          <p:cNvPr id="4" name="Picture 3">
            <a:extLst>
              <a:ext uri="{FF2B5EF4-FFF2-40B4-BE49-F238E27FC236}">
                <a16:creationId xmlns:a16="http://schemas.microsoft.com/office/drawing/2014/main" id="{56465D5B-1E59-8CEE-C916-F0283A4C087C}"/>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2">
            <a:extLst>
              <a:ext uri="{FF2B5EF4-FFF2-40B4-BE49-F238E27FC236}">
                <a16:creationId xmlns:a16="http://schemas.microsoft.com/office/drawing/2014/main" id="{74026989-7BC7-5C12-76CE-C2526B7FDCF8}"/>
              </a:ext>
            </a:extLst>
          </p:cNvPr>
          <p:cNvSpPr>
            <a:spLocks noGrp="1"/>
          </p:cNvSpPr>
          <p:nvPr>
            <p:ph type="title"/>
          </p:nvPr>
        </p:nvSpPr>
        <p:spPr>
          <a:xfrm>
            <a:off x="1371600" y="264160"/>
            <a:ext cx="2397759" cy="467360"/>
          </a:xfrm>
          <a:solidFill>
            <a:schemeClr val="bg1">
              <a:alpha val="80000"/>
            </a:schemeClr>
          </a:solidFill>
        </p:spPr>
        <p:txBody>
          <a:bodyPr/>
          <a:lstStyle/>
          <a:p>
            <a:r>
              <a:rPr lang="en-US" dirty="0"/>
              <a:t>Who is HIRI?</a:t>
            </a:r>
          </a:p>
        </p:txBody>
      </p:sp>
    </p:spTree>
    <p:extLst>
      <p:ext uri="{BB962C8B-B14F-4D97-AF65-F5344CB8AC3E}">
        <p14:creationId xmlns:p14="http://schemas.microsoft.com/office/powerpoint/2010/main" val="324673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3C50-6247-7BEB-9482-91E95B68A768}"/>
            </a:ext>
          </a:extLst>
        </p:cNvPr>
        <p:cNvGrpSpPr/>
        <p:nvPr/>
      </p:nvGrpSpPr>
      <p:grpSpPr>
        <a:xfrm>
          <a:off x="0" y="0"/>
          <a:ext cx="0" cy="0"/>
          <a:chOff x="0" y="0"/>
          <a:chExt cx="0" cy="0"/>
        </a:xfrm>
      </p:grpSpPr>
      <p:pic>
        <p:nvPicPr>
          <p:cNvPr id="7" name="Picture 6" descr="A computer with a blank screen&#10;&#10;AI-generated content may be incorrect.">
            <a:extLst>
              <a:ext uri="{FF2B5EF4-FFF2-40B4-BE49-F238E27FC236}">
                <a16:creationId xmlns:a16="http://schemas.microsoft.com/office/drawing/2014/main" id="{EE1622BB-72D7-D212-93FF-7887DA9C6F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03935" y="660474"/>
            <a:ext cx="10184130" cy="5689795"/>
          </a:xfrm>
          <a:prstGeom prst="rect">
            <a:avLst/>
          </a:prstGeom>
        </p:spPr>
      </p:pic>
      <p:sp>
        <p:nvSpPr>
          <p:cNvPr id="3" name="Title 2">
            <a:extLst>
              <a:ext uri="{FF2B5EF4-FFF2-40B4-BE49-F238E27FC236}">
                <a16:creationId xmlns:a16="http://schemas.microsoft.com/office/drawing/2014/main" id="{E5D22F3A-82A7-542F-DD5D-EA69EAFFE729}"/>
              </a:ext>
            </a:extLst>
          </p:cNvPr>
          <p:cNvSpPr>
            <a:spLocks noGrp="1"/>
          </p:cNvSpPr>
          <p:nvPr>
            <p:ph type="title"/>
          </p:nvPr>
        </p:nvSpPr>
        <p:spPr>
          <a:xfrm>
            <a:off x="133028" y="81494"/>
            <a:ext cx="11921440" cy="1148041"/>
          </a:xfrm>
        </p:spPr>
        <p:txBody>
          <a:bodyPr/>
          <a:lstStyle/>
          <a:p>
            <a:r>
              <a:rPr lang="en-US" dirty="0"/>
              <a:t>Future Webinar…</a:t>
            </a:r>
          </a:p>
        </p:txBody>
      </p:sp>
      <p:sp>
        <p:nvSpPr>
          <p:cNvPr id="6" name="Text Placeholder 5">
            <a:extLst>
              <a:ext uri="{FF2B5EF4-FFF2-40B4-BE49-F238E27FC236}">
                <a16:creationId xmlns:a16="http://schemas.microsoft.com/office/drawing/2014/main" id="{A8F9BB08-5E1A-6F0B-011F-A89D283EE99D}"/>
              </a:ext>
            </a:extLst>
          </p:cNvPr>
          <p:cNvSpPr>
            <a:spLocks noGrp="1"/>
          </p:cNvSpPr>
          <p:nvPr>
            <p:ph type="body" sz="quarter" idx="16"/>
          </p:nvPr>
        </p:nvSpPr>
        <p:spPr/>
        <p:txBody>
          <a:bodyPr/>
          <a:lstStyle/>
          <a:p>
            <a:endParaRPr lang="en-US"/>
          </a:p>
        </p:txBody>
      </p:sp>
      <p:pic>
        <p:nvPicPr>
          <p:cNvPr id="10" name="Graphic 9">
            <a:extLst>
              <a:ext uri="{FF2B5EF4-FFF2-40B4-BE49-F238E27FC236}">
                <a16:creationId xmlns:a16="http://schemas.microsoft.com/office/drawing/2014/main" id="{0DE3FF26-6D28-9B5F-FF35-8DA5D5F9A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0077" y="2253552"/>
            <a:ext cx="411480" cy="411480"/>
          </a:xfrm>
          <a:prstGeom prst="rect">
            <a:avLst/>
          </a:prstGeom>
        </p:spPr>
      </p:pic>
      <p:pic>
        <p:nvPicPr>
          <p:cNvPr id="13" name="Graphic 12">
            <a:extLst>
              <a:ext uri="{FF2B5EF4-FFF2-40B4-BE49-F238E27FC236}">
                <a16:creationId xmlns:a16="http://schemas.microsoft.com/office/drawing/2014/main" id="{E6DFE5A5-842F-5499-86AE-6A5541B673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8429" y="2254331"/>
            <a:ext cx="411480" cy="411480"/>
          </a:xfrm>
          <a:prstGeom prst="rect">
            <a:avLst/>
          </a:prstGeom>
        </p:spPr>
      </p:pic>
      <p:pic>
        <p:nvPicPr>
          <p:cNvPr id="14" name="Graphic 13">
            <a:extLst>
              <a:ext uri="{FF2B5EF4-FFF2-40B4-BE49-F238E27FC236}">
                <a16:creationId xmlns:a16="http://schemas.microsoft.com/office/drawing/2014/main" id="{F00C6613-12B6-2F91-1A53-0E6A5AB670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8775" y="2253552"/>
            <a:ext cx="411480" cy="411480"/>
          </a:xfrm>
          <a:prstGeom prst="rect">
            <a:avLst/>
          </a:prstGeom>
        </p:spPr>
      </p:pic>
      <p:sp>
        <p:nvSpPr>
          <p:cNvPr id="15" name="Graphic 129">
            <a:extLst>
              <a:ext uri="{FF2B5EF4-FFF2-40B4-BE49-F238E27FC236}">
                <a16:creationId xmlns:a16="http://schemas.microsoft.com/office/drawing/2014/main" id="{D4CF5CC9-84DE-64B8-0419-54C05ACFF4BD}"/>
              </a:ext>
            </a:extLst>
          </p:cNvPr>
          <p:cNvSpPr/>
          <p:nvPr/>
        </p:nvSpPr>
        <p:spPr>
          <a:xfrm>
            <a:off x="10297783" y="2254331"/>
            <a:ext cx="411480" cy="411480"/>
          </a:xfrm>
          <a:custGeom>
            <a:avLst/>
            <a:gdLst>
              <a:gd name="connsiteX0" fmla="*/ 425081 w 433473"/>
              <a:gd name="connsiteY0" fmla="*/ 171718 h 379781"/>
              <a:gd name="connsiteX1" fmla="*/ 232862 w 433473"/>
              <a:gd name="connsiteY1" fmla="*/ 5192 h 379781"/>
              <a:gd name="connsiteX2" fmla="*/ 217056 w 433473"/>
              <a:gd name="connsiteY2" fmla="*/ 0 h 379781"/>
              <a:gd name="connsiteX3" fmla="*/ 200500 w 433473"/>
              <a:gd name="connsiteY3" fmla="*/ 5934 h 379781"/>
              <a:gd name="connsiteX4" fmla="*/ 7526 w 433473"/>
              <a:gd name="connsiteY4" fmla="*/ 171718 h 379781"/>
              <a:gd name="connsiteX5" fmla="*/ 0 w 433473"/>
              <a:gd name="connsiteY5" fmla="*/ 189520 h 379781"/>
              <a:gd name="connsiteX6" fmla="*/ 24084 w 433473"/>
              <a:gd name="connsiteY6" fmla="*/ 213331 h 379781"/>
              <a:gd name="connsiteX7" fmla="*/ 48243 w 433473"/>
              <a:gd name="connsiteY7" fmla="*/ 213331 h 379781"/>
              <a:gd name="connsiteX8" fmla="*/ 48243 w 433473"/>
              <a:gd name="connsiteY8" fmla="*/ 264957 h 379781"/>
              <a:gd name="connsiteX9" fmla="*/ 48168 w 433473"/>
              <a:gd name="connsiteY9" fmla="*/ 267034 h 379781"/>
              <a:gd name="connsiteX10" fmla="*/ 48168 w 433473"/>
              <a:gd name="connsiteY10" fmla="*/ 350111 h 379781"/>
              <a:gd name="connsiteX11" fmla="*/ 78273 w 433473"/>
              <a:gd name="connsiteY11" fmla="*/ 379782 h 379781"/>
              <a:gd name="connsiteX12" fmla="*/ 93024 w 433473"/>
              <a:gd name="connsiteY12" fmla="*/ 379633 h 379781"/>
              <a:gd name="connsiteX13" fmla="*/ 177356 w 433473"/>
              <a:gd name="connsiteY13" fmla="*/ 379716 h 379781"/>
              <a:gd name="connsiteX14" fmla="*/ 191261 w 433473"/>
              <a:gd name="connsiteY14" fmla="*/ 229315 h 379781"/>
              <a:gd name="connsiteX15" fmla="*/ 200644 w 433473"/>
              <a:gd name="connsiteY15" fmla="*/ 230104 h 379781"/>
              <a:gd name="connsiteX16" fmla="*/ 228357 w 433473"/>
              <a:gd name="connsiteY16" fmla="*/ 230104 h 379781"/>
              <a:gd name="connsiteX17" fmla="*/ 241049 w 433473"/>
              <a:gd name="connsiteY17" fmla="*/ 228849 h 379781"/>
              <a:gd name="connsiteX18" fmla="*/ 254994 w 433473"/>
              <a:gd name="connsiteY18" fmla="*/ 379752 h 379781"/>
              <a:gd name="connsiteX19" fmla="*/ 337552 w 433473"/>
              <a:gd name="connsiteY19" fmla="*/ 379782 h 379781"/>
              <a:gd name="connsiteX20" fmla="*/ 340713 w 433473"/>
              <a:gd name="connsiteY20" fmla="*/ 379708 h 379781"/>
              <a:gd name="connsiteX21" fmla="*/ 343197 w 433473"/>
              <a:gd name="connsiteY21" fmla="*/ 379782 h 379781"/>
              <a:gd name="connsiteX22" fmla="*/ 355238 w 433473"/>
              <a:gd name="connsiteY22" fmla="*/ 379782 h 379781"/>
              <a:gd name="connsiteX23" fmla="*/ 385343 w 433473"/>
              <a:gd name="connsiteY23" fmla="*/ 350111 h 379781"/>
              <a:gd name="connsiteX24" fmla="*/ 385343 w 433473"/>
              <a:gd name="connsiteY24" fmla="*/ 338169 h 379781"/>
              <a:gd name="connsiteX25" fmla="*/ 385720 w 433473"/>
              <a:gd name="connsiteY25" fmla="*/ 332160 h 379781"/>
              <a:gd name="connsiteX26" fmla="*/ 385193 w 433473"/>
              <a:gd name="connsiteY26" fmla="*/ 213331 h 379781"/>
              <a:gd name="connsiteX27" fmla="*/ 409276 w 433473"/>
              <a:gd name="connsiteY27" fmla="*/ 213331 h 379781"/>
              <a:gd name="connsiteX28" fmla="*/ 433360 w 433473"/>
              <a:gd name="connsiteY28" fmla="*/ 189520 h 379781"/>
              <a:gd name="connsiteX29" fmla="*/ 425081 w 433473"/>
              <a:gd name="connsiteY29" fmla="*/ 171718 h 379781"/>
              <a:gd name="connsiteX30" fmla="*/ 321569 w 433473"/>
              <a:gd name="connsiteY30" fmla="*/ 200030 h 379781"/>
              <a:gd name="connsiteX31" fmla="*/ 309241 w 433473"/>
              <a:gd name="connsiteY31" fmla="*/ 212182 h 379781"/>
              <a:gd name="connsiteX32" fmla="*/ 291783 w 433473"/>
              <a:gd name="connsiteY32" fmla="*/ 212182 h 379781"/>
              <a:gd name="connsiteX33" fmla="*/ 279454 w 433473"/>
              <a:gd name="connsiteY33" fmla="*/ 200030 h 379781"/>
              <a:gd name="connsiteX34" fmla="*/ 279454 w 433473"/>
              <a:gd name="connsiteY34" fmla="*/ 194296 h 379781"/>
              <a:gd name="connsiteX35" fmla="*/ 266725 w 433473"/>
              <a:gd name="connsiteY35" fmla="*/ 194296 h 379781"/>
              <a:gd name="connsiteX36" fmla="*/ 228393 w 433473"/>
              <a:gd name="connsiteY36" fmla="*/ 213867 h 379781"/>
              <a:gd name="connsiteX37" fmla="*/ 200680 w 433473"/>
              <a:gd name="connsiteY37" fmla="*/ 213867 h 379781"/>
              <a:gd name="connsiteX38" fmla="*/ 171658 w 433473"/>
              <a:gd name="connsiteY38" fmla="*/ 202038 h 379781"/>
              <a:gd name="connsiteX39" fmla="*/ 167258 w 433473"/>
              <a:gd name="connsiteY39" fmla="*/ 197701 h 379781"/>
              <a:gd name="connsiteX40" fmla="*/ 122451 w 433473"/>
              <a:gd name="connsiteY40" fmla="*/ 210677 h 379781"/>
              <a:gd name="connsiteX41" fmla="*/ 114086 w 433473"/>
              <a:gd name="connsiteY41" fmla="*/ 208383 h 379781"/>
              <a:gd name="connsiteX42" fmla="*/ 112450 w 433473"/>
              <a:gd name="connsiteY42" fmla="*/ 199959 h 379781"/>
              <a:gd name="connsiteX43" fmla="*/ 121979 w 433473"/>
              <a:gd name="connsiteY43" fmla="*/ 175513 h 379781"/>
              <a:gd name="connsiteX44" fmla="*/ 138781 w 433473"/>
              <a:gd name="connsiteY44" fmla="*/ 150136 h 379781"/>
              <a:gd name="connsiteX45" fmla="*/ 145364 w 433473"/>
              <a:gd name="connsiteY45" fmla="*/ 143648 h 379781"/>
              <a:gd name="connsiteX46" fmla="*/ 195480 w 433473"/>
              <a:gd name="connsiteY46" fmla="*/ 122286 h 379781"/>
              <a:gd name="connsiteX47" fmla="*/ 226975 w 433473"/>
              <a:gd name="connsiteY47" fmla="*/ 121353 h 379781"/>
              <a:gd name="connsiteX48" fmla="*/ 267927 w 433473"/>
              <a:gd name="connsiteY48" fmla="*/ 142645 h 379781"/>
              <a:gd name="connsiteX49" fmla="*/ 279454 w 433473"/>
              <a:gd name="connsiteY49" fmla="*/ 142680 h 379781"/>
              <a:gd name="connsiteX50" fmla="*/ 279454 w 433473"/>
              <a:gd name="connsiteY50" fmla="*/ 136946 h 379781"/>
              <a:gd name="connsiteX51" fmla="*/ 291783 w 433473"/>
              <a:gd name="connsiteY51" fmla="*/ 124795 h 379781"/>
              <a:gd name="connsiteX52" fmla="*/ 309241 w 433473"/>
              <a:gd name="connsiteY52" fmla="*/ 124795 h 379781"/>
              <a:gd name="connsiteX53" fmla="*/ 321569 w 433473"/>
              <a:gd name="connsiteY53" fmla="*/ 136946 h 379781"/>
              <a:gd name="connsiteX54" fmla="*/ 321569 w 433473"/>
              <a:gd name="connsiteY54" fmla="*/ 200030 h 37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3473" h="379781">
                <a:moveTo>
                  <a:pt x="425081" y="171718"/>
                </a:moveTo>
                <a:lnTo>
                  <a:pt x="232862" y="5192"/>
                </a:lnTo>
                <a:cubicBezTo>
                  <a:pt x="228347" y="1483"/>
                  <a:pt x="222324" y="0"/>
                  <a:pt x="217056" y="0"/>
                </a:cubicBezTo>
                <a:cubicBezTo>
                  <a:pt x="211788" y="0"/>
                  <a:pt x="205768" y="742"/>
                  <a:pt x="200500" y="5934"/>
                </a:cubicBezTo>
                <a:lnTo>
                  <a:pt x="7526" y="171718"/>
                </a:lnTo>
                <a:cubicBezTo>
                  <a:pt x="2258" y="176910"/>
                  <a:pt x="0" y="182844"/>
                  <a:pt x="0" y="189520"/>
                </a:cubicBezTo>
                <a:cubicBezTo>
                  <a:pt x="0" y="202946"/>
                  <a:pt x="10536" y="213331"/>
                  <a:pt x="24084" y="213331"/>
                </a:cubicBezTo>
                <a:lnTo>
                  <a:pt x="48243" y="213331"/>
                </a:lnTo>
                <a:lnTo>
                  <a:pt x="48243" y="264957"/>
                </a:lnTo>
                <a:cubicBezTo>
                  <a:pt x="48168" y="265625"/>
                  <a:pt x="48168" y="266366"/>
                  <a:pt x="48168" y="267034"/>
                </a:cubicBezTo>
                <a:lnTo>
                  <a:pt x="48168" y="350111"/>
                </a:lnTo>
                <a:cubicBezTo>
                  <a:pt x="48168" y="366505"/>
                  <a:pt x="61640" y="379782"/>
                  <a:pt x="78273" y="379782"/>
                </a:cubicBezTo>
                <a:cubicBezTo>
                  <a:pt x="78273" y="379782"/>
                  <a:pt x="92122" y="379708"/>
                  <a:pt x="93024" y="379633"/>
                </a:cubicBezTo>
                <a:cubicBezTo>
                  <a:pt x="93468" y="379662"/>
                  <a:pt x="131456" y="379692"/>
                  <a:pt x="177356" y="379716"/>
                </a:cubicBezTo>
                <a:lnTo>
                  <a:pt x="191261" y="229315"/>
                </a:lnTo>
                <a:cubicBezTo>
                  <a:pt x="194315" y="229817"/>
                  <a:pt x="197480" y="230068"/>
                  <a:pt x="200644" y="230104"/>
                </a:cubicBezTo>
                <a:lnTo>
                  <a:pt x="228357" y="230104"/>
                </a:lnTo>
                <a:cubicBezTo>
                  <a:pt x="232720" y="230104"/>
                  <a:pt x="236940" y="229673"/>
                  <a:pt x="241049" y="228849"/>
                </a:cubicBezTo>
                <a:lnTo>
                  <a:pt x="254994" y="379752"/>
                </a:lnTo>
                <a:cubicBezTo>
                  <a:pt x="300365" y="379770"/>
                  <a:pt x="337552" y="379782"/>
                  <a:pt x="337552" y="379782"/>
                </a:cubicBezTo>
                <a:cubicBezTo>
                  <a:pt x="338605" y="379782"/>
                  <a:pt x="339659" y="379782"/>
                  <a:pt x="340713" y="379708"/>
                </a:cubicBezTo>
                <a:cubicBezTo>
                  <a:pt x="341540" y="379782"/>
                  <a:pt x="342368" y="379782"/>
                  <a:pt x="343197" y="379782"/>
                </a:cubicBezTo>
                <a:lnTo>
                  <a:pt x="355238" y="379782"/>
                </a:lnTo>
                <a:cubicBezTo>
                  <a:pt x="371871" y="379782"/>
                  <a:pt x="385343" y="366505"/>
                  <a:pt x="385343" y="350111"/>
                </a:cubicBezTo>
                <a:lnTo>
                  <a:pt x="385343" y="338169"/>
                </a:lnTo>
                <a:cubicBezTo>
                  <a:pt x="385569" y="336166"/>
                  <a:pt x="385720" y="334164"/>
                  <a:pt x="385720" y="332160"/>
                </a:cubicBezTo>
                <a:lnTo>
                  <a:pt x="385193" y="213331"/>
                </a:lnTo>
                <a:lnTo>
                  <a:pt x="409276" y="213331"/>
                </a:lnTo>
                <a:cubicBezTo>
                  <a:pt x="422071" y="213331"/>
                  <a:pt x="433360" y="202871"/>
                  <a:pt x="433360" y="189520"/>
                </a:cubicBezTo>
                <a:cubicBezTo>
                  <a:pt x="434113" y="182844"/>
                  <a:pt x="431102" y="176910"/>
                  <a:pt x="425081" y="171718"/>
                </a:cubicBezTo>
                <a:close/>
                <a:moveTo>
                  <a:pt x="321569" y="200030"/>
                </a:moveTo>
                <a:cubicBezTo>
                  <a:pt x="321569" y="206769"/>
                  <a:pt x="316041" y="212217"/>
                  <a:pt x="309241" y="212182"/>
                </a:cubicBezTo>
                <a:lnTo>
                  <a:pt x="291783" y="212182"/>
                </a:lnTo>
                <a:cubicBezTo>
                  <a:pt x="284946" y="212182"/>
                  <a:pt x="279418" y="206734"/>
                  <a:pt x="279454" y="200030"/>
                </a:cubicBezTo>
                <a:lnTo>
                  <a:pt x="279454" y="194296"/>
                </a:lnTo>
                <a:lnTo>
                  <a:pt x="266725" y="194296"/>
                </a:lnTo>
                <a:cubicBezTo>
                  <a:pt x="258215" y="206124"/>
                  <a:pt x="244249" y="213867"/>
                  <a:pt x="228393" y="213867"/>
                </a:cubicBezTo>
                <a:lnTo>
                  <a:pt x="200680" y="213867"/>
                </a:lnTo>
                <a:cubicBezTo>
                  <a:pt x="189770" y="213867"/>
                  <a:pt x="179368" y="209637"/>
                  <a:pt x="171658" y="202038"/>
                </a:cubicBezTo>
                <a:lnTo>
                  <a:pt x="167258" y="197701"/>
                </a:lnTo>
                <a:lnTo>
                  <a:pt x="122451" y="210677"/>
                </a:lnTo>
                <a:cubicBezTo>
                  <a:pt x="119469" y="211536"/>
                  <a:pt x="116196" y="210677"/>
                  <a:pt x="114086" y="208383"/>
                </a:cubicBezTo>
                <a:cubicBezTo>
                  <a:pt x="111977" y="206088"/>
                  <a:pt x="111323" y="202862"/>
                  <a:pt x="112450" y="199959"/>
                </a:cubicBezTo>
                <a:lnTo>
                  <a:pt x="121979" y="175513"/>
                </a:lnTo>
                <a:cubicBezTo>
                  <a:pt x="125724" y="166015"/>
                  <a:pt x="131434" y="157376"/>
                  <a:pt x="138781" y="150136"/>
                </a:cubicBezTo>
                <a:lnTo>
                  <a:pt x="145364" y="143648"/>
                </a:lnTo>
                <a:cubicBezTo>
                  <a:pt x="158712" y="130494"/>
                  <a:pt x="176641" y="122859"/>
                  <a:pt x="195480" y="122286"/>
                </a:cubicBezTo>
                <a:lnTo>
                  <a:pt x="226975" y="121353"/>
                </a:lnTo>
                <a:cubicBezTo>
                  <a:pt x="244069" y="120852"/>
                  <a:pt x="259307" y="129419"/>
                  <a:pt x="267927" y="142645"/>
                </a:cubicBezTo>
                <a:lnTo>
                  <a:pt x="279454" y="142680"/>
                </a:lnTo>
                <a:lnTo>
                  <a:pt x="279454" y="136946"/>
                </a:lnTo>
                <a:cubicBezTo>
                  <a:pt x="279454" y="130207"/>
                  <a:pt x="284983" y="124759"/>
                  <a:pt x="291783" y="124795"/>
                </a:cubicBezTo>
                <a:lnTo>
                  <a:pt x="309241" y="124795"/>
                </a:lnTo>
                <a:cubicBezTo>
                  <a:pt x="316078" y="124795"/>
                  <a:pt x="321606" y="130243"/>
                  <a:pt x="321569" y="136946"/>
                </a:cubicBezTo>
                <a:lnTo>
                  <a:pt x="321569" y="200030"/>
                </a:lnTo>
                <a:close/>
              </a:path>
            </a:pathLst>
          </a:custGeom>
          <a:solidFill>
            <a:schemeClr val="bg1"/>
          </a:solidFill>
          <a:ln w="0" cap="flat">
            <a:noFill/>
            <a:prstDash val="solid"/>
            <a:miter/>
          </a:ln>
        </p:spPr>
        <p:txBody>
          <a:bodyPr rtlCol="0" anchor="ctr"/>
          <a:lstStyle/>
          <a:p>
            <a:endParaRPr lang="en-US"/>
          </a:p>
        </p:txBody>
      </p:sp>
      <p:pic>
        <p:nvPicPr>
          <p:cNvPr id="20" name="Picture 19" descr="A screenshot of a webinar&#10;&#10;AI-generated content may be incorrect.">
            <a:extLst>
              <a:ext uri="{FF2B5EF4-FFF2-40B4-BE49-F238E27FC236}">
                <a16:creationId xmlns:a16="http://schemas.microsoft.com/office/drawing/2014/main" id="{F2EA6A23-8051-2A80-70B8-CCC1D20199D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2447952" y="877532"/>
            <a:ext cx="7290004" cy="4884264"/>
          </a:xfrm>
          <a:prstGeom prst="rect">
            <a:avLst/>
          </a:prstGeom>
        </p:spPr>
      </p:pic>
    </p:spTree>
    <p:extLst>
      <p:ext uri="{BB962C8B-B14F-4D97-AF65-F5344CB8AC3E}">
        <p14:creationId xmlns:p14="http://schemas.microsoft.com/office/powerpoint/2010/main" val="352900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71BD4-7344-66C0-3B9A-EF11E2F1CD3C}"/>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857E3545-409E-EB8A-F0C0-66EFFFAEF92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378014" y="347731"/>
            <a:ext cx="11435972" cy="4011305"/>
          </a:xfrm>
          <a:prstGeom prst="roundRect">
            <a:avLst>
              <a:gd name="adj" fmla="val 6152"/>
            </a:avLst>
          </a:prstGeom>
          <a:effectLst>
            <a:outerShdw blurRad="463620" dist="166679" dir="16200000" rotWithShape="0">
              <a:prstClr val="black">
                <a:alpha val="40000"/>
              </a:prstClr>
            </a:outerShdw>
          </a:effectLst>
        </p:spPr>
      </p:pic>
      <p:sp>
        <p:nvSpPr>
          <p:cNvPr id="29" name="Title 4">
            <a:extLst>
              <a:ext uri="{FF2B5EF4-FFF2-40B4-BE49-F238E27FC236}">
                <a16:creationId xmlns:a16="http://schemas.microsoft.com/office/drawing/2014/main" id="{27A9B931-6F9D-57F8-F3EA-CECD410512C0}"/>
              </a:ext>
            </a:extLst>
          </p:cNvPr>
          <p:cNvSpPr txBox="1">
            <a:spLocks/>
          </p:cNvSpPr>
          <p:nvPr/>
        </p:nvSpPr>
        <p:spPr>
          <a:xfrm>
            <a:off x="565489" y="4772340"/>
            <a:ext cx="2643874" cy="3946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a:lstStyle>
          <a:p>
            <a:pPr algn="l"/>
            <a:r>
              <a:rPr lang="en-US" sz="3200" b="1" dirty="0">
                <a:solidFill>
                  <a:schemeClr val="accent1"/>
                </a:solidFill>
              </a:rPr>
              <a:t>Dave King</a:t>
            </a:r>
          </a:p>
        </p:txBody>
      </p:sp>
      <p:sp>
        <p:nvSpPr>
          <p:cNvPr id="30" name="Content Placeholder 6">
            <a:extLst>
              <a:ext uri="{FF2B5EF4-FFF2-40B4-BE49-F238E27FC236}">
                <a16:creationId xmlns:a16="http://schemas.microsoft.com/office/drawing/2014/main" id="{AB36F200-376D-5D1F-E5F9-2EAB22C3BCB4}"/>
              </a:ext>
            </a:extLst>
          </p:cNvPr>
          <p:cNvSpPr txBox="1">
            <a:spLocks/>
          </p:cNvSpPr>
          <p:nvPr/>
        </p:nvSpPr>
        <p:spPr>
          <a:xfrm>
            <a:off x="968056" y="5206673"/>
            <a:ext cx="2055951" cy="4653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1600" err="1">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dking@hiri.</a:t>
            </a:r>
            <a:r>
              <a:rPr lang="en-US" sz="1600" err="1">
                <a:ea typeface="Helvetica Neue" panose="02000503000000020004" pitchFamily="2" charset="0"/>
                <a:cs typeface="Helvetica Neue" panose="02000503000000020004" pitchFamily="2" charset="0"/>
              </a:rPr>
              <a:t>org</a:t>
            </a:r>
            <a:endParaRPr lang="en-US" sz="1600">
              <a:ea typeface="Helvetica Neue" panose="02000503000000020004" pitchFamily="2" charset="0"/>
              <a:cs typeface="Helvetica Neue" panose="02000503000000020004" pitchFamily="2" charset="0"/>
            </a:endParaRPr>
          </a:p>
        </p:txBody>
      </p:sp>
      <p:sp>
        <p:nvSpPr>
          <p:cNvPr id="32" name="Title 4">
            <a:extLst>
              <a:ext uri="{FF2B5EF4-FFF2-40B4-BE49-F238E27FC236}">
                <a16:creationId xmlns:a16="http://schemas.microsoft.com/office/drawing/2014/main" id="{B01E5445-0DB5-4FCD-E7B0-09FF7BA2DF1F}"/>
              </a:ext>
            </a:extLst>
          </p:cNvPr>
          <p:cNvSpPr txBox="1">
            <a:spLocks/>
          </p:cNvSpPr>
          <p:nvPr/>
        </p:nvSpPr>
        <p:spPr>
          <a:xfrm>
            <a:off x="420655" y="2961214"/>
            <a:ext cx="10605155" cy="1738506"/>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8800" dirty="0">
                <a:latin typeface="+mj-lt"/>
              </a:rPr>
              <a:t>Thank You</a:t>
            </a:r>
          </a:p>
        </p:txBody>
      </p:sp>
      <p:sp>
        <p:nvSpPr>
          <p:cNvPr id="33" name="Graphic 21">
            <a:extLst>
              <a:ext uri="{FF2B5EF4-FFF2-40B4-BE49-F238E27FC236}">
                <a16:creationId xmlns:a16="http://schemas.microsoft.com/office/drawing/2014/main" id="{FC2F5239-DB0A-877A-97DC-D870E0D6270E}"/>
              </a:ext>
            </a:extLst>
          </p:cNvPr>
          <p:cNvSpPr/>
          <p:nvPr/>
        </p:nvSpPr>
        <p:spPr>
          <a:xfrm>
            <a:off x="640904" y="5327820"/>
            <a:ext cx="326949" cy="223035"/>
          </a:xfrm>
          <a:custGeom>
            <a:avLst/>
            <a:gdLst>
              <a:gd name="connsiteX0" fmla="*/ 27866 w 297225"/>
              <a:gd name="connsiteY0" fmla="*/ 0 h 223034"/>
              <a:gd name="connsiteX1" fmla="*/ 0 w 297225"/>
              <a:gd name="connsiteY1" fmla="*/ 27881 h 223034"/>
              <a:gd name="connsiteX2" fmla="*/ 11141 w 297225"/>
              <a:gd name="connsiteY2" fmla="*/ 50189 h 223034"/>
              <a:gd name="connsiteX3" fmla="*/ 137450 w 297225"/>
              <a:gd name="connsiteY3" fmla="*/ 144979 h 223034"/>
              <a:gd name="connsiteX4" fmla="*/ 159746 w 297225"/>
              <a:gd name="connsiteY4" fmla="*/ 144979 h 223034"/>
              <a:gd name="connsiteX5" fmla="*/ 286056 w 297225"/>
              <a:gd name="connsiteY5" fmla="*/ 50189 h 223034"/>
              <a:gd name="connsiteX6" fmla="*/ 297196 w 297225"/>
              <a:gd name="connsiteY6" fmla="*/ 27881 h 223034"/>
              <a:gd name="connsiteX7" fmla="*/ 269330 w 297225"/>
              <a:gd name="connsiteY7" fmla="*/ 0 h 223034"/>
              <a:gd name="connsiteX8" fmla="*/ 27866 w 297225"/>
              <a:gd name="connsiteY8" fmla="*/ 0 h 223034"/>
              <a:gd name="connsiteX9" fmla="*/ 0 w 297225"/>
              <a:gd name="connsiteY9" fmla="*/ 65056 h 223034"/>
              <a:gd name="connsiteX10" fmla="*/ 0 w 297225"/>
              <a:gd name="connsiteY10" fmla="*/ 185860 h 223034"/>
              <a:gd name="connsiteX11" fmla="*/ 37155 w 297225"/>
              <a:gd name="connsiteY11" fmla="*/ 223035 h 223034"/>
              <a:gd name="connsiteX12" fmla="*/ 260071 w 297225"/>
              <a:gd name="connsiteY12" fmla="*/ 223035 h 223034"/>
              <a:gd name="connsiteX13" fmla="*/ 297226 w 297225"/>
              <a:gd name="connsiteY13" fmla="*/ 185860 h 223034"/>
              <a:gd name="connsiteX14" fmla="*/ 297226 w 297225"/>
              <a:gd name="connsiteY14" fmla="*/ 65056 h 223034"/>
              <a:gd name="connsiteX15" fmla="*/ 170916 w 297225"/>
              <a:gd name="connsiteY15" fmla="*/ 159846 h 223034"/>
              <a:gd name="connsiteX16" fmla="*/ 126339 w 297225"/>
              <a:gd name="connsiteY16" fmla="*/ 159846 h 223034"/>
              <a:gd name="connsiteX17" fmla="*/ 0 w 297225"/>
              <a:gd name="connsiteY17" fmla="*/ 65056 h 22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7225" h="223034">
                <a:moveTo>
                  <a:pt x="27866" y="0"/>
                </a:moveTo>
                <a:cubicBezTo>
                  <a:pt x="12474" y="0"/>
                  <a:pt x="0" y="12481"/>
                  <a:pt x="0" y="27881"/>
                </a:cubicBezTo>
                <a:cubicBezTo>
                  <a:pt x="0" y="36656"/>
                  <a:pt x="4118" y="44897"/>
                  <a:pt x="11141" y="50189"/>
                </a:cubicBezTo>
                <a:lnTo>
                  <a:pt x="137450" y="144979"/>
                </a:lnTo>
                <a:cubicBezTo>
                  <a:pt x="144072" y="149915"/>
                  <a:pt x="153124" y="149915"/>
                  <a:pt x="159746" y="144979"/>
                </a:cubicBezTo>
                <a:lnTo>
                  <a:pt x="286056" y="50189"/>
                </a:lnTo>
                <a:cubicBezTo>
                  <a:pt x="293078" y="44897"/>
                  <a:pt x="297196" y="36656"/>
                  <a:pt x="297196" y="27881"/>
                </a:cubicBezTo>
                <a:cubicBezTo>
                  <a:pt x="297196" y="12495"/>
                  <a:pt x="284722" y="0"/>
                  <a:pt x="269330" y="0"/>
                </a:cubicBezTo>
                <a:lnTo>
                  <a:pt x="27866" y="0"/>
                </a:lnTo>
                <a:close/>
                <a:moveTo>
                  <a:pt x="0" y="65056"/>
                </a:moveTo>
                <a:lnTo>
                  <a:pt x="0" y="185860"/>
                </a:lnTo>
                <a:cubicBezTo>
                  <a:pt x="0" y="206359"/>
                  <a:pt x="16666" y="223035"/>
                  <a:pt x="37155" y="223035"/>
                </a:cubicBezTo>
                <a:lnTo>
                  <a:pt x="260071" y="223035"/>
                </a:lnTo>
                <a:cubicBezTo>
                  <a:pt x="280559" y="223035"/>
                  <a:pt x="297226" y="206359"/>
                  <a:pt x="297226" y="185860"/>
                </a:cubicBezTo>
                <a:lnTo>
                  <a:pt x="297226" y="65056"/>
                </a:lnTo>
                <a:lnTo>
                  <a:pt x="170916" y="159846"/>
                </a:lnTo>
                <a:cubicBezTo>
                  <a:pt x="157687" y="169777"/>
                  <a:pt x="139569" y="169777"/>
                  <a:pt x="126339" y="159846"/>
                </a:cubicBezTo>
                <a:lnTo>
                  <a:pt x="0" y="65056"/>
                </a:lnTo>
                <a:close/>
              </a:path>
            </a:pathLst>
          </a:custGeom>
          <a:solidFill>
            <a:schemeClr val="accent2"/>
          </a:solidFill>
          <a:ln w="1469" cap="flat">
            <a:noFill/>
            <a:prstDash val="solid"/>
            <a:miter/>
          </a:ln>
        </p:spPr>
        <p:txBody>
          <a:bodyPr rtlCol="0" anchor="ctr"/>
          <a:lstStyle/>
          <a:p>
            <a:endParaRPr lang="en-US"/>
          </a:p>
        </p:txBody>
      </p:sp>
      <p:pic>
        <p:nvPicPr>
          <p:cNvPr id="35" name="Picture 34">
            <a:extLst>
              <a:ext uri="{FF2B5EF4-FFF2-40B4-BE49-F238E27FC236}">
                <a16:creationId xmlns:a16="http://schemas.microsoft.com/office/drawing/2014/main" id="{241EA76B-E6FE-9A00-08A2-81E0B747CD3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695370" y="3681099"/>
            <a:ext cx="2739213" cy="2739213"/>
          </a:xfrm>
          <a:prstGeom prst="ellipse">
            <a:avLst/>
          </a:prstGeom>
          <a:effectLst>
            <a:outerShdw dist="189524" dir="1860000" algn="tl" rotWithShape="0">
              <a:schemeClr val="accent1"/>
            </a:outerShdw>
          </a:effectLst>
        </p:spPr>
      </p:pic>
      <p:sp>
        <p:nvSpPr>
          <p:cNvPr id="4" name="TextBox 3">
            <a:extLst>
              <a:ext uri="{FF2B5EF4-FFF2-40B4-BE49-F238E27FC236}">
                <a16:creationId xmlns:a16="http://schemas.microsoft.com/office/drawing/2014/main" id="{24F254D3-AF5B-E70C-F4B5-F10F81134246}"/>
              </a:ext>
            </a:extLst>
          </p:cNvPr>
          <p:cNvSpPr txBox="1"/>
          <p:nvPr/>
        </p:nvSpPr>
        <p:spPr>
          <a:xfrm>
            <a:off x="3315562" y="5226106"/>
            <a:ext cx="1644972" cy="426463"/>
          </a:xfrm>
          <a:prstGeom prst="rect">
            <a:avLst/>
          </a:prstGeom>
          <a:noFill/>
        </p:spPr>
        <p:txBody>
          <a:bodyPr wrap="square">
            <a:spAutoFit/>
          </a:bodyPr>
          <a:lstStyle/>
          <a:p>
            <a:pPr marL="0" indent="0">
              <a:lnSpc>
                <a:spcPct val="150000"/>
              </a:lnSpc>
              <a:buFont typeface="Arial"/>
              <a:buNone/>
            </a:pPr>
            <a:r>
              <a:rPr lang="en-US" sz="1600">
                <a:solidFill>
                  <a:schemeClr val="accent2"/>
                </a:solidFill>
                <a:ea typeface="Helvetica Neue" panose="02000503000000020004" pitchFamily="2" charset="0"/>
                <a:cs typeface="Helvetica Neue" panose="02000503000000020004" pitchFamily="2" charset="0"/>
              </a:rPr>
              <a:t>801.669.0866</a:t>
            </a:r>
          </a:p>
        </p:txBody>
      </p:sp>
      <p:sp>
        <p:nvSpPr>
          <p:cNvPr id="9" name="TextBox 8">
            <a:extLst>
              <a:ext uri="{FF2B5EF4-FFF2-40B4-BE49-F238E27FC236}">
                <a16:creationId xmlns:a16="http://schemas.microsoft.com/office/drawing/2014/main" id="{4B64540C-823F-0EA5-B8F7-5A1F1562B31C}"/>
              </a:ext>
            </a:extLst>
          </p:cNvPr>
          <p:cNvSpPr txBox="1"/>
          <p:nvPr/>
        </p:nvSpPr>
        <p:spPr>
          <a:xfrm>
            <a:off x="5497581" y="5327820"/>
            <a:ext cx="3567856" cy="338554"/>
          </a:xfrm>
          <a:prstGeom prst="rect">
            <a:avLst/>
          </a:prstGeom>
          <a:noFill/>
        </p:spPr>
        <p:txBody>
          <a:bodyPr wrap="square">
            <a:spAutoFit/>
          </a:bodyPr>
          <a:lstStyle/>
          <a:p>
            <a:r>
              <a:rPr lang="en-US" sz="1600">
                <a:solidFill>
                  <a:schemeClr val="accent2"/>
                </a:solidFill>
                <a:ea typeface="Helvetica Neue" panose="02000503000000020004" pitchFamily="2" charset="0"/>
                <a:cs typeface="Helvetica Neue" panose="02000503000000020004" pitchFamily="2" charset="0"/>
              </a:rPr>
              <a:t>/</a:t>
            </a:r>
            <a:r>
              <a:rPr lang="en-US" sz="1600" err="1">
                <a:solidFill>
                  <a:schemeClr val="accent2"/>
                </a:solidFill>
                <a:ea typeface="Helvetica Neue" panose="02000503000000020004" pitchFamily="2" charset="0"/>
                <a:cs typeface="Helvetica Neue" panose="02000503000000020004" pitchFamily="2" charset="0"/>
              </a:rPr>
              <a:t>daveking-ut</a:t>
            </a:r>
            <a:endParaRPr lang="en-US" sz="1600">
              <a:solidFill>
                <a:schemeClr val="accent2"/>
              </a:solidFill>
              <a:ea typeface="Helvetica Neue" panose="02000503000000020004" pitchFamily="2" charset="0"/>
              <a:cs typeface="Helvetica Neue" panose="02000503000000020004" pitchFamily="2" charset="0"/>
            </a:endParaRPr>
          </a:p>
        </p:txBody>
      </p:sp>
      <p:grpSp>
        <p:nvGrpSpPr>
          <p:cNvPr id="40" name="Group 39">
            <a:extLst>
              <a:ext uri="{FF2B5EF4-FFF2-40B4-BE49-F238E27FC236}">
                <a16:creationId xmlns:a16="http://schemas.microsoft.com/office/drawing/2014/main" id="{96B9FF39-B8A7-17CD-DCD3-221EEB842DF3}"/>
              </a:ext>
            </a:extLst>
          </p:cNvPr>
          <p:cNvGrpSpPr/>
          <p:nvPr/>
        </p:nvGrpSpPr>
        <p:grpSpPr>
          <a:xfrm>
            <a:off x="549022" y="5863068"/>
            <a:ext cx="3130177" cy="421365"/>
            <a:chOff x="1329932" y="6150939"/>
            <a:chExt cx="4847956" cy="509852"/>
          </a:xfrm>
          <a:noFill/>
        </p:grpSpPr>
        <p:sp>
          <p:nvSpPr>
            <p:cNvPr id="41" name="Rounded Rectangle 40">
              <a:hlinkClick r:id="rId7"/>
              <a:extLst>
                <a:ext uri="{FF2B5EF4-FFF2-40B4-BE49-F238E27FC236}">
                  <a16:creationId xmlns:a16="http://schemas.microsoft.com/office/drawing/2014/main" id="{69E9F0A3-BCF7-D9BA-5EAC-74927B598198}"/>
                </a:ext>
              </a:extLst>
            </p:cNvPr>
            <p:cNvSpPr/>
            <p:nvPr/>
          </p:nvSpPr>
          <p:spPr>
            <a:xfrm>
              <a:off x="1329932" y="6150939"/>
              <a:ext cx="4847956" cy="509852"/>
            </a:xfrm>
            <a:prstGeom prst="roundRect">
              <a:avLst>
                <a:gd name="adj" fmla="val 5000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Flowchart: Terminator 30">
              <a:hlinkClick r:id="rId7"/>
              <a:extLst>
                <a:ext uri="{FF2B5EF4-FFF2-40B4-BE49-F238E27FC236}">
                  <a16:creationId xmlns:a16="http://schemas.microsoft.com/office/drawing/2014/main" id="{4164015A-6204-D6EC-9CBB-2BEF7E311ABB}"/>
                </a:ext>
              </a:extLst>
            </p:cNvPr>
            <p:cNvSpPr/>
            <p:nvPr/>
          </p:nvSpPr>
          <p:spPr>
            <a:xfrm>
              <a:off x="1700970" y="6200126"/>
              <a:ext cx="4104290" cy="4114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j-lt"/>
                </a:rPr>
                <a:t>Schedule a Meeting</a:t>
              </a:r>
            </a:p>
          </p:txBody>
        </p:sp>
      </p:grpSp>
      <p:grpSp>
        <p:nvGrpSpPr>
          <p:cNvPr id="3" name="Graphic 10">
            <a:extLst>
              <a:ext uri="{FF2B5EF4-FFF2-40B4-BE49-F238E27FC236}">
                <a16:creationId xmlns:a16="http://schemas.microsoft.com/office/drawing/2014/main" id="{312D6D92-340D-08EF-74B2-F57F99F0493A}"/>
              </a:ext>
            </a:extLst>
          </p:cNvPr>
          <p:cNvGrpSpPr/>
          <p:nvPr/>
        </p:nvGrpSpPr>
        <p:grpSpPr>
          <a:xfrm>
            <a:off x="10058701" y="347730"/>
            <a:ext cx="967193" cy="1068190"/>
            <a:chOff x="10058701" y="347730"/>
            <a:chExt cx="967193" cy="1068190"/>
          </a:xfrm>
        </p:grpSpPr>
        <p:sp>
          <p:nvSpPr>
            <p:cNvPr id="5" name="Freeform 4">
              <a:extLst>
                <a:ext uri="{FF2B5EF4-FFF2-40B4-BE49-F238E27FC236}">
                  <a16:creationId xmlns:a16="http://schemas.microsoft.com/office/drawing/2014/main" id="{5C31E4C2-EBCD-5E93-3B43-0B2D9D3AD4BD}"/>
                </a:ext>
              </a:extLst>
            </p:cNvPr>
            <p:cNvSpPr/>
            <p:nvPr/>
          </p:nvSpPr>
          <p:spPr>
            <a:xfrm>
              <a:off x="10058701" y="347730"/>
              <a:ext cx="967193" cy="1068190"/>
            </a:xfrm>
            <a:custGeom>
              <a:avLst/>
              <a:gdLst>
                <a:gd name="connsiteX0" fmla="*/ 0 w 967193"/>
                <a:gd name="connsiteY0" fmla="*/ 0 h 1068190"/>
                <a:gd name="connsiteX1" fmla="*/ 967194 w 967193"/>
                <a:gd name="connsiteY1" fmla="*/ 0 h 1068190"/>
                <a:gd name="connsiteX2" fmla="*/ 967194 w 967193"/>
                <a:gd name="connsiteY2" fmla="*/ 1068190 h 1068190"/>
                <a:gd name="connsiteX3" fmla="*/ 0 w 967193"/>
                <a:gd name="connsiteY3" fmla="*/ 1068190 h 1068190"/>
              </a:gdLst>
              <a:ahLst/>
              <a:cxnLst>
                <a:cxn ang="0">
                  <a:pos x="connsiteX0" y="connsiteY0"/>
                </a:cxn>
                <a:cxn ang="0">
                  <a:pos x="connsiteX1" y="connsiteY1"/>
                </a:cxn>
                <a:cxn ang="0">
                  <a:pos x="connsiteX2" y="connsiteY2"/>
                </a:cxn>
                <a:cxn ang="0">
                  <a:pos x="connsiteX3" y="connsiteY3"/>
                </a:cxn>
              </a:cxnLst>
              <a:rect l="l" t="t" r="r" b="b"/>
              <a:pathLst>
                <a:path w="967193" h="1068190">
                  <a:moveTo>
                    <a:pt x="0" y="0"/>
                  </a:moveTo>
                  <a:lnTo>
                    <a:pt x="967194" y="0"/>
                  </a:lnTo>
                  <a:lnTo>
                    <a:pt x="967194" y="1068190"/>
                  </a:lnTo>
                  <a:lnTo>
                    <a:pt x="0" y="1068190"/>
                  </a:lnTo>
                  <a:close/>
                </a:path>
              </a:pathLst>
            </a:custGeom>
            <a:solidFill>
              <a:srgbClr val="FFFFFF"/>
            </a:solidFill>
            <a:ln w="2110"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D01C54D1-17C6-E6F3-131C-468C5730F5E0}"/>
                </a:ext>
              </a:extLst>
            </p:cNvPr>
            <p:cNvGrpSpPr/>
            <p:nvPr/>
          </p:nvGrpSpPr>
          <p:grpSpPr>
            <a:xfrm>
              <a:off x="10268686" y="542292"/>
              <a:ext cx="547243" cy="679149"/>
              <a:chOff x="10268686" y="542292"/>
              <a:chExt cx="547243" cy="679149"/>
            </a:xfrm>
            <a:solidFill>
              <a:srgbClr val="00A0DF"/>
            </a:solidFill>
          </p:grpSpPr>
          <p:sp>
            <p:nvSpPr>
              <p:cNvPr id="7" name="Freeform 6">
                <a:extLst>
                  <a:ext uri="{FF2B5EF4-FFF2-40B4-BE49-F238E27FC236}">
                    <a16:creationId xmlns:a16="http://schemas.microsoft.com/office/drawing/2014/main" id="{81036496-40C5-7F74-0FB4-048582D28281}"/>
                  </a:ext>
                </a:extLst>
              </p:cNvPr>
              <p:cNvSpPr/>
              <p:nvPr/>
            </p:nvSpPr>
            <p:spPr>
              <a:xfrm>
                <a:off x="10311301" y="542292"/>
                <a:ext cx="461999" cy="406143"/>
              </a:xfrm>
              <a:custGeom>
                <a:avLst/>
                <a:gdLst>
                  <a:gd name="connsiteX0" fmla="*/ 361959 w 461999"/>
                  <a:gd name="connsiteY0" fmla="*/ 106066 h 406143"/>
                  <a:gd name="connsiteX1" fmla="*/ 380177 w 461999"/>
                  <a:gd name="connsiteY1" fmla="*/ 130386 h 406143"/>
                  <a:gd name="connsiteX2" fmla="*/ 348280 w 461999"/>
                  <a:gd name="connsiteY2" fmla="*/ 158432 h 406143"/>
                  <a:gd name="connsiteX3" fmla="*/ 348258 w 461999"/>
                  <a:gd name="connsiteY3" fmla="*/ 158495 h 406143"/>
                  <a:gd name="connsiteX4" fmla="*/ 341472 w 461999"/>
                  <a:gd name="connsiteY4" fmla="*/ 164485 h 406143"/>
                  <a:gd name="connsiteX5" fmla="*/ 341472 w 461999"/>
                  <a:gd name="connsiteY5" fmla="*/ 365800 h 406143"/>
                  <a:gd name="connsiteX6" fmla="*/ 298037 w 461999"/>
                  <a:gd name="connsiteY6" fmla="*/ 365800 h 406143"/>
                  <a:gd name="connsiteX7" fmla="*/ 298037 w 461999"/>
                  <a:gd name="connsiteY7" fmla="*/ 229996 h 406143"/>
                  <a:gd name="connsiteX8" fmla="*/ 257634 w 461999"/>
                  <a:gd name="connsiteY8" fmla="*/ 229996 h 406143"/>
                  <a:gd name="connsiteX9" fmla="*/ 257634 w 461999"/>
                  <a:gd name="connsiteY9" fmla="*/ 365800 h 406143"/>
                  <a:gd name="connsiteX10" fmla="*/ 206458 w 461999"/>
                  <a:gd name="connsiteY10" fmla="*/ 365800 h 406143"/>
                  <a:gd name="connsiteX11" fmla="*/ 206458 w 461999"/>
                  <a:gd name="connsiteY11" fmla="*/ 299845 h 406143"/>
                  <a:gd name="connsiteX12" fmla="*/ 166077 w 461999"/>
                  <a:gd name="connsiteY12" fmla="*/ 299845 h 406143"/>
                  <a:gd name="connsiteX13" fmla="*/ 166077 w 461999"/>
                  <a:gd name="connsiteY13" fmla="*/ 365800 h 406143"/>
                  <a:gd name="connsiteX14" fmla="*/ 118973 w 461999"/>
                  <a:gd name="connsiteY14" fmla="*/ 365800 h 406143"/>
                  <a:gd name="connsiteX15" fmla="*/ 118973 w 461999"/>
                  <a:gd name="connsiteY15" fmla="*/ 219222 h 406143"/>
                  <a:gd name="connsiteX16" fmla="*/ 69006 w 461999"/>
                  <a:gd name="connsiteY16" fmla="*/ 219222 h 406143"/>
                  <a:gd name="connsiteX17" fmla="*/ 231633 w 461999"/>
                  <a:gd name="connsiteY17" fmla="*/ 57023 h 406143"/>
                  <a:gd name="connsiteX18" fmla="*/ 286838 w 461999"/>
                  <a:gd name="connsiteY18" fmla="*/ 112183 h 406143"/>
                  <a:gd name="connsiteX19" fmla="*/ 315449 w 461999"/>
                  <a:gd name="connsiteY19" fmla="*/ 83650 h 406143"/>
                  <a:gd name="connsiteX20" fmla="*/ 245927 w 461999"/>
                  <a:gd name="connsiteY20" fmla="*/ 14266 h 406143"/>
                  <a:gd name="connsiteX21" fmla="*/ 245906 w 461999"/>
                  <a:gd name="connsiteY21" fmla="*/ 14266 h 406143"/>
                  <a:gd name="connsiteX22" fmla="*/ 231633 w 461999"/>
                  <a:gd name="connsiteY22" fmla="*/ 0 h 406143"/>
                  <a:gd name="connsiteX23" fmla="*/ 217359 w 461999"/>
                  <a:gd name="connsiteY23" fmla="*/ 14245 h 406143"/>
                  <a:gd name="connsiteX24" fmla="*/ 217338 w 461999"/>
                  <a:gd name="connsiteY24" fmla="*/ 14266 h 406143"/>
                  <a:gd name="connsiteX25" fmla="*/ 103979 w 461999"/>
                  <a:gd name="connsiteY25" fmla="*/ 127338 h 406143"/>
                  <a:gd name="connsiteX26" fmla="*/ 5910 w 461999"/>
                  <a:gd name="connsiteY26" fmla="*/ 225127 h 406143"/>
                  <a:gd name="connsiteX27" fmla="*/ 1520 w 461999"/>
                  <a:gd name="connsiteY27" fmla="*/ 247119 h 406143"/>
                  <a:gd name="connsiteX28" fmla="*/ 20184 w 461999"/>
                  <a:gd name="connsiteY28" fmla="*/ 259565 h 406143"/>
                  <a:gd name="connsiteX29" fmla="*/ 78528 w 461999"/>
                  <a:gd name="connsiteY29" fmla="*/ 259565 h 406143"/>
                  <a:gd name="connsiteX30" fmla="*/ 78528 w 461999"/>
                  <a:gd name="connsiteY30" fmla="*/ 406143 h 406143"/>
                  <a:gd name="connsiteX31" fmla="*/ 381831 w 461999"/>
                  <a:gd name="connsiteY31" fmla="*/ 406143 h 406143"/>
                  <a:gd name="connsiteX32" fmla="*/ 381831 w 461999"/>
                  <a:gd name="connsiteY32" fmla="*/ 182710 h 406143"/>
                  <a:gd name="connsiteX33" fmla="*/ 404419 w 461999"/>
                  <a:gd name="connsiteY33" fmla="*/ 162834 h 406143"/>
                  <a:gd name="connsiteX34" fmla="*/ 422234 w 461999"/>
                  <a:gd name="connsiteY34" fmla="*/ 186647 h 406143"/>
                  <a:gd name="connsiteX35" fmla="*/ 462000 w 461999"/>
                  <a:gd name="connsiteY35" fmla="*/ 94276 h 406143"/>
                  <a:gd name="connsiteX36" fmla="*/ 361959 w 461999"/>
                  <a:gd name="connsiteY36" fmla="*/ 106108 h 40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1999" h="406143">
                    <a:moveTo>
                      <a:pt x="361959" y="106066"/>
                    </a:moveTo>
                    <a:lnTo>
                      <a:pt x="380177" y="130386"/>
                    </a:lnTo>
                    <a:lnTo>
                      <a:pt x="348280" y="158432"/>
                    </a:lnTo>
                    <a:cubicBezTo>
                      <a:pt x="348280" y="158432"/>
                      <a:pt x="348258" y="158495"/>
                      <a:pt x="348258" y="158495"/>
                    </a:cubicBezTo>
                    <a:lnTo>
                      <a:pt x="341472" y="164485"/>
                    </a:lnTo>
                    <a:lnTo>
                      <a:pt x="341472" y="365800"/>
                    </a:lnTo>
                    <a:lnTo>
                      <a:pt x="298037" y="365800"/>
                    </a:lnTo>
                    <a:lnTo>
                      <a:pt x="298037" y="229996"/>
                    </a:lnTo>
                    <a:lnTo>
                      <a:pt x="257634" y="229996"/>
                    </a:lnTo>
                    <a:lnTo>
                      <a:pt x="257634" y="365800"/>
                    </a:lnTo>
                    <a:lnTo>
                      <a:pt x="206458" y="365800"/>
                    </a:lnTo>
                    <a:lnTo>
                      <a:pt x="206458" y="299845"/>
                    </a:lnTo>
                    <a:lnTo>
                      <a:pt x="166077" y="299845"/>
                    </a:lnTo>
                    <a:lnTo>
                      <a:pt x="166077" y="365800"/>
                    </a:lnTo>
                    <a:lnTo>
                      <a:pt x="118973" y="365800"/>
                    </a:lnTo>
                    <a:lnTo>
                      <a:pt x="118973" y="219222"/>
                    </a:lnTo>
                    <a:lnTo>
                      <a:pt x="69006" y="219222"/>
                    </a:lnTo>
                    <a:lnTo>
                      <a:pt x="231633" y="57023"/>
                    </a:lnTo>
                    <a:lnTo>
                      <a:pt x="286838" y="112183"/>
                    </a:lnTo>
                    <a:lnTo>
                      <a:pt x="315449" y="83650"/>
                    </a:lnTo>
                    <a:lnTo>
                      <a:pt x="245927" y="14266"/>
                    </a:lnTo>
                    <a:lnTo>
                      <a:pt x="245906" y="14266"/>
                    </a:lnTo>
                    <a:cubicBezTo>
                      <a:pt x="245906" y="14266"/>
                      <a:pt x="231633" y="0"/>
                      <a:pt x="231633" y="0"/>
                    </a:cubicBezTo>
                    <a:lnTo>
                      <a:pt x="217359" y="14245"/>
                    </a:lnTo>
                    <a:cubicBezTo>
                      <a:pt x="217359" y="14245"/>
                      <a:pt x="217359" y="14266"/>
                      <a:pt x="217338" y="14266"/>
                    </a:cubicBezTo>
                    <a:lnTo>
                      <a:pt x="103979" y="127338"/>
                    </a:lnTo>
                    <a:lnTo>
                      <a:pt x="5910" y="225127"/>
                    </a:lnTo>
                    <a:cubicBezTo>
                      <a:pt x="142" y="230885"/>
                      <a:pt x="-1576" y="239584"/>
                      <a:pt x="1520" y="247119"/>
                    </a:cubicBezTo>
                    <a:cubicBezTo>
                      <a:pt x="4659" y="254655"/>
                      <a:pt x="12018" y="259565"/>
                      <a:pt x="20184" y="259565"/>
                    </a:cubicBezTo>
                    <a:lnTo>
                      <a:pt x="78528" y="259565"/>
                    </a:lnTo>
                    <a:lnTo>
                      <a:pt x="78528" y="406143"/>
                    </a:lnTo>
                    <a:lnTo>
                      <a:pt x="381831" y="406143"/>
                    </a:lnTo>
                    <a:lnTo>
                      <a:pt x="381831" y="182710"/>
                    </a:lnTo>
                    <a:lnTo>
                      <a:pt x="404419" y="162834"/>
                    </a:lnTo>
                    <a:lnTo>
                      <a:pt x="422234" y="186647"/>
                    </a:lnTo>
                    <a:lnTo>
                      <a:pt x="462000" y="94276"/>
                    </a:lnTo>
                    <a:lnTo>
                      <a:pt x="361959" y="106108"/>
                    </a:lnTo>
                    <a:close/>
                  </a:path>
                </a:pathLst>
              </a:custGeom>
              <a:solidFill>
                <a:srgbClr val="00A0DF"/>
              </a:solidFill>
              <a:ln w="211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02349BF-7CBE-AA07-90A3-2B4C720ED82A}"/>
                  </a:ext>
                </a:extLst>
              </p:cNvPr>
              <p:cNvSpPr/>
              <p:nvPr/>
            </p:nvSpPr>
            <p:spPr>
              <a:xfrm>
                <a:off x="10573983" y="1044849"/>
                <a:ext cx="153952" cy="176592"/>
              </a:xfrm>
              <a:custGeom>
                <a:avLst/>
                <a:gdLst>
                  <a:gd name="connsiteX0" fmla="*/ 147887 w 153952"/>
                  <a:gd name="connsiteY0" fmla="*/ 59097 h 176592"/>
                  <a:gd name="connsiteX1" fmla="*/ 147887 w 153952"/>
                  <a:gd name="connsiteY1" fmla="*/ 58568 h 176592"/>
                  <a:gd name="connsiteX2" fmla="*/ 132596 w 153952"/>
                  <a:gd name="connsiteY2" fmla="*/ 17992 h 176592"/>
                  <a:gd name="connsiteX3" fmla="*/ 80953 w 153952"/>
                  <a:gd name="connsiteY3" fmla="*/ 0 h 176592"/>
                  <a:gd name="connsiteX4" fmla="*/ 0 w 153952"/>
                  <a:gd name="connsiteY4" fmla="*/ 0 h 176592"/>
                  <a:gd name="connsiteX5" fmla="*/ 0 w 153952"/>
                  <a:gd name="connsiteY5" fmla="*/ 176571 h 176592"/>
                  <a:gd name="connsiteX6" fmla="*/ 40296 w 153952"/>
                  <a:gd name="connsiteY6" fmla="*/ 176571 h 176592"/>
                  <a:gd name="connsiteX7" fmla="*/ 40296 w 153952"/>
                  <a:gd name="connsiteY7" fmla="*/ 120649 h 176592"/>
                  <a:gd name="connsiteX8" fmla="*/ 69203 w 153952"/>
                  <a:gd name="connsiteY8" fmla="*/ 120649 h 176592"/>
                  <a:gd name="connsiteX9" fmla="*/ 106446 w 153952"/>
                  <a:gd name="connsiteY9" fmla="*/ 176190 h 176592"/>
                  <a:gd name="connsiteX10" fmla="*/ 106721 w 153952"/>
                  <a:gd name="connsiteY10" fmla="*/ 176592 h 176592"/>
                  <a:gd name="connsiteX11" fmla="*/ 153953 w 153952"/>
                  <a:gd name="connsiteY11" fmla="*/ 176592 h 176592"/>
                  <a:gd name="connsiteX12" fmla="*/ 110857 w 153952"/>
                  <a:gd name="connsiteY12" fmla="*/ 113707 h 176592"/>
                  <a:gd name="connsiteX13" fmla="*/ 147887 w 153952"/>
                  <a:gd name="connsiteY13" fmla="*/ 59118 h 176592"/>
                  <a:gd name="connsiteX14" fmla="*/ 40317 w 153952"/>
                  <a:gd name="connsiteY14" fmla="*/ 36512 h 176592"/>
                  <a:gd name="connsiteX15" fmla="*/ 77708 w 153952"/>
                  <a:gd name="connsiteY15" fmla="*/ 36512 h 176592"/>
                  <a:gd name="connsiteX16" fmla="*/ 107082 w 153952"/>
                  <a:gd name="connsiteY16" fmla="*/ 60557 h 176592"/>
                  <a:gd name="connsiteX17" fmla="*/ 107082 w 153952"/>
                  <a:gd name="connsiteY17" fmla="*/ 61065 h 176592"/>
                  <a:gd name="connsiteX18" fmla="*/ 78472 w 153952"/>
                  <a:gd name="connsiteY18" fmla="*/ 84878 h 176592"/>
                  <a:gd name="connsiteX19" fmla="*/ 40317 w 153952"/>
                  <a:gd name="connsiteY19" fmla="*/ 84878 h 176592"/>
                  <a:gd name="connsiteX20" fmla="*/ 40317 w 153952"/>
                  <a:gd name="connsiteY20" fmla="*/ 36512 h 17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952" h="176592">
                    <a:moveTo>
                      <a:pt x="147887" y="59097"/>
                    </a:moveTo>
                    <a:lnTo>
                      <a:pt x="147887" y="58568"/>
                    </a:lnTo>
                    <a:cubicBezTo>
                      <a:pt x="147887" y="41994"/>
                      <a:pt x="142627" y="27982"/>
                      <a:pt x="132596" y="17992"/>
                    </a:cubicBezTo>
                    <a:cubicBezTo>
                      <a:pt x="120825" y="6223"/>
                      <a:pt x="102967" y="0"/>
                      <a:pt x="80953" y="0"/>
                    </a:cubicBezTo>
                    <a:lnTo>
                      <a:pt x="0" y="0"/>
                    </a:lnTo>
                    <a:lnTo>
                      <a:pt x="0" y="176571"/>
                    </a:lnTo>
                    <a:lnTo>
                      <a:pt x="40296" y="176571"/>
                    </a:lnTo>
                    <a:lnTo>
                      <a:pt x="40296" y="120649"/>
                    </a:lnTo>
                    <a:lnTo>
                      <a:pt x="69203" y="120649"/>
                    </a:lnTo>
                    <a:lnTo>
                      <a:pt x="106446" y="176190"/>
                    </a:lnTo>
                    <a:lnTo>
                      <a:pt x="106721" y="176592"/>
                    </a:lnTo>
                    <a:lnTo>
                      <a:pt x="153953" y="176592"/>
                    </a:lnTo>
                    <a:lnTo>
                      <a:pt x="110857" y="113707"/>
                    </a:lnTo>
                    <a:cubicBezTo>
                      <a:pt x="134738" y="104436"/>
                      <a:pt x="147887" y="85089"/>
                      <a:pt x="147887" y="59118"/>
                    </a:cubicBezTo>
                    <a:moveTo>
                      <a:pt x="40317" y="36512"/>
                    </a:moveTo>
                    <a:lnTo>
                      <a:pt x="77708" y="36512"/>
                    </a:lnTo>
                    <a:cubicBezTo>
                      <a:pt x="96647" y="36512"/>
                      <a:pt x="107082" y="45042"/>
                      <a:pt x="107082" y="60557"/>
                    </a:cubicBezTo>
                    <a:lnTo>
                      <a:pt x="107082" y="61065"/>
                    </a:lnTo>
                    <a:cubicBezTo>
                      <a:pt x="107082" y="75755"/>
                      <a:pt x="96117" y="84878"/>
                      <a:pt x="78472" y="84878"/>
                    </a:cubicBezTo>
                    <a:lnTo>
                      <a:pt x="40317" y="84878"/>
                    </a:lnTo>
                    <a:lnTo>
                      <a:pt x="40317" y="36512"/>
                    </a:lnTo>
                    <a:close/>
                  </a:path>
                </a:pathLst>
              </a:custGeom>
              <a:solidFill>
                <a:srgbClr val="00A0DF"/>
              </a:solidFill>
              <a:ln w="211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1F69B9E-82EF-0039-4F0F-A71B787DF38E}"/>
                  </a:ext>
                </a:extLst>
              </p:cNvPr>
              <p:cNvSpPr/>
              <p:nvPr/>
            </p:nvSpPr>
            <p:spPr>
              <a:xfrm>
                <a:off x="10775612" y="1044870"/>
                <a:ext cx="40317" cy="176528"/>
              </a:xfrm>
              <a:custGeom>
                <a:avLst/>
                <a:gdLst>
                  <a:gd name="connsiteX0" fmla="*/ 0 w 40317"/>
                  <a:gd name="connsiteY0" fmla="*/ 0 h 176528"/>
                  <a:gd name="connsiteX1" fmla="*/ 40317 w 40317"/>
                  <a:gd name="connsiteY1" fmla="*/ 0 h 176528"/>
                  <a:gd name="connsiteX2" fmla="*/ 40317 w 40317"/>
                  <a:gd name="connsiteY2" fmla="*/ 176529 h 176528"/>
                  <a:gd name="connsiteX3" fmla="*/ 0 w 40317"/>
                  <a:gd name="connsiteY3" fmla="*/ 176529 h 176528"/>
                </a:gdLst>
                <a:ahLst/>
                <a:cxnLst>
                  <a:cxn ang="0">
                    <a:pos x="connsiteX0" y="connsiteY0"/>
                  </a:cxn>
                  <a:cxn ang="0">
                    <a:pos x="connsiteX1" y="connsiteY1"/>
                  </a:cxn>
                  <a:cxn ang="0">
                    <a:pos x="connsiteX2" y="connsiteY2"/>
                  </a:cxn>
                  <a:cxn ang="0">
                    <a:pos x="connsiteX3" y="connsiteY3"/>
                  </a:cxn>
                </a:cxnLst>
                <a:rect l="l" t="t" r="r" b="b"/>
                <a:pathLst>
                  <a:path w="40317" h="176528">
                    <a:moveTo>
                      <a:pt x="0" y="0"/>
                    </a:moveTo>
                    <a:lnTo>
                      <a:pt x="40317" y="0"/>
                    </a:lnTo>
                    <a:lnTo>
                      <a:pt x="40317" y="176529"/>
                    </a:lnTo>
                    <a:lnTo>
                      <a:pt x="0" y="176529"/>
                    </a:lnTo>
                    <a:close/>
                  </a:path>
                </a:pathLst>
              </a:custGeom>
              <a:solidFill>
                <a:srgbClr val="00A0DF"/>
              </a:solidFill>
              <a:ln w="211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57E8BE2-E857-CBC4-51C1-1D8E64B79181}"/>
                  </a:ext>
                </a:extLst>
              </p:cNvPr>
              <p:cNvSpPr/>
              <p:nvPr/>
            </p:nvSpPr>
            <p:spPr>
              <a:xfrm>
                <a:off x="10268686" y="1044849"/>
                <a:ext cx="149859" cy="176550"/>
              </a:xfrm>
              <a:custGeom>
                <a:avLst/>
                <a:gdLst>
                  <a:gd name="connsiteX0" fmla="*/ 109563 w 149859"/>
                  <a:gd name="connsiteY0" fmla="*/ 69151 h 176550"/>
                  <a:gd name="connsiteX1" fmla="*/ 40317 w 149859"/>
                  <a:gd name="connsiteY1" fmla="*/ 69151 h 176550"/>
                  <a:gd name="connsiteX2" fmla="*/ 40317 w 149859"/>
                  <a:gd name="connsiteY2" fmla="*/ 0 h 176550"/>
                  <a:gd name="connsiteX3" fmla="*/ 0 w 149859"/>
                  <a:gd name="connsiteY3" fmla="*/ 0 h 176550"/>
                  <a:gd name="connsiteX4" fmla="*/ 0 w 149859"/>
                  <a:gd name="connsiteY4" fmla="*/ 176550 h 176550"/>
                  <a:gd name="connsiteX5" fmla="*/ 40317 w 149859"/>
                  <a:gd name="connsiteY5" fmla="*/ 176550 h 176550"/>
                  <a:gd name="connsiteX6" fmla="*/ 40317 w 149859"/>
                  <a:gd name="connsiteY6" fmla="*/ 106425 h 176550"/>
                  <a:gd name="connsiteX7" fmla="*/ 109563 w 149859"/>
                  <a:gd name="connsiteY7" fmla="*/ 106425 h 176550"/>
                  <a:gd name="connsiteX8" fmla="*/ 109563 w 149859"/>
                  <a:gd name="connsiteY8" fmla="*/ 176550 h 176550"/>
                  <a:gd name="connsiteX9" fmla="*/ 149859 w 149859"/>
                  <a:gd name="connsiteY9" fmla="*/ 176550 h 176550"/>
                  <a:gd name="connsiteX10" fmla="*/ 149859 w 149859"/>
                  <a:gd name="connsiteY10" fmla="*/ 0 h 176550"/>
                  <a:gd name="connsiteX11" fmla="*/ 109563 w 149859"/>
                  <a:gd name="connsiteY11" fmla="*/ 0 h 176550"/>
                  <a:gd name="connsiteX12" fmla="*/ 109563 w 149859"/>
                  <a:gd name="connsiteY12" fmla="*/ 69151 h 1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59" h="176550">
                    <a:moveTo>
                      <a:pt x="109563" y="69151"/>
                    </a:moveTo>
                    <a:lnTo>
                      <a:pt x="40317" y="69151"/>
                    </a:lnTo>
                    <a:lnTo>
                      <a:pt x="40317" y="0"/>
                    </a:lnTo>
                    <a:lnTo>
                      <a:pt x="0" y="0"/>
                    </a:lnTo>
                    <a:lnTo>
                      <a:pt x="0" y="176550"/>
                    </a:lnTo>
                    <a:lnTo>
                      <a:pt x="40317" y="176550"/>
                    </a:lnTo>
                    <a:lnTo>
                      <a:pt x="40317" y="106425"/>
                    </a:lnTo>
                    <a:lnTo>
                      <a:pt x="109563" y="106425"/>
                    </a:lnTo>
                    <a:lnTo>
                      <a:pt x="109563" y="176550"/>
                    </a:lnTo>
                    <a:lnTo>
                      <a:pt x="149859" y="176550"/>
                    </a:lnTo>
                    <a:lnTo>
                      <a:pt x="149859" y="0"/>
                    </a:lnTo>
                    <a:lnTo>
                      <a:pt x="109563" y="0"/>
                    </a:lnTo>
                    <a:lnTo>
                      <a:pt x="109563" y="69151"/>
                    </a:lnTo>
                    <a:close/>
                  </a:path>
                </a:pathLst>
              </a:custGeom>
              <a:solidFill>
                <a:srgbClr val="00A0DF"/>
              </a:solidFill>
              <a:ln w="211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9B2828C-C7FA-A567-0719-0B795404CC96}"/>
                  </a:ext>
                </a:extLst>
              </p:cNvPr>
              <p:cNvSpPr/>
              <p:nvPr/>
            </p:nvSpPr>
            <p:spPr>
              <a:xfrm>
                <a:off x="10476127" y="1044870"/>
                <a:ext cx="40296" cy="176528"/>
              </a:xfrm>
              <a:custGeom>
                <a:avLst/>
                <a:gdLst>
                  <a:gd name="connsiteX0" fmla="*/ 0 w 40296"/>
                  <a:gd name="connsiteY0" fmla="*/ 0 h 176528"/>
                  <a:gd name="connsiteX1" fmla="*/ 40296 w 40296"/>
                  <a:gd name="connsiteY1" fmla="*/ 0 h 176528"/>
                  <a:gd name="connsiteX2" fmla="*/ 40296 w 40296"/>
                  <a:gd name="connsiteY2" fmla="*/ 176529 h 176528"/>
                  <a:gd name="connsiteX3" fmla="*/ 0 w 40296"/>
                  <a:gd name="connsiteY3" fmla="*/ 176529 h 176528"/>
                </a:gdLst>
                <a:ahLst/>
                <a:cxnLst>
                  <a:cxn ang="0">
                    <a:pos x="connsiteX0" y="connsiteY0"/>
                  </a:cxn>
                  <a:cxn ang="0">
                    <a:pos x="connsiteX1" y="connsiteY1"/>
                  </a:cxn>
                  <a:cxn ang="0">
                    <a:pos x="connsiteX2" y="connsiteY2"/>
                  </a:cxn>
                  <a:cxn ang="0">
                    <a:pos x="connsiteX3" y="connsiteY3"/>
                  </a:cxn>
                </a:cxnLst>
                <a:rect l="l" t="t" r="r" b="b"/>
                <a:pathLst>
                  <a:path w="40296" h="176528">
                    <a:moveTo>
                      <a:pt x="0" y="0"/>
                    </a:moveTo>
                    <a:lnTo>
                      <a:pt x="40296" y="0"/>
                    </a:lnTo>
                    <a:lnTo>
                      <a:pt x="40296" y="176529"/>
                    </a:lnTo>
                    <a:lnTo>
                      <a:pt x="0" y="176529"/>
                    </a:lnTo>
                    <a:close/>
                  </a:path>
                </a:pathLst>
              </a:custGeom>
              <a:solidFill>
                <a:srgbClr val="00A0DF"/>
              </a:solidFill>
              <a:ln w="2110" cap="flat">
                <a:noFill/>
                <a:prstDash val="solid"/>
                <a:miter/>
              </a:ln>
            </p:spPr>
            <p:txBody>
              <a:bodyPr rtlCol="0" anchor="ctr"/>
              <a:lstStyle/>
              <a:p>
                <a:endParaRPr lang="en-US"/>
              </a:p>
            </p:txBody>
          </p:sp>
        </p:grpSp>
      </p:grpSp>
      <p:sp>
        <p:nvSpPr>
          <p:cNvPr id="14" name="Graphic 1">
            <a:extLst>
              <a:ext uri="{FF2B5EF4-FFF2-40B4-BE49-F238E27FC236}">
                <a16:creationId xmlns:a16="http://schemas.microsoft.com/office/drawing/2014/main" id="{9BA94740-59A7-A004-37A6-D05630DD050D}"/>
              </a:ext>
            </a:extLst>
          </p:cNvPr>
          <p:cNvSpPr/>
          <p:nvPr/>
        </p:nvSpPr>
        <p:spPr>
          <a:xfrm>
            <a:off x="3017132" y="5290124"/>
            <a:ext cx="299093" cy="299083"/>
          </a:xfrm>
          <a:custGeom>
            <a:avLst/>
            <a:gdLst>
              <a:gd name="connsiteX0" fmla="*/ 96318 w 299093"/>
              <a:gd name="connsiteY0" fmla="*/ 14383 h 299083"/>
              <a:gd name="connsiteX1" fmla="*/ 68639 w 299093"/>
              <a:gd name="connsiteY1" fmla="*/ 834 h 299083"/>
              <a:gd name="connsiteX2" fmla="*/ 17234 w 299093"/>
              <a:gd name="connsiteY2" fmla="*/ 14845 h 299083"/>
              <a:gd name="connsiteX3" fmla="*/ 0 w 299093"/>
              <a:gd name="connsiteY3" fmla="*/ 37391 h 299083"/>
              <a:gd name="connsiteX4" fmla="*/ 261692 w 299093"/>
              <a:gd name="connsiteY4" fmla="*/ 299084 h 299083"/>
              <a:gd name="connsiteX5" fmla="*/ 284239 w 299093"/>
              <a:gd name="connsiteY5" fmla="*/ 281850 h 299083"/>
              <a:gd name="connsiteX6" fmla="*/ 298265 w 299093"/>
              <a:gd name="connsiteY6" fmla="*/ 230445 h 299083"/>
              <a:gd name="connsiteX7" fmla="*/ 284716 w 299093"/>
              <a:gd name="connsiteY7" fmla="*/ 202751 h 299083"/>
              <a:gd name="connsiteX8" fmla="*/ 228641 w 299093"/>
              <a:gd name="connsiteY8" fmla="*/ 179384 h 299083"/>
              <a:gd name="connsiteX9" fmla="*/ 201589 w 299093"/>
              <a:gd name="connsiteY9" fmla="*/ 186158 h 299083"/>
              <a:gd name="connsiteX10" fmla="*/ 177983 w 299093"/>
              <a:gd name="connsiteY10" fmla="*/ 214957 h 299083"/>
              <a:gd name="connsiteX11" fmla="*/ 84112 w 299093"/>
              <a:gd name="connsiteY11" fmla="*/ 121086 h 299083"/>
              <a:gd name="connsiteX12" fmla="*/ 112911 w 299093"/>
              <a:gd name="connsiteY12" fmla="*/ 97540 h 299083"/>
              <a:gd name="connsiteX13" fmla="*/ 119685 w 299093"/>
              <a:gd name="connsiteY13" fmla="*/ 70487 h 299083"/>
              <a:gd name="connsiteX14" fmla="*/ 96318 w 299093"/>
              <a:gd name="connsiteY14" fmla="*/ 14412 h 299083"/>
              <a:gd name="connsiteX15" fmla="*/ 96318 w 299093"/>
              <a:gd name="connsiteY15" fmla="*/ 14353 h 29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093" h="299083">
                <a:moveTo>
                  <a:pt x="96318" y="14383"/>
                </a:moveTo>
                <a:cubicBezTo>
                  <a:pt x="91827" y="3520"/>
                  <a:pt x="79964" y="-2270"/>
                  <a:pt x="68639" y="834"/>
                </a:cubicBezTo>
                <a:lnTo>
                  <a:pt x="17234" y="14845"/>
                </a:lnTo>
                <a:cubicBezTo>
                  <a:pt x="7073" y="17650"/>
                  <a:pt x="0" y="26887"/>
                  <a:pt x="0" y="37391"/>
                </a:cubicBezTo>
                <a:cubicBezTo>
                  <a:pt x="0" y="181906"/>
                  <a:pt x="117178" y="299084"/>
                  <a:pt x="261692" y="299084"/>
                </a:cubicBezTo>
                <a:cubicBezTo>
                  <a:pt x="272212" y="299084"/>
                  <a:pt x="281433" y="292011"/>
                  <a:pt x="284239" y="281850"/>
                </a:cubicBezTo>
                <a:lnTo>
                  <a:pt x="298265" y="230445"/>
                </a:lnTo>
                <a:cubicBezTo>
                  <a:pt x="301354" y="219120"/>
                  <a:pt x="295579" y="207257"/>
                  <a:pt x="284716" y="202751"/>
                </a:cubicBezTo>
                <a:lnTo>
                  <a:pt x="228641" y="179384"/>
                </a:lnTo>
                <a:cubicBezTo>
                  <a:pt x="219122" y="175415"/>
                  <a:pt x="208080" y="178160"/>
                  <a:pt x="201589" y="186158"/>
                </a:cubicBezTo>
                <a:lnTo>
                  <a:pt x="177983" y="214957"/>
                </a:lnTo>
                <a:cubicBezTo>
                  <a:pt x="136860" y="195499"/>
                  <a:pt x="103570" y="162209"/>
                  <a:pt x="84112" y="121086"/>
                </a:cubicBezTo>
                <a:lnTo>
                  <a:pt x="112911" y="97540"/>
                </a:lnTo>
                <a:cubicBezTo>
                  <a:pt x="120909" y="91004"/>
                  <a:pt x="123654" y="80022"/>
                  <a:pt x="119685" y="70487"/>
                </a:cubicBezTo>
                <a:lnTo>
                  <a:pt x="96318" y="14412"/>
                </a:lnTo>
                <a:lnTo>
                  <a:pt x="96318" y="14353"/>
                </a:lnTo>
                <a:close/>
              </a:path>
            </a:pathLst>
          </a:custGeom>
          <a:solidFill>
            <a:schemeClr val="accent2"/>
          </a:solidFill>
          <a:ln w="1476" cap="flat">
            <a:noFill/>
            <a:prstDash val="solid"/>
            <a:miter/>
          </a:ln>
        </p:spPr>
        <p:txBody>
          <a:bodyPr rtlCol="0" anchor="ctr"/>
          <a:lstStyle/>
          <a:p>
            <a:endParaRPr lang="en-US"/>
          </a:p>
        </p:txBody>
      </p:sp>
      <p:sp>
        <p:nvSpPr>
          <p:cNvPr id="15" name="Graphic 33">
            <a:extLst>
              <a:ext uri="{FF2B5EF4-FFF2-40B4-BE49-F238E27FC236}">
                <a16:creationId xmlns:a16="http://schemas.microsoft.com/office/drawing/2014/main" id="{7C357207-FE8E-D23B-D2FE-78EFEF73802E}"/>
              </a:ext>
            </a:extLst>
          </p:cNvPr>
          <p:cNvSpPr/>
          <p:nvPr/>
        </p:nvSpPr>
        <p:spPr>
          <a:xfrm>
            <a:off x="5125219" y="5290122"/>
            <a:ext cx="298429" cy="298425"/>
          </a:xfrm>
          <a:custGeom>
            <a:avLst/>
            <a:gdLst>
              <a:gd name="connsiteX0" fmla="*/ 66813 w 298429"/>
              <a:gd name="connsiteY0" fmla="*/ 298426 h 298425"/>
              <a:gd name="connsiteX1" fmla="*/ 4929 w 298429"/>
              <a:gd name="connsiteY1" fmla="*/ 298426 h 298425"/>
              <a:gd name="connsiteX2" fmla="*/ 4929 w 298429"/>
              <a:gd name="connsiteY2" fmla="*/ 99184 h 298425"/>
              <a:gd name="connsiteX3" fmla="*/ 66813 w 298429"/>
              <a:gd name="connsiteY3" fmla="*/ 99184 h 298425"/>
              <a:gd name="connsiteX4" fmla="*/ 66813 w 298429"/>
              <a:gd name="connsiteY4" fmla="*/ 298426 h 298425"/>
              <a:gd name="connsiteX5" fmla="*/ 35838 w 298429"/>
              <a:gd name="connsiteY5" fmla="*/ 72006 h 298425"/>
              <a:gd name="connsiteX6" fmla="*/ 0 w 298429"/>
              <a:gd name="connsiteY6" fmla="*/ 35835 h 298425"/>
              <a:gd name="connsiteX7" fmla="*/ 35841 w 298429"/>
              <a:gd name="connsiteY7" fmla="*/ 0 h 298425"/>
              <a:gd name="connsiteX8" fmla="*/ 71676 w 298429"/>
              <a:gd name="connsiteY8" fmla="*/ 35835 h 298425"/>
              <a:gd name="connsiteX9" fmla="*/ 35838 w 298429"/>
              <a:gd name="connsiteY9" fmla="*/ 72006 h 298425"/>
              <a:gd name="connsiteX10" fmla="*/ 298362 w 298429"/>
              <a:gd name="connsiteY10" fmla="*/ 298426 h 298425"/>
              <a:gd name="connsiteX11" fmla="*/ 236612 w 298429"/>
              <a:gd name="connsiteY11" fmla="*/ 298426 h 298425"/>
              <a:gd name="connsiteX12" fmla="*/ 236612 w 298429"/>
              <a:gd name="connsiteY12" fmla="*/ 201436 h 298425"/>
              <a:gd name="connsiteX13" fmla="*/ 204437 w 298429"/>
              <a:gd name="connsiteY13" fmla="*/ 148678 h 298425"/>
              <a:gd name="connsiteX14" fmla="*/ 167333 w 298429"/>
              <a:gd name="connsiteY14" fmla="*/ 199771 h 298425"/>
              <a:gd name="connsiteX15" fmla="*/ 167333 w 298429"/>
              <a:gd name="connsiteY15" fmla="*/ 298426 h 298425"/>
              <a:gd name="connsiteX16" fmla="*/ 105516 w 298429"/>
              <a:gd name="connsiteY16" fmla="*/ 298426 h 298425"/>
              <a:gd name="connsiteX17" fmla="*/ 105516 w 298429"/>
              <a:gd name="connsiteY17" fmla="*/ 99184 h 298425"/>
              <a:gd name="connsiteX18" fmla="*/ 164869 w 298429"/>
              <a:gd name="connsiteY18" fmla="*/ 99184 h 298425"/>
              <a:gd name="connsiteX19" fmla="*/ 164869 w 298429"/>
              <a:gd name="connsiteY19" fmla="*/ 126363 h 298425"/>
              <a:gd name="connsiteX20" fmla="*/ 165735 w 298429"/>
              <a:gd name="connsiteY20" fmla="*/ 126363 h 298425"/>
              <a:gd name="connsiteX21" fmla="*/ 224288 w 298429"/>
              <a:gd name="connsiteY21" fmla="*/ 94188 h 298425"/>
              <a:gd name="connsiteX22" fmla="*/ 298429 w 298429"/>
              <a:gd name="connsiteY22" fmla="*/ 188980 h 298425"/>
              <a:gd name="connsiteX23" fmla="*/ 298429 w 298429"/>
              <a:gd name="connsiteY23" fmla="*/ 298426 h 298425"/>
              <a:gd name="connsiteX24" fmla="*/ 298362 w 298429"/>
              <a:gd name="connsiteY24" fmla="*/ 298426 h 2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8429" h="298425">
                <a:moveTo>
                  <a:pt x="66813" y="298426"/>
                </a:moveTo>
                <a:lnTo>
                  <a:pt x="4929" y="298426"/>
                </a:lnTo>
                <a:lnTo>
                  <a:pt x="4929" y="99184"/>
                </a:lnTo>
                <a:lnTo>
                  <a:pt x="66813" y="99184"/>
                </a:lnTo>
                <a:lnTo>
                  <a:pt x="66813" y="298426"/>
                </a:lnTo>
                <a:close/>
                <a:moveTo>
                  <a:pt x="35838" y="72006"/>
                </a:moveTo>
                <a:cubicBezTo>
                  <a:pt x="16054" y="72006"/>
                  <a:pt x="0" y="55619"/>
                  <a:pt x="0" y="35835"/>
                </a:cubicBezTo>
                <a:cubicBezTo>
                  <a:pt x="2" y="16042"/>
                  <a:pt x="16048" y="-2"/>
                  <a:pt x="35841" y="0"/>
                </a:cubicBezTo>
                <a:cubicBezTo>
                  <a:pt x="55632" y="2"/>
                  <a:pt x="71674" y="16045"/>
                  <a:pt x="71676" y="35835"/>
                </a:cubicBezTo>
                <a:cubicBezTo>
                  <a:pt x="71676" y="55619"/>
                  <a:pt x="55622" y="72006"/>
                  <a:pt x="35838" y="72006"/>
                </a:cubicBezTo>
                <a:close/>
                <a:moveTo>
                  <a:pt x="298362" y="298426"/>
                </a:moveTo>
                <a:lnTo>
                  <a:pt x="236612" y="298426"/>
                </a:lnTo>
                <a:lnTo>
                  <a:pt x="236612" y="201436"/>
                </a:lnTo>
                <a:cubicBezTo>
                  <a:pt x="236612" y="178321"/>
                  <a:pt x="236145" y="148678"/>
                  <a:pt x="204437" y="148678"/>
                </a:cubicBezTo>
                <a:cubicBezTo>
                  <a:pt x="172263" y="148678"/>
                  <a:pt x="167333" y="173792"/>
                  <a:pt x="167333" y="199771"/>
                </a:cubicBezTo>
                <a:lnTo>
                  <a:pt x="167333" y="298426"/>
                </a:lnTo>
                <a:lnTo>
                  <a:pt x="105516" y="298426"/>
                </a:lnTo>
                <a:lnTo>
                  <a:pt x="105516" y="99184"/>
                </a:lnTo>
                <a:lnTo>
                  <a:pt x="164869" y="99184"/>
                </a:lnTo>
                <a:lnTo>
                  <a:pt x="164869" y="126363"/>
                </a:lnTo>
                <a:lnTo>
                  <a:pt x="165735" y="126363"/>
                </a:lnTo>
                <a:cubicBezTo>
                  <a:pt x="173995" y="110709"/>
                  <a:pt x="194179" y="94188"/>
                  <a:pt x="224288" y="94188"/>
                </a:cubicBezTo>
                <a:cubicBezTo>
                  <a:pt x="286905" y="94188"/>
                  <a:pt x="298429" y="135422"/>
                  <a:pt x="298429" y="188980"/>
                </a:cubicBezTo>
                <a:lnTo>
                  <a:pt x="298429" y="298426"/>
                </a:lnTo>
                <a:lnTo>
                  <a:pt x="298362" y="298426"/>
                </a:lnTo>
                <a:close/>
              </a:path>
            </a:pathLst>
          </a:custGeom>
          <a:solidFill>
            <a:schemeClr val="accent2"/>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251855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089876-5347-8A54-3278-7960F4BCFF51}"/>
              </a:ext>
            </a:extLst>
          </p:cNvPr>
          <p:cNvSpPr>
            <a:spLocks noGrp="1"/>
          </p:cNvSpPr>
          <p:nvPr>
            <p:ph type="body" sz="quarter" idx="10"/>
          </p:nvPr>
        </p:nvSpPr>
        <p:spPr/>
        <p:txBody>
          <a:bodyPr>
            <a:normAutofit fontScale="85000" lnSpcReduction="20000"/>
          </a:bodyPr>
          <a:lstStyle/>
          <a:p>
            <a:r>
              <a:rPr lang="en-US" dirty="0"/>
              <a:t>Recent Research Release Example</a:t>
            </a:r>
          </a:p>
        </p:txBody>
      </p:sp>
    </p:spTree>
    <p:extLst>
      <p:ext uri="{BB962C8B-B14F-4D97-AF65-F5344CB8AC3E}">
        <p14:creationId xmlns:p14="http://schemas.microsoft.com/office/powerpoint/2010/main" val="147090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0833-D359-1564-D4A1-FEC68CBD8DEB}"/>
            </a:ext>
          </a:extLst>
        </p:cNvPr>
        <p:cNvGrpSpPr/>
        <p:nvPr/>
      </p:nvGrpSpPr>
      <p:grpSpPr>
        <a:xfrm>
          <a:off x="0" y="0"/>
          <a:ext cx="0" cy="0"/>
          <a:chOff x="0" y="0"/>
          <a:chExt cx="0" cy="0"/>
        </a:xfrm>
      </p:grpSpPr>
      <p:sp>
        <p:nvSpPr>
          <p:cNvPr id="141" name="Freeform 140">
            <a:extLst>
              <a:ext uri="{FF2B5EF4-FFF2-40B4-BE49-F238E27FC236}">
                <a16:creationId xmlns:a16="http://schemas.microsoft.com/office/drawing/2014/main" id="{BF819AC2-8ADD-9E51-28B1-876FBE322679}"/>
              </a:ext>
            </a:extLst>
          </p:cNvPr>
          <p:cNvSpPr/>
          <p:nvPr/>
        </p:nvSpPr>
        <p:spPr>
          <a:xfrm flipV="1">
            <a:off x="3472070" y="0"/>
            <a:ext cx="8719930" cy="2927359"/>
          </a:xfrm>
          <a:custGeom>
            <a:avLst/>
            <a:gdLst>
              <a:gd name="connsiteX0" fmla="*/ 8207089 w 11714158"/>
              <a:gd name="connsiteY0" fmla="*/ 21 h 3932548"/>
              <a:gd name="connsiteX1" fmla="*/ 11537562 w 11714158"/>
              <a:gd name="connsiteY1" fmla="*/ 698924 h 3932548"/>
              <a:gd name="connsiteX2" fmla="*/ 11714158 w 11714158"/>
              <a:gd name="connsiteY2" fmla="*/ 792444 h 3932548"/>
              <a:gd name="connsiteX3" fmla="*/ 11714158 w 11714158"/>
              <a:gd name="connsiteY3" fmla="*/ 3932548 h 3932548"/>
              <a:gd name="connsiteX4" fmla="*/ 0 w 11714158"/>
              <a:gd name="connsiteY4" fmla="*/ 3932548 h 3932548"/>
              <a:gd name="connsiteX5" fmla="*/ 155609 w 11714158"/>
              <a:gd name="connsiteY5" fmla="*/ 3714784 h 3932548"/>
              <a:gd name="connsiteX6" fmla="*/ 4964019 w 11714158"/>
              <a:gd name="connsiteY6" fmla="*/ 519987 h 3932548"/>
              <a:gd name="connsiteX7" fmla="*/ 8207089 w 11714158"/>
              <a:gd name="connsiteY7" fmla="*/ 21 h 393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14158" h="3932548">
                <a:moveTo>
                  <a:pt x="8207089" y="21"/>
                </a:moveTo>
                <a:cubicBezTo>
                  <a:pt x="9466098" y="-2554"/>
                  <a:pt x="10616284" y="241537"/>
                  <a:pt x="11537562" y="698924"/>
                </a:cubicBezTo>
                <a:lnTo>
                  <a:pt x="11714158" y="792444"/>
                </a:lnTo>
                <a:lnTo>
                  <a:pt x="11714158" y="3932548"/>
                </a:lnTo>
                <a:lnTo>
                  <a:pt x="0" y="3932548"/>
                </a:lnTo>
                <a:lnTo>
                  <a:pt x="155609" y="3714784"/>
                </a:lnTo>
                <a:cubicBezTo>
                  <a:pt x="1167144" y="2365700"/>
                  <a:pt x="2867306" y="1182286"/>
                  <a:pt x="4964019" y="519987"/>
                </a:cubicBezTo>
                <a:cubicBezTo>
                  <a:pt x="6074043" y="169357"/>
                  <a:pt x="7176990" y="2128"/>
                  <a:pt x="8207089" y="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itle 2">
            <a:extLst>
              <a:ext uri="{FF2B5EF4-FFF2-40B4-BE49-F238E27FC236}">
                <a16:creationId xmlns:a16="http://schemas.microsoft.com/office/drawing/2014/main" id="{ED0A3186-FBA0-9D93-4FDF-1F3E0CB4151A}"/>
              </a:ext>
            </a:extLst>
          </p:cNvPr>
          <p:cNvSpPr txBox="1">
            <a:spLocks/>
          </p:cNvSpPr>
          <p:nvPr/>
        </p:nvSpPr>
        <p:spPr>
          <a:xfrm>
            <a:off x="274233" y="1872427"/>
            <a:ext cx="4949212" cy="3475713"/>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b="0" i="0" kern="1200">
                <a:solidFill>
                  <a:schemeClr val="accent2"/>
                </a:solidFill>
                <a:latin typeface="+mj-lt"/>
                <a:ea typeface="+mj-ea"/>
                <a:cs typeface="GOTHAM-MEDIUM" panose="02000604040000020004" pitchFamily="2" charset="0"/>
              </a:defRPr>
            </a:lvl1pPr>
          </a:lstStyle>
          <a:p>
            <a:r>
              <a:rPr lang="en-US" sz="4000" b="1" dirty="0"/>
              <a:t>Made in America </a:t>
            </a:r>
          </a:p>
          <a:p>
            <a:endParaRPr lang="en-US" sz="4000" b="1" dirty="0"/>
          </a:p>
          <a:p>
            <a:pPr algn="l"/>
            <a:endParaRPr lang="en-US" sz="4000" b="1" dirty="0"/>
          </a:p>
        </p:txBody>
      </p:sp>
      <p:pic>
        <p:nvPicPr>
          <p:cNvPr id="47" name="Picture Placeholder 44">
            <a:extLst>
              <a:ext uri="{FF2B5EF4-FFF2-40B4-BE49-F238E27FC236}">
                <a16:creationId xmlns:a16="http://schemas.microsoft.com/office/drawing/2014/main" id="{534390C3-A047-C539-9609-9AC4353BC05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5748362" y="371713"/>
            <a:ext cx="6114575" cy="6114575"/>
          </a:xfrm>
          <a:prstGeom prst="roundRect">
            <a:avLst>
              <a:gd name="adj" fmla="val 3399"/>
            </a:avLst>
          </a:prstGeom>
        </p:spPr>
      </p:pic>
      <p:grpSp>
        <p:nvGrpSpPr>
          <p:cNvPr id="48" name="Group 47">
            <a:extLst>
              <a:ext uri="{FF2B5EF4-FFF2-40B4-BE49-F238E27FC236}">
                <a16:creationId xmlns:a16="http://schemas.microsoft.com/office/drawing/2014/main" id="{88042505-27C4-5039-D038-3F4F2BEF96A5}"/>
              </a:ext>
            </a:extLst>
          </p:cNvPr>
          <p:cNvGrpSpPr/>
          <p:nvPr/>
        </p:nvGrpSpPr>
        <p:grpSpPr>
          <a:xfrm>
            <a:off x="274233" y="1"/>
            <a:ext cx="1518103" cy="1031228"/>
            <a:chOff x="10378439" y="1"/>
            <a:chExt cx="1518103" cy="1031228"/>
          </a:xfrm>
        </p:grpSpPr>
        <p:grpSp>
          <p:nvGrpSpPr>
            <p:cNvPr id="49" name="Group 48">
              <a:extLst>
                <a:ext uri="{FF2B5EF4-FFF2-40B4-BE49-F238E27FC236}">
                  <a16:creationId xmlns:a16="http://schemas.microsoft.com/office/drawing/2014/main" id="{066A08ED-5E44-4C72-1AAC-CC4BF083A67D}"/>
                </a:ext>
              </a:extLst>
            </p:cNvPr>
            <p:cNvGrpSpPr/>
            <p:nvPr/>
          </p:nvGrpSpPr>
          <p:grpSpPr>
            <a:xfrm rot="5400000">
              <a:off x="10621877" y="-243437"/>
              <a:ext cx="1031228" cy="1518103"/>
              <a:chOff x="3302019" y="295110"/>
              <a:chExt cx="8152220" cy="531341"/>
            </a:xfrm>
            <a:solidFill>
              <a:schemeClr val="bg1"/>
            </a:solidFill>
            <a:effectLst>
              <a:outerShdw blurRad="177800" dist="64556" dir="2700000" algn="tl" rotWithShape="0">
                <a:schemeClr val="accent2">
                  <a:alpha val="30000"/>
                </a:schemeClr>
              </a:outerShdw>
            </a:effectLst>
          </p:grpSpPr>
          <p:sp>
            <p:nvSpPr>
              <p:cNvPr id="97" name="Rounded Rectangle 96">
                <a:extLst>
                  <a:ext uri="{FF2B5EF4-FFF2-40B4-BE49-F238E27FC236}">
                    <a16:creationId xmlns:a16="http://schemas.microsoft.com/office/drawing/2014/main" id="{3E58FCA4-4E21-7028-EE20-2FBC6BB424D8}"/>
                  </a:ext>
                </a:extLst>
              </p:cNvPr>
              <p:cNvSpPr/>
              <p:nvPr/>
            </p:nvSpPr>
            <p:spPr>
              <a:xfrm>
                <a:off x="3385780" y="295110"/>
                <a:ext cx="8068459" cy="531341"/>
              </a:xfrm>
              <a:prstGeom prst="roundRect">
                <a:avLst>
                  <a:gd name="adj" fmla="val 92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a:ln>
                    <a:noFill/>
                  </a:ln>
                  <a:solidFill>
                    <a:prstClr val="white"/>
                  </a:solidFill>
                  <a:effectLst/>
                  <a:uLnTx/>
                  <a:uFillTx/>
                  <a:latin typeface="+mj-lt"/>
                  <a:ea typeface="Helvetica Neue" panose="02000503000000020004" pitchFamily="2" charset="0"/>
                  <a:cs typeface="Helvetica Neue" panose="02000503000000020004" pitchFamily="2" charset="0"/>
                </a:endParaRPr>
              </a:p>
            </p:txBody>
          </p:sp>
          <p:sp>
            <p:nvSpPr>
              <p:cNvPr id="98" name="Rounded Rectangle 97">
                <a:extLst>
                  <a:ext uri="{FF2B5EF4-FFF2-40B4-BE49-F238E27FC236}">
                    <a16:creationId xmlns:a16="http://schemas.microsoft.com/office/drawing/2014/main" id="{E0555060-DC6D-8884-DEF6-23A15428D210}"/>
                  </a:ext>
                </a:extLst>
              </p:cNvPr>
              <p:cNvSpPr/>
              <p:nvPr/>
            </p:nvSpPr>
            <p:spPr>
              <a:xfrm>
                <a:off x="3302019" y="295110"/>
                <a:ext cx="1661848" cy="53134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a:ln>
                    <a:noFill/>
                  </a:ln>
                  <a:solidFill>
                    <a:prstClr val="white"/>
                  </a:solidFill>
                  <a:effectLst/>
                  <a:uLnTx/>
                  <a:uFillTx/>
                  <a:latin typeface="+mj-lt"/>
                  <a:ea typeface="Helvetica Neue" panose="02000503000000020004" pitchFamily="2" charset="0"/>
                  <a:cs typeface="Helvetica Neue" panose="02000503000000020004" pitchFamily="2" charset="0"/>
                </a:endParaRPr>
              </a:p>
            </p:txBody>
          </p:sp>
        </p:grpSp>
        <p:grpSp>
          <p:nvGrpSpPr>
            <p:cNvPr id="59" name="Graphic 42">
              <a:extLst>
                <a:ext uri="{FF2B5EF4-FFF2-40B4-BE49-F238E27FC236}">
                  <a16:creationId xmlns:a16="http://schemas.microsoft.com/office/drawing/2014/main" id="{ACADA1F9-2F97-ACB9-54D7-9B41753E6DE1}"/>
                </a:ext>
              </a:extLst>
            </p:cNvPr>
            <p:cNvGrpSpPr/>
            <p:nvPr/>
          </p:nvGrpSpPr>
          <p:grpSpPr>
            <a:xfrm>
              <a:off x="10539285" y="167488"/>
              <a:ext cx="1175206" cy="719380"/>
              <a:chOff x="10539285" y="167488"/>
              <a:chExt cx="1175206" cy="719380"/>
            </a:xfrm>
          </p:grpSpPr>
          <p:sp>
            <p:nvSpPr>
              <p:cNvPr id="60" name="Freeform 59">
                <a:extLst>
                  <a:ext uri="{FF2B5EF4-FFF2-40B4-BE49-F238E27FC236}">
                    <a16:creationId xmlns:a16="http://schemas.microsoft.com/office/drawing/2014/main" id="{D2F2CF17-968D-F721-BFE0-9A433F0F50BA}"/>
                  </a:ext>
                </a:extLst>
              </p:cNvPr>
              <p:cNvSpPr/>
              <p:nvPr/>
            </p:nvSpPr>
            <p:spPr>
              <a:xfrm>
                <a:off x="10539285" y="167488"/>
                <a:ext cx="520929" cy="458834"/>
              </a:xfrm>
              <a:custGeom>
                <a:avLst/>
                <a:gdLst>
                  <a:gd name="connsiteX0" fmla="*/ 408143 w 520929"/>
                  <a:gd name="connsiteY0" fmla="*/ 119854 h 458834"/>
                  <a:gd name="connsiteX1" fmla="*/ 428660 w 520929"/>
                  <a:gd name="connsiteY1" fmla="*/ 147324 h 458834"/>
                  <a:gd name="connsiteX2" fmla="*/ 392718 w 520929"/>
                  <a:gd name="connsiteY2" fmla="*/ 179022 h 458834"/>
                  <a:gd name="connsiteX3" fmla="*/ 392669 w 520929"/>
                  <a:gd name="connsiteY3" fmla="*/ 179087 h 458834"/>
                  <a:gd name="connsiteX4" fmla="*/ 384998 w 520929"/>
                  <a:gd name="connsiteY4" fmla="*/ 185812 h 458834"/>
                  <a:gd name="connsiteX5" fmla="*/ 384998 w 520929"/>
                  <a:gd name="connsiteY5" fmla="*/ 413262 h 458834"/>
                  <a:gd name="connsiteX6" fmla="*/ 336031 w 520929"/>
                  <a:gd name="connsiteY6" fmla="*/ 413262 h 458834"/>
                  <a:gd name="connsiteX7" fmla="*/ 336031 w 520929"/>
                  <a:gd name="connsiteY7" fmla="*/ 259834 h 458834"/>
                  <a:gd name="connsiteX8" fmla="*/ 290476 w 520929"/>
                  <a:gd name="connsiteY8" fmla="*/ 259834 h 458834"/>
                  <a:gd name="connsiteX9" fmla="*/ 290476 w 520929"/>
                  <a:gd name="connsiteY9" fmla="*/ 413262 h 458834"/>
                  <a:gd name="connsiteX10" fmla="*/ 232777 w 520929"/>
                  <a:gd name="connsiteY10" fmla="*/ 413262 h 458834"/>
                  <a:gd name="connsiteX11" fmla="*/ 232777 w 520929"/>
                  <a:gd name="connsiteY11" fmla="*/ 338752 h 458834"/>
                  <a:gd name="connsiteX12" fmla="*/ 187221 w 520929"/>
                  <a:gd name="connsiteY12" fmla="*/ 338752 h 458834"/>
                  <a:gd name="connsiteX13" fmla="*/ 187221 w 520929"/>
                  <a:gd name="connsiteY13" fmla="*/ 413262 h 458834"/>
                  <a:gd name="connsiteX14" fmla="*/ 134125 w 520929"/>
                  <a:gd name="connsiteY14" fmla="*/ 413262 h 458834"/>
                  <a:gd name="connsiteX15" fmla="*/ 134125 w 520929"/>
                  <a:gd name="connsiteY15" fmla="*/ 247657 h 458834"/>
                  <a:gd name="connsiteX16" fmla="*/ 77797 w 520929"/>
                  <a:gd name="connsiteY16" fmla="*/ 247657 h 458834"/>
                  <a:gd name="connsiteX17" fmla="*/ 261145 w 520929"/>
                  <a:gd name="connsiteY17" fmla="*/ 64408 h 458834"/>
                  <a:gd name="connsiteX18" fmla="*/ 323414 w 520929"/>
                  <a:gd name="connsiteY18" fmla="*/ 126726 h 458834"/>
                  <a:gd name="connsiteX19" fmla="*/ 355634 w 520929"/>
                  <a:gd name="connsiteY19" fmla="*/ 94506 h 458834"/>
                  <a:gd name="connsiteX20" fmla="*/ 277255 w 520929"/>
                  <a:gd name="connsiteY20" fmla="*/ 16110 h 458834"/>
                  <a:gd name="connsiteX21" fmla="*/ 277238 w 520929"/>
                  <a:gd name="connsiteY21" fmla="*/ 16077 h 458834"/>
                  <a:gd name="connsiteX22" fmla="*/ 261161 w 520929"/>
                  <a:gd name="connsiteY22" fmla="*/ 0 h 458834"/>
                  <a:gd name="connsiteX23" fmla="*/ 245067 w 520929"/>
                  <a:gd name="connsiteY23" fmla="*/ 16077 h 458834"/>
                  <a:gd name="connsiteX24" fmla="*/ 245035 w 520929"/>
                  <a:gd name="connsiteY24" fmla="*/ 16094 h 458834"/>
                  <a:gd name="connsiteX25" fmla="*/ 117215 w 520929"/>
                  <a:gd name="connsiteY25" fmla="*/ 143848 h 458834"/>
                  <a:gd name="connsiteX26" fmla="*/ 6681 w 520929"/>
                  <a:gd name="connsiteY26" fmla="*/ 254317 h 458834"/>
                  <a:gd name="connsiteX27" fmla="*/ 1736 w 520929"/>
                  <a:gd name="connsiteY27" fmla="*/ 279143 h 458834"/>
                  <a:gd name="connsiteX28" fmla="*/ 22775 w 520929"/>
                  <a:gd name="connsiteY28" fmla="*/ 293213 h 458834"/>
                  <a:gd name="connsiteX29" fmla="*/ 88570 w 520929"/>
                  <a:gd name="connsiteY29" fmla="*/ 293213 h 458834"/>
                  <a:gd name="connsiteX30" fmla="*/ 88570 w 520929"/>
                  <a:gd name="connsiteY30" fmla="*/ 458834 h 458834"/>
                  <a:gd name="connsiteX31" fmla="*/ 430553 w 520929"/>
                  <a:gd name="connsiteY31" fmla="*/ 458834 h 458834"/>
                  <a:gd name="connsiteX32" fmla="*/ 430553 w 520929"/>
                  <a:gd name="connsiteY32" fmla="*/ 206395 h 458834"/>
                  <a:gd name="connsiteX33" fmla="*/ 456016 w 520929"/>
                  <a:gd name="connsiteY33" fmla="*/ 183952 h 458834"/>
                  <a:gd name="connsiteX34" fmla="*/ 476109 w 520929"/>
                  <a:gd name="connsiteY34" fmla="*/ 210851 h 458834"/>
                  <a:gd name="connsiteX35" fmla="*/ 520930 w 520929"/>
                  <a:gd name="connsiteY35" fmla="*/ 106503 h 458834"/>
                  <a:gd name="connsiteX36" fmla="*/ 408143 w 520929"/>
                  <a:gd name="connsiteY36" fmla="*/ 119854 h 4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0929" h="458834">
                    <a:moveTo>
                      <a:pt x="408143" y="119854"/>
                    </a:moveTo>
                    <a:lnTo>
                      <a:pt x="428660" y="147324"/>
                    </a:lnTo>
                    <a:lnTo>
                      <a:pt x="392718" y="179022"/>
                    </a:lnTo>
                    <a:cubicBezTo>
                      <a:pt x="392702" y="179039"/>
                      <a:pt x="392686" y="179071"/>
                      <a:pt x="392669" y="179087"/>
                    </a:cubicBezTo>
                    <a:lnTo>
                      <a:pt x="384998" y="185812"/>
                    </a:lnTo>
                    <a:lnTo>
                      <a:pt x="384998" y="413262"/>
                    </a:lnTo>
                    <a:lnTo>
                      <a:pt x="336031" y="413262"/>
                    </a:lnTo>
                    <a:lnTo>
                      <a:pt x="336031" y="259834"/>
                    </a:lnTo>
                    <a:lnTo>
                      <a:pt x="290476" y="259834"/>
                    </a:lnTo>
                    <a:lnTo>
                      <a:pt x="290476" y="413262"/>
                    </a:lnTo>
                    <a:lnTo>
                      <a:pt x="232777" y="413262"/>
                    </a:lnTo>
                    <a:lnTo>
                      <a:pt x="232777" y="338752"/>
                    </a:lnTo>
                    <a:lnTo>
                      <a:pt x="187221" y="338752"/>
                    </a:lnTo>
                    <a:lnTo>
                      <a:pt x="187221" y="413262"/>
                    </a:lnTo>
                    <a:lnTo>
                      <a:pt x="134125" y="413262"/>
                    </a:lnTo>
                    <a:lnTo>
                      <a:pt x="134125" y="247657"/>
                    </a:lnTo>
                    <a:lnTo>
                      <a:pt x="77797" y="247657"/>
                    </a:lnTo>
                    <a:lnTo>
                      <a:pt x="261145" y="64408"/>
                    </a:lnTo>
                    <a:lnTo>
                      <a:pt x="323414" y="126726"/>
                    </a:lnTo>
                    <a:lnTo>
                      <a:pt x="355634" y="94506"/>
                    </a:lnTo>
                    <a:lnTo>
                      <a:pt x="277255" y="16110"/>
                    </a:lnTo>
                    <a:cubicBezTo>
                      <a:pt x="277255" y="16094"/>
                      <a:pt x="277238" y="16094"/>
                      <a:pt x="277238" y="16077"/>
                    </a:cubicBezTo>
                    <a:lnTo>
                      <a:pt x="261161" y="0"/>
                    </a:lnTo>
                    <a:lnTo>
                      <a:pt x="245067" y="16077"/>
                    </a:lnTo>
                    <a:cubicBezTo>
                      <a:pt x="245067" y="16094"/>
                      <a:pt x="245051" y="16094"/>
                      <a:pt x="245035" y="16094"/>
                    </a:cubicBezTo>
                    <a:lnTo>
                      <a:pt x="117215" y="143848"/>
                    </a:lnTo>
                    <a:lnTo>
                      <a:pt x="6681" y="254317"/>
                    </a:lnTo>
                    <a:cubicBezTo>
                      <a:pt x="152" y="260846"/>
                      <a:pt x="-1790" y="270639"/>
                      <a:pt x="1736" y="279143"/>
                    </a:cubicBezTo>
                    <a:cubicBezTo>
                      <a:pt x="5261" y="287663"/>
                      <a:pt x="13569" y="293213"/>
                      <a:pt x="22775" y="293213"/>
                    </a:cubicBezTo>
                    <a:lnTo>
                      <a:pt x="88570" y="293213"/>
                    </a:lnTo>
                    <a:lnTo>
                      <a:pt x="88570" y="458834"/>
                    </a:lnTo>
                    <a:lnTo>
                      <a:pt x="430553" y="458834"/>
                    </a:lnTo>
                    <a:lnTo>
                      <a:pt x="430553" y="206395"/>
                    </a:lnTo>
                    <a:lnTo>
                      <a:pt x="456016" y="183952"/>
                    </a:lnTo>
                    <a:lnTo>
                      <a:pt x="476109" y="210851"/>
                    </a:lnTo>
                    <a:lnTo>
                      <a:pt x="520930" y="106503"/>
                    </a:lnTo>
                    <a:lnTo>
                      <a:pt x="408143" y="119854"/>
                    </a:lnTo>
                    <a:close/>
                  </a:path>
                </a:pathLst>
              </a:custGeom>
              <a:solidFill>
                <a:srgbClr val="00A0DF"/>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48D18B3-95A4-BFA7-1519-7DB9D06E4C14}"/>
                  </a:ext>
                </a:extLst>
              </p:cNvPr>
              <p:cNvSpPr/>
              <p:nvPr/>
            </p:nvSpPr>
            <p:spPr>
              <a:xfrm>
                <a:off x="10627768" y="723418"/>
                <a:ext cx="44886" cy="54157"/>
              </a:xfrm>
              <a:custGeom>
                <a:avLst/>
                <a:gdLst>
                  <a:gd name="connsiteX0" fmla="*/ 0 w 44886"/>
                  <a:gd name="connsiteY0" fmla="*/ 0 h 54157"/>
                  <a:gd name="connsiteX1" fmla="*/ 9516 w 44886"/>
                  <a:gd name="connsiteY1" fmla="*/ 0 h 54157"/>
                  <a:gd name="connsiteX2" fmla="*/ 9516 w 44886"/>
                  <a:gd name="connsiteY2" fmla="*/ 22508 h 54157"/>
                  <a:gd name="connsiteX3" fmla="*/ 35354 w 44886"/>
                  <a:gd name="connsiteY3" fmla="*/ 22508 h 54157"/>
                  <a:gd name="connsiteX4" fmla="*/ 35354 w 44886"/>
                  <a:gd name="connsiteY4" fmla="*/ 0 h 54157"/>
                  <a:gd name="connsiteX5" fmla="*/ 44886 w 44886"/>
                  <a:gd name="connsiteY5" fmla="*/ 0 h 54157"/>
                  <a:gd name="connsiteX6" fmla="*/ 44886 w 44886"/>
                  <a:gd name="connsiteY6" fmla="*/ 54157 h 54157"/>
                  <a:gd name="connsiteX7" fmla="*/ 35354 w 44886"/>
                  <a:gd name="connsiteY7" fmla="*/ 54157 h 54157"/>
                  <a:gd name="connsiteX8" fmla="*/ 35354 w 44886"/>
                  <a:gd name="connsiteY8" fmla="*/ 31322 h 54157"/>
                  <a:gd name="connsiteX9" fmla="*/ 9516 w 44886"/>
                  <a:gd name="connsiteY9" fmla="*/ 31322 h 54157"/>
                  <a:gd name="connsiteX10" fmla="*/ 9516 w 44886"/>
                  <a:gd name="connsiteY10" fmla="*/ 54157 h 54157"/>
                  <a:gd name="connsiteX11" fmla="*/ 0 w 44886"/>
                  <a:gd name="connsiteY11" fmla="*/ 54157 h 54157"/>
                  <a:gd name="connsiteX12" fmla="*/ 0 w 44886"/>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86" h="54157">
                    <a:moveTo>
                      <a:pt x="0" y="0"/>
                    </a:moveTo>
                    <a:lnTo>
                      <a:pt x="9516" y="0"/>
                    </a:lnTo>
                    <a:lnTo>
                      <a:pt x="9516" y="22508"/>
                    </a:lnTo>
                    <a:lnTo>
                      <a:pt x="35354" y="22508"/>
                    </a:lnTo>
                    <a:lnTo>
                      <a:pt x="35354" y="0"/>
                    </a:lnTo>
                    <a:lnTo>
                      <a:pt x="44886" y="0"/>
                    </a:lnTo>
                    <a:lnTo>
                      <a:pt x="44886" y="54157"/>
                    </a:lnTo>
                    <a:lnTo>
                      <a:pt x="35354" y="54157"/>
                    </a:lnTo>
                    <a:lnTo>
                      <a:pt x="35354" y="31322"/>
                    </a:lnTo>
                    <a:lnTo>
                      <a:pt x="9516" y="31322"/>
                    </a:lnTo>
                    <a:lnTo>
                      <a:pt x="9516"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AE60CB4-AF96-F49E-98EE-021363487111}"/>
                  </a:ext>
                </a:extLst>
              </p:cNvPr>
              <p:cNvSpPr/>
              <p:nvPr/>
            </p:nvSpPr>
            <p:spPr>
              <a:xfrm>
                <a:off x="10698249" y="722469"/>
                <a:ext cx="56621" cy="56017"/>
              </a:xfrm>
              <a:custGeom>
                <a:avLst/>
                <a:gdLst>
                  <a:gd name="connsiteX0" fmla="*/ 0 w 56621"/>
                  <a:gd name="connsiteY0" fmla="*/ 28172 h 56017"/>
                  <a:gd name="connsiteX1" fmla="*/ 0 w 56621"/>
                  <a:gd name="connsiteY1" fmla="*/ 28025 h 56017"/>
                  <a:gd name="connsiteX2" fmla="*/ 28384 w 56621"/>
                  <a:gd name="connsiteY2" fmla="*/ 0 h 56017"/>
                  <a:gd name="connsiteX3" fmla="*/ 56621 w 56621"/>
                  <a:gd name="connsiteY3" fmla="*/ 27862 h 56017"/>
                  <a:gd name="connsiteX4" fmla="*/ 56621 w 56621"/>
                  <a:gd name="connsiteY4" fmla="*/ 28025 h 56017"/>
                  <a:gd name="connsiteX5" fmla="*/ 28237 w 56621"/>
                  <a:gd name="connsiteY5" fmla="*/ 56018 h 56017"/>
                  <a:gd name="connsiteX6" fmla="*/ 0 w 56621"/>
                  <a:gd name="connsiteY6" fmla="*/ 28172 h 56017"/>
                  <a:gd name="connsiteX7" fmla="*/ 46649 w 56621"/>
                  <a:gd name="connsiteY7" fmla="*/ 28172 h 56017"/>
                  <a:gd name="connsiteX8" fmla="*/ 46649 w 56621"/>
                  <a:gd name="connsiteY8" fmla="*/ 28025 h 56017"/>
                  <a:gd name="connsiteX9" fmla="*/ 28237 w 56621"/>
                  <a:gd name="connsiteY9" fmla="*/ 8765 h 56017"/>
                  <a:gd name="connsiteX10" fmla="*/ 9972 w 56621"/>
                  <a:gd name="connsiteY10" fmla="*/ 27862 h 56017"/>
                  <a:gd name="connsiteX11" fmla="*/ 9972 w 56621"/>
                  <a:gd name="connsiteY11" fmla="*/ 28025 h 56017"/>
                  <a:gd name="connsiteX12" fmla="*/ 28384 w 56621"/>
                  <a:gd name="connsiteY12" fmla="*/ 47286 h 56017"/>
                  <a:gd name="connsiteX13" fmla="*/ 46649 w 56621"/>
                  <a:gd name="connsiteY13" fmla="*/ 28172 h 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21" h="56017">
                    <a:moveTo>
                      <a:pt x="0" y="28172"/>
                    </a:moveTo>
                    <a:lnTo>
                      <a:pt x="0" y="28025"/>
                    </a:lnTo>
                    <a:cubicBezTo>
                      <a:pt x="0" y="12780"/>
                      <a:pt x="11752" y="0"/>
                      <a:pt x="28384" y="0"/>
                    </a:cubicBezTo>
                    <a:cubicBezTo>
                      <a:pt x="45016" y="0"/>
                      <a:pt x="56621" y="12633"/>
                      <a:pt x="56621" y="27862"/>
                    </a:cubicBezTo>
                    <a:lnTo>
                      <a:pt x="56621" y="28025"/>
                    </a:lnTo>
                    <a:cubicBezTo>
                      <a:pt x="56621" y="43254"/>
                      <a:pt x="44869" y="56018"/>
                      <a:pt x="28237" y="56018"/>
                    </a:cubicBezTo>
                    <a:cubicBezTo>
                      <a:pt x="11605" y="56018"/>
                      <a:pt x="0" y="43417"/>
                      <a:pt x="0" y="28172"/>
                    </a:cubicBezTo>
                    <a:moveTo>
                      <a:pt x="46649" y="28172"/>
                    </a:moveTo>
                    <a:lnTo>
                      <a:pt x="46649" y="28025"/>
                    </a:lnTo>
                    <a:cubicBezTo>
                      <a:pt x="46649" y="17514"/>
                      <a:pt x="38993" y="8765"/>
                      <a:pt x="28237" y="8765"/>
                    </a:cubicBezTo>
                    <a:cubicBezTo>
                      <a:pt x="17481" y="8765"/>
                      <a:pt x="9972" y="17334"/>
                      <a:pt x="9972" y="27862"/>
                    </a:cubicBezTo>
                    <a:lnTo>
                      <a:pt x="9972" y="28025"/>
                    </a:lnTo>
                    <a:cubicBezTo>
                      <a:pt x="9972" y="38537"/>
                      <a:pt x="17628" y="47286"/>
                      <a:pt x="28384" y="47286"/>
                    </a:cubicBezTo>
                    <a:cubicBezTo>
                      <a:pt x="39140" y="47286"/>
                      <a:pt x="46649" y="38684"/>
                      <a:pt x="46649" y="28172"/>
                    </a:cubicBezTo>
                  </a:path>
                </a:pathLst>
              </a:custGeom>
              <a:solidFill>
                <a:srgbClr val="00567D"/>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1689198-44A0-03AA-7382-792E4A3349A8}"/>
                  </a:ext>
                </a:extLst>
              </p:cNvPr>
              <p:cNvSpPr/>
              <p:nvPr/>
            </p:nvSpPr>
            <p:spPr>
              <a:xfrm>
                <a:off x="10779786" y="723418"/>
                <a:ext cx="53226" cy="54157"/>
              </a:xfrm>
              <a:custGeom>
                <a:avLst/>
                <a:gdLst>
                  <a:gd name="connsiteX0" fmla="*/ 0 w 53226"/>
                  <a:gd name="connsiteY0" fmla="*/ 0 h 54157"/>
                  <a:gd name="connsiteX1" fmla="*/ 10136 w 53226"/>
                  <a:gd name="connsiteY1" fmla="*/ 0 h 54157"/>
                  <a:gd name="connsiteX2" fmla="*/ 26623 w 53226"/>
                  <a:gd name="connsiteY2" fmla="*/ 25610 h 54157"/>
                  <a:gd name="connsiteX3" fmla="*/ 43107 w 53226"/>
                  <a:gd name="connsiteY3" fmla="*/ 0 h 54157"/>
                  <a:gd name="connsiteX4" fmla="*/ 53227 w 53226"/>
                  <a:gd name="connsiteY4" fmla="*/ 0 h 54157"/>
                  <a:gd name="connsiteX5" fmla="*/ 53227 w 53226"/>
                  <a:gd name="connsiteY5" fmla="*/ 54157 h 54157"/>
                  <a:gd name="connsiteX6" fmla="*/ 43727 w 53226"/>
                  <a:gd name="connsiteY6" fmla="*/ 54157 h 54157"/>
                  <a:gd name="connsiteX7" fmla="*/ 43727 w 53226"/>
                  <a:gd name="connsiteY7" fmla="*/ 15310 h 54157"/>
                  <a:gd name="connsiteX8" fmla="*/ 26623 w 53226"/>
                  <a:gd name="connsiteY8" fmla="*/ 40838 h 54157"/>
                  <a:gd name="connsiteX9" fmla="*/ 26311 w 53226"/>
                  <a:gd name="connsiteY9" fmla="*/ 40838 h 54157"/>
                  <a:gd name="connsiteX10" fmla="*/ 9369 w 53226"/>
                  <a:gd name="connsiteY10" fmla="*/ 15457 h 54157"/>
                  <a:gd name="connsiteX11" fmla="*/ 9369 w 53226"/>
                  <a:gd name="connsiteY11" fmla="*/ 54157 h 54157"/>
                  <a:gd name="connsiteX12" fmla="*/ 0 w 53226"/>
                  <a:gd name="connsiteY12" fmla="*/ 54157 h 54157"/>
                  <a:gd name="connsiteX13" fmla="*/ 0 w 53226"/>
                  <a:gd name="connsiteY13"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26" h="54157">
                    <a:moveTo>
                      <a:pt x="0" y="0"/>
                    </a:moveTo>
                    <a:lnTo>
                      <a:pt x="10136" y="0"/>
                    </a:lnTo>
                    <a:lnTo>
                      <a:pt x="26623" y="25610"/>
                    </a:lnTo>
                    <a:lnTo>
                      <a:pt x="43107" y="0"/>
                    </a:lnTo>
                    <a:lnTo>
                      <a:pt x="53227" y="0"/>
                    </a:lnTo>
                    <a:lnTo>
                      <a:pt x="53227" y="54157"/>
                    </a:lnTo>
                    <a:lnTo>
                      <a:pt x="43727" y="54157"/>
                    </a:lnTo>
                    <a:lnTo>
                      <a:pt x="43727" y="15310"/>
                    </a:lnTo>
                    <a:lnTo>
                      <a:pt x="26623" y="40838"/>
                    </a:lnTo>
                    <a:lnTo>
                      <a:pt x="26311" y="40838"/>
                    </a:lnTo>
                    <a:lnTo>
                      <a:pt x="9369" y="15457"/>
                    </a:lnTo>
                    <a:lnTo>
                      <a:pt x="9369"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8D73083-51DA-BCA1-A740-589B3EE6CC51}"/>
                  </a:ext>
                </a:extLst>
              </p:cNvPr>
              <p:cNvSpPr/>
              <p:nvPr/>
            </p:nvSpPr>
            <p:spPr>
              <a:xfrm>
                <a:off x="10862467" y="723418"/>
                <a:ext cx="40544" cy="54157"/>
              </a:xfrm>
              <a:custGeom>
                <a:avLst/>
                <a:gdLst>
                  <a:gd name="connsiteX0" fmla="*/ 0 w 40544"/>
                  <a:gd name="connsiteY0" fmla="*/ 0 h 54157"/>
                  <a:gd name="connsiteX1" fmla="*/ 40169 w 40544"/>
                  <a:gd name="connsiteY1" fmla="*/ 0 h 54157"/>
                  <a:gd name="connsiteX2" fmla="*/ 40169 w 40544"/>
                  <a:gd name="connsiteY2" fmla="*/ 8504 h 54157"/>
                  <a:gd name="connsiteX3" fmla="*/ 9516 w 40544"/>
                  <a:gd name="connsiteY3" fmla="*/ 8504 h 54157"/>
                  <a:gd name="connsiteX4" fmla="*/ 9516 w 40544"/>
                  <a:gd name="connsiteY4" fmla="*/ 22574 h 54157"/>
                  <a:gd name="connsiteX5" fmla="*/ 36676 w 40544"/>
                  <a:gd name="connsiteY5" fmla="*/ 22574 h 54157"/>
                  <a:gd name="connsiteX6" fmla="*/ 36676 w 40544"/>
                  <a:gd name="connsiteY6" fmla="*/ 31094 h 54157"/>
                  <a:gd name="connsiteX7" fmla="*/ 9516 w 40544"/>
                  <a:gd name="connsiteY7" fmla="*/ 31094 h 54157"/>
                  <a:gd name="connsiteX8" fmla="*/ 9516 w 40544"/>
                  <a:gd name="connsiteY8" fmla="*/ 45653 h 54157"/>
                  <a:gd name="connsiteX9" fmla="*/ 40544 w 40544"/>
                  <a:gd name="connsiteY9" fmla="*/ 45653 h 54157"/>
                  <a:gd name="connsiteX10" fmla="*/ 40544 w 40544"/>
                  <a:gd name="connsiteY10" fmla="*/ 54157 h 54157"/>
                  <a:gd name="connsiteX11" fmla="*/ 0 w 40544"/>
                  <a:gd name="connsiteY11" fmla="*/ 54157 h 54157"/>
                  <a:gd name="connsiteX12" fmla="*/ 0 w 40544"/>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4" h="54157">
                    <a:moveTo>
                      <a:pt x="0" y="0"/>
                    </a:moveTo>
                    <a:lnTo>
                      <a:pt x="40169" y="0"/>
                    </a:lnTo>
                    <a:lnTo>
                      <a:pt x="40169" y="8504"/>
                    </a:lnTo>
                    <a:lnTo>
                      <a:pt x="9516" y="8504"/>
                    </a:lnTo>
                    <a:lnTo>
                      <a:pt x="9516" y="22574"/>
                    </a:lnTo>
                    <a:lnTo>
                      <a:pt x="36676" y="22574"/>
                    </a:lnTo>
                    <a:lnTo>
                      <a:pt x="36676" y="31094"/>
                    </a:lnTo>
                    <a:lnTo>
                      <a:pt x="9516" y="31094"/>
                    </a:lnTo>
                    <a:lnTo>
                      <a:pt x="9516"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04577E9-1A04-8D61-022B-60A176B487A7}"/>
                  </a:ext>
                </a:extLst>
              </p:cNvPr>
              <p:cNvSpPr/>
              <p:nvPr/>
            </p:nvSpPr>
            <p:spPr>
              <a:xfrm>
                <a:off x="10978613" y="723411"/>
                <a:ext cx="9516" cy="54156"/>
              </a:xfrm>
              <a:custGeom>
                <a:avLst/>
                <a:gdLst>
                  <a:gd name="connsiteX0" fmla="*/ 0 w 9516"/>
                  <a:gd name="connsiteY0" fmla="*/ 0 h 54156"/>
                  <a:gd name="connsiteX1" fmla="*/ 9516 w 9516"/>
                  <a:gd name="connsiteY1" fmla="*/ 0 h 54156"/>
                  <a:gd name="connsiteX2" fmla="*/ 9516 w 9516"/>
                  <a:gd name="connsiteY2" fmla="*/ 54157 h 54156"/>
                  <a:gd name="connsiteX3" fmla="*/ 0 w 9516"/>
                  <a:gd name="connsiteY3" fmla="*/ 54157 h 54156"/>
                </a:gdLst>
                <a:ahLst/>
                <a:cxnLst>
                  <a:cxn ang="0">
                    <a:pos x="connsiteX0" y="connsiteY0"/>
                  </a:cxn>
                  <a:cxn ang="0">
                    <a:pos x="connsiteX1" y="connsiteY1"/>
                  </a:cxn>
                  <a:cxn ang="0">
                    <a:pos x="connsiteX2" y="connsiteY2"/>
                  </a:cxn>
                  <a:cxn ang="0">
                    <a:pos x="connsiteX3" y="connsiteY3"/>
                  </a:cxn>
                </a:cxnLst>
                <a:rect l="l" t="t" r="r" b="b"/>
                <a:pathLst>
                  <a:path w="9516" h="54156">
                    <a:moveTo>
                      <a:pt x="0" y="0"/>
                    </a:moveTo>
                    <a:lnTo>
                      <a:pt x="9516" y="0"/>
                    </a:lnTo>
                    <a:lnTo>
                      <a:pt x="9516" y="54157"/>
                    </a:lnTo>
                    <a:lnTo>
                      <a:pt x="0" y="54157"/>
                    </a:lnTo>
                    <a:close/>
                  </a:path>
                </a:pathLst>
              </a:custGeom>
              <a:solidFill>
                <a:srgbClr val="00567D"/>
              </a:solid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4FB1F46-5AEF-BB69-12BD-D5DDC354B5C3}"/>
                  </a:ext>
                </a:extLst>
              </p:cNvPr>
              <p:cNvSpPr/>
              <p:nvPr/>
            </p:nvSpPr>
            <p:spPr>
              <a:xfrm>
                <a:off x="11018090" y="723418"/>
                <a:ext cx="53226" cy="54157"/>
              </a:xfrm>
              <a:custGeom>
                <a:avLst/>
                <a:gdLst>
                  <a:gd name="connsiteX0" fmla="*/ 0 w 53226"/>
                  <a:gd name="connsiteY0" fmla="*/ 0 h 54157"/>
                  <a:gd name="connsiteX1" fmla="*/ 10136 w 53226"/>
                  <a:gd name="connsiteY1" fmla="*/ 0 h 54157"/>
                  <a:gd name="connsiteX2" fmla="*/ 26622 w 53226"/>
                  <a:gd name="connsiteY2" fmla="*/ 25610 h 54157"/>
                  <a:gd name="connsiteX3" fmla="*/ 43091 w 53226"/>
                  <a:gd name="connsiteY3" fmla="*/ 0 h 54157"/>
                  <a:gd name="connsiteX4" fmla="*/ 53227 w 53226"/>
                  <a:gd name="connsiteY4" fmla="*/ 0 h 54157"/>
                  <a:gd name="connsiteX5" fmla="*/ 53227 w 53226"/>
                  <a:gd name="connsiteY5" fmla="*/ 54157 h 54157"/>
                  <a:gd name="connsiteX6" fmla="*/ 43711 w 53226"/>
                  <a:gd name="connsiteY6" fmla="*/ 54157 h 54157"/>
                  <a:gd name="connsiteX7" fmla="*/ 43711 w 53226"/>
                  <a:gd name="connsiteY7" fmla="*/ 15310 h 54157"/>
                  <a:gd name="connsiteX8" fmla="*/ 26622 w 53226"/>
                  <a:gd name="connsiteY8" fmla="*/ 40838 h 54157"/>
                  <a:gd name="connsiteX9" fmla="*/ 26311 w 53226"/>
                  <a:gd name="connsiteY9" fmla="*/ 40838 h 54157"/>
                  <a:gd name="connsiteX10" fmla="*/ 9353 w 53226"/>
                  <a:gd name="connsiteY10" fmla="*/ 15457 h 54157"/>
                  <a:gd name="connsiteX11" fmla="*/ 9353 w 53226"/>
                  <a:gd name="connsiteY11" fmla="*/ 54157 h 54157"/>
                  <a:gd name="connsiteX12" fmla="*/ 0 w 53226"/>
                  <a:gd name="connsiteY12" fmla="*/ 54157 h 54157"/>
                  <a:gd name="connsiteX13" fmla="*/ 0 w 53226"/>
                  <a:gd name="connsiteY13"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26" h="54157">
                    <a:moveTo>
                      <a:pt x="0" y="0"/>
                    </a:moveTo>
                    <a:lnTo>
                      <a:pt x="10136" y="0"/>
                    </a:lnTo>
                    <a:lnTo>
                      <a:pt x="26622" y="25610"/>
                    </a:lnTo>
                    <a:lnTo>
                      <a:pt x="43091" y="0"/>
                    </a:lnTo>
                    <a:lnTo>
                      <a:pt x="53227" y="0"/>
                    </a:lnTo>
                    <a:lnTo>
                      <a:pt x="53227" y="54157"/>
                    </a:lnTo>
                    <a:lnTo>
                      <a:pt x="43711" y="54157"/>
                    </a:lnTo>
                    <a:lnTo>
                      <a:pt x="43711" y="15310"/>
                    </a:lnTo>
                    <a:lnTo>
                      <a:pt x="26622" y="40838"/>
                    </a:lnTo>
                    <a:lnTo>
                      <a:pt x="26311" y="40838"/>
                    </a:lnTo>
                    <a:lnTo>
                      <a:pt x="9353" y="15457"/>
                    </a:lnTo>
                    <a:lnTo>
                      <a:pt x="9353"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B779DE8-9392-C714-FC05-B45C7B5152B3}"/>
                  </a:ext>
                </a:extLst>
              </p:cNvPr>
              <p:cNvSpPr/>
              <p:nvPr/>
            </p:nvSpPr>
            <p:spPr>
              <a:xfrm>
                <a:off x="11100763" y="723411"/>
                <a:ext cx="41931" cy="54157"/>
              </a:xfrm>
              <a:custGeom>
                <a:avLst/>
                <a:gdLst>
                  <a:gd name="connsiteX0" fmla="*/ 0 w 41931"/>
                  <a:gd name="connsiteY0" fmla="*/ 0 h 54157"/>
                  <a:gd name="connsiteX1" fmla="*/ 21364 w 41931"/>
                  <a:gd name="connsiteY1" fmla="*/ 0 h 54157"/>
                  <a:gd name="connsiteX2" fmla="*/ 41932 w 41931"/>
                  <a:gd name="connsiteY2" fmla="*/ 18101 h 54157"/>
                  <a:gd name="connsiteX3" fmla="*/ 41932 w 41931"/>
                  <a:gd name="connsiteY3" fmla="*/ 18248 h 54157"/>
                  <a:gd name="connsiteX4" fmla="*/ 20271 w 41931"/>
                  <a:gd name="connsiteY4" fmla="*/ 36758 h 54157"/>
                  <a:gd name="connsiteX5" fmla="*/ 9514 w 41931"/>
                  <a:gd name="connsiteY5" fmla="*/ 36758 h 54157"/>
                  <a:gd name="connsiteX6" fmla="*/ 9514 w 41931"/>
                  <a:gd name="connsiteY6" fmla="*/ 54157 h 54157"/>
                  <a:gd name="connsiteX7" fmla="*/ 0 w 41931"/>
                  <a:gd name="connsiteY7" fmla="*/ 54157 h 54157"/>
                  <a:gd name="connsiteX8" fmla="*/ 0 w 41931"/>
                  <a:gd name="connsiteY8" fmla="*/ 0 h 54157"/>
                  <a:gd name="connsiteX9" fmla="*/ 20581 w 41931"/>
                  <a:gd name="connsiteY9" fmla="*/ 28156 h 54157"/>
                  <a:gd name="connsiteX10" fmla="*/ 32267 w 41931"/>
                  <a:gd name="connsiteY10" fmla="*/ 18493 h 54157"/>
                  <a:gd name="connsiteX11" fmla="*/ 32267 w 41931"/>
                  <a:gd name="connsiteY11" fmla="*/ 18330 h 54157"/>
                  <a:gd name="connsiteX12" fmla="*/ 20581 w 41931"/>
                  <a:gd name="connsiteY12" fmla="*/ 8651 h 54157"/>
                  <a:gd name="connsiteX13" fmla="*/ 9514 w 41931"/>
                  <a:gd name="connsiteY13" fmla="*/ 8651 h 54157"/>
                  <a:gd name="connsiteX14" fmla="*/ 9514 w 41931"/>
                  <a:gd name="connsiteY14" fmla="*/ 28156 h 54157"/>
                  <a:gd name="connsiteX15" fmla="*/ 20581 w 41931"/>
                  <a:gd name="connsiteY15" fmla="*/ 28156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931" h="54157">
                    <a:moveTo>
                      <a:pt x="0" y="0"/>
                    </a:moveTo>
                    <a:lnTo>
                      <a:pt x="21364" y="0"/>
                    </a:lnTo>
                    <a:cubicBezTo>
                      <a:pt x="33965" y="0"/>
                      <a:pt x="41932" y="7182"/>
                      <a:pt x="41932" y="18101"/>
                    </a:cubicBezTo>
                    <a:lnTo>
                      <a:pt x="41932" y="18248"/>
                    </a:lnTo>
                    <a:cubicBezTo>
                      <a:pt x="41932" y="30408"/>
                      <a:pt x="32186" y="36758"/>
                      <a:pt x="20271" y="36758"/>
                    </a:cubicBezTo>
                    <a:lnTo>
                      <a:pt x="9514" y="36758"/>
                    </a:lnTo>
                    <a:lnTo>
                      <a:pt x="9514" y="54157"/>
                    </a:lnTo>
                    <a:lnTo>
                      <a:pt x="0" y="54157"/>
                    </a:lnTo>
                    <a:lnTo>
                      <a:pt x="0" y="0"/>
                    </a:lnTo>
                    <a:close/>
                    <a:moveTo>
                      <a:pt x="20581" y="28156"/>
                    </a:moveTo>
                    <a:cubicBezTo>
                      <a:pt x="27780" y="28156"/>
                      <a:pt x="32267" y="24141"/>
                      <a:pt x="32267" y="18493"/>
                    </a:cubicBezTo>
                    <a:lnTo>
                      <a:pt x="32267" y="18330"/>
                    </a:lnTo>
                    <a:cubicBezTo>
                      <a:pt x="32267" y="11997"/>
                      <a:pt x="27697" y="8651"/>
                      <a:pt x="20581" y="8651"/>
                    </a:cubicBezTo>
                    <a:lnTo>
                      <a:pt x="9514" y="8651"/>
                    </a:lnTo>
                    <a:lnTo>
                      <a:pt x="9514" y="28156"/>
                    </a:lnTo>
                    <a:lnTo>
                      <a:pt x="20581" y="28156"/>
                    </a:lnTo>
                    <a:close/>
                  </a:path>
                </a:pathLst>
              </a:custGeom>
              <a:solidFill>
                <a:srgbClr val="00567D"/>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B30BBE3-6672-DAE9-3275-5A9712F23E7A}"/>
                  </a:ext>
                </a:extLst>
              </p:cNvPr>
              <p:cNvSpPr/>
              <p:nvPr/>
            </p:nvSpPr>
            <p:spPr>
              <a:xfrm>
                <a:off x="11166044" y="723411"/>
                <a:ext cx="45963" cy="54157"/>
              </a:xfrm>
              <a:custGeom>
                <a:avLst/>
                <a:gdLst>
                  <a:gd name="connsiteX0" fmla="*/ 0 w 45963"/>
                  <a:gd name="connsiteY0" fmla="*/ 0 h 54157"/>
                  <a:gd name="connsiteX1" fmla="*/ 24157 w 45963"/>
                  <a:gd name="connsiteY1" fmla="*/ 0 h 54157"/>
                  <a:gd name="connsiteX2" fmla="*/ 39777 w 45963"/>
                  <a:gd name="connsiteY2" fmla="*/ 5419 h 54157"/>
                  <a:gd name="connsiteX3" fmla="*/ 44266 w 45963"/>
                  <a:gd name="connsiteY3" fmla="*/ 17089 h 54157"/>
                  <a:gd name="connsiteX4" fmla="*/ 44266 w 45963"/>
                  <a:gd name="connsiteY4" fmla="*/ 17253 h 54157"/>
                  <a:gd name="connsiteX5" fmla="*/ 31339 w 45963"/>
                  <a:gd name="connsiteY5" fmla="*/ 33656 h 54157"/>
                  <a:gd name="connsiteX6" fmla="*/ 45963 w 45963"/>
                  <a:gd name="connsiteY6" fmla="*/ 54157 h 54157"/>
                  <a:gd name="connsiteX7" fmla="*/ 34750 w 45963"/>
                  <a:gd name="connsiteY7" fmla="*/ 54157 h 54157"/>
                  <a:gd name="connsiteX8" fmla="*/ 21431 w 45963"/>
                  <a:gd name="connsiteY8" fmla="*/ 35289 h 54157"/>
                  <a:gd name="connsiteX9" fmla="*/ 9532 w 45963"/>
                  <a:gd name="connsiteY9" fmla="*/ 35289 h 54157"/>
                  <a:gd name="connsiteX10" fmla="*/ 9532 w 45963"/>
                  <a:gd name="connsiteY10" fmla="*/ 54157 h 54157"/>
                  <a:gd name="connsiteX11" fmla="*/ 0 w 45963"/>
                  <a:gd name="connsiteY11" fmla="*/ 54157 h 54157"/>
                  <a:gd name="connsiteX12" fmla="*/ 0 w 45963"/>
                  <a:gd name="connsiteY12" fmla="*/ 0 h 54157"/>
                  <a:gd name="connsiteX13" fmla="*/ 23455 w 45963"/>
                  <a:gd name="connsiteY13" fmla="*/ 26850 h 54157"/>
                  <a:gd name="connsiteX14" fmla="*/ 34587 w 45963"/>
                  <a:gd name="connsiteY14" fmla="*/ 17808 h 54157"/>
                  <a:gd name="connsiteX15" fmla="*/ 34587 w 45963"/>
                  <a:gd name="connsiteY15" fmla="*/ 17644 h 54157"/>
                  <a:gd name="connsiteX16" fmla="*/ 23373 w 45963"/>
                  <a:gd name="connsiteY16" fmla="*/ 8651 h 54157"/>
                  <a:gd name="connsiteX17" fmla="*/ 9532 w 45963"/>
                  <a:gd name="connsiteY17" fmla="*/ 8651 h 54157"/>
                  <a:gd name="connsiteX18" fmla="*/ 9532 w 45963"/>
                  <a:gd name="connsiteY18" fmla="*/ 26850 h 54157"/>
                  <a:gd name="connsiteX19" fmla="*/ 23455 w 45963"/>
                  <a:gd name="connsiteY19" fmla="*/ 2685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63" h="54157">
                    <a:moveTo>
                      <a:pt x="0" y="0"/>
                    </a:moveTo>
                    <a:lnTo>
                      <a:pt x="24157" y="0"/>
                    </a:lnTo>
                    <a:cubicBezTo>
                      <a:pt x="30963" y="0"/>
                      <a:pt x="36286" y="2008"/>
                      <a:pt x="39777" y="5419"/>
                    </a:cubicBezTo>
                    <a:cubicBezTo>
                      <a:pt x="42634" y="8357"/>
                      <a:pt x="44266" y="12372"/>
                      <a:pt x="44266" y="17089"/>
                    </a:cubicBezTo>
                    <a:lnTo>
                      <a:pt x="44266" y="17253"/>
                    </a:lnTo>
                    <a:cubicBezTo>
                      <a:pt x="44266" y="26148"/>
                      <a:pt x="38912" y="31486"/>
                      <a:pt x="31339" y="33656"/>
                    </a:cubicBezTo>
                    <a:lnTo>
                      <a:pt x="45963" y="54157"/>
                    </a:lnTo>
                    <a:lnTo>
                      <a:pt x="34750" y="54157"/>
                    </a:lnTo>
                    <a:lnTo>
                      <a:pt x="21431" y="35289"/>
                    </a:lnTo>
                    <a:lnTo>
                      <a:pt x="9532" y="35289"/>
                    </a:lnTo>
                    <a:lnTo>
                      <a:pt x="9532" y="54157"/>
                    </a:lnTo>
                    <a:lnTo>
                      <a:pt x="0" y="54157"/>
                    </a:lnTo>
                    <a:lnTo>
                      <a:pt x="0" y="0"/>
                    </a:lnTo>
                    <a:close/>
                    <a:moveTo>
                      <a:pt x="23455" y="26850"/>
                    </a:moveTo>
                    <a:cubicBezTo>
                      <a:pt x="30278" y="26850"/>
                      <a:pt x="34587" y="23275"/>
                      <a:pt x="34587" y="17808"/>
                    </a:cubicBezTo>
                    <a:lnTo>
                      <a:pt x="34587" y="17644"/>
                    </a:lnTo>
                    <a:cubicBezTo>
                      <a:pt x="34587" y="11834"/>
                      <a:pt x="30425" y="8651"/>
                      <a:pt x="23373" y="8651"/>
                    </a:cubicBezTo>
                    <a:lnTo>
                      <a:pt x="9532" y="8651"/>
                    </a:lnTo>
                    <a:lnTo>
                      <a:pt x="9532" y="26850"/>
                    </a:lnTo>
                    <a:lnTo>
                      <a:pt x="23455" y="26850"/>
                    </a:lnTo>
                    <a:close/>
                  </a:path>
                </a:pathLst>
              </a:custGeom>
              <a:solidFill>
                <a:srgbClr val="00567D"/>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4AB0416-C9AD-0035-475D-1561FE4134D2}"/>
                  </a:ext>
                </a:extLst>
              </p:cNvPr>
              <p:cNvSpPr/>
              <p:nvPr/>
            </p:nvSpPr>
            <p:spPr>
              <a:xfrm>
                <a:off x="11230558" y="722469"/>
                <a:ext cx="56621" cy="56017"/>
              </a:xfrm>
              <a:custGeom>
                <a:avLst/>
                <a:gdLst>
                  <a:gd name="connsiteX0" fmla="*/ 0 w 56621"/>
                  <a:gd name="connsiteY0" fmla="*/ 28172 h 56017"/>
                  <a:gd name="connsiteX1" fmla="*/ 0 w 56621"/>
                  <a:gd name="connsiteY1" fmla="*/ 28025 h 56017"/>
                  <a:gd name="connsiteX2" fmla="*/ 28384 w 56621"/>
                  <a:gd name="connsiteY2" fmla="*/ 0 h 56017"/>
                  <a:gd name="connsiteX3" fmla="*/ 56622 w 56621"/>
                  <a:gd name="connsiteY3" fmla="*/ 27862 h 56017"/>
                  <a:gd name="connsiteX4" fmla="*/ 56622 w 56621"/>
                  <a:gd name="connsiteY4" fmla="*/ 28025 h 56017"/>
                  <a:gd name="connsiteX5" fmla="*/ 28221 w 56621"/>
                  <a:gd name="connsiteY5" fmla="*/ 56018 h 56017"/>
                  <a:gd name="connsiteX6" fmla="*/ 0 w 56621"/>
                  <a:gd name="connsiteY6" fmla="*/ 28172 h 56017"/>
                  <a:gd name="connsiteX7" fmla="*/ 46649 w 56621"/>
                  <a:gd name="connsiteY7" fmla="*/ 28172 h 56017"/>
                  <a:gd name="connsiteX8" fmla="*/ 46649 w 56621"/>
                  <a:gd name="connsiteY8" fmla="*/ 28025 h 56017"/>
                  <a:gd name="connsiteX9" fmla="*/ 28221 w 56621"/>
                  <a:gd name="connsiteY9" fmla="*/ 8765 h 56017"/>
                  <a:gd name="connsiteX10" fmla="*/ 9989 w 56621"/>
                  <a:gd name="connsiteY10" fmla="*/ 27862 h 56017"/>
                  <a:gd name="connsiteX11" fmla="*/ 9989 w 56621"/>
                  <a:gd name="connsiteY11" fmla="*/ 28025 h 56017"/>
                  <a:gd name="connsiteX12" fmla="*/ 28384 w 56621"/>
                  <a:gd name="connsiteY12" fmla="*/ 47286 h 56017"/>
                  <a:gd name="connsiteX13" fmla="*/ 46649 w 56621"/>
                  <a:gd name="connsiteY13" fmla="*/ 28172 h 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21" h="56017">
                    <a:moveTo>
                      <a:pt x="0" y="28172"/>
                    </a:moveTo>
                    <a:lnTo>
                      <a:pt x="0" y="28025"/>
                    </a:lnTo>
                    <a:cubicBezTo>
                      <a:pt x="0" y="12780"/>
                      <a:pt x="11752" y="0"/>
                      <a:pt x="28384" y="0"/>
                    </a:cubicBezTo>
                    <a:cubicBezTo>
                      <a:pt x="45033" y="0"/>
                      <a:pt x="56622" y="12633"/>
                      <a:pt x="56622" y="27862"/>
                    </a:cubicBezTo>
                    <a:lnTo>
                      <a:pt x="56622" y="28025"/>
                    </a:lnTo>
                    <a:cubicBezTo>
                      <a:pt x="56622" y="43254"/>
                      <a:pt x="44886" y="56018"/>
                      <a:pt x="28221" y="56018"/>
                    </a:cubicBezTo>
                    <a:cubicBezTo>
                      <a:pt x="11605" y="56018"/>
                      <a:pt x="0" y="43417"/>
                      <a:pt x="0" y="28172"/>
                    </a:cubicBezTo>
                    <a:moveTo>
                      <a:pt x="46649" y="28172"/>
                    </a:moveTo>
                    <a:lnTo>
                      <a:pt x="46649" y="28025"/>
                    </a:lnTo>
                    <a:cubicBezTo>
                      <a:pt x="46649" y="17514"/>
                      <a:pt x="38994" y="8765"/>
                      <a:pt x="28221" y="8765"/>
                    </a:cubicBezTo>
                    <a:cubicBezTo>
                      <a:pt x="17481" y="8765"/>
                      <a:pt x="9989" y="17334"/>
                      <a:pt x="9989" y="27862"/>
                    </a:cubicBezTo>
                    <a:lnTo>
                      <a:pt x="9989" y="28025"/>
                    </a:lnTo>
                    <a:cubicBezTo>
                      <a:pt x="9989" y="38537"/>
                      <a:pt x="17644" y="47286"/>
                      <a:pt x="28384" y="47286"/>
                    </a:cubicBezTo>
                    <a:cubicBezTo>
                      <a:pt x="39141" y="47286"/>
                      <a:pt x="46649" y="38684"/>
                      <a:pt x="46649" y="28172"/>
                    </a:cubicBezTo>
                  </a:path>
                </a:pathLst>
              </a:custGeom>
              <a:solidFill>
                <a:srgbClr val="00567D"/>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5730997-21BF-B4E4-36A6-ABAE67CB65FC}"/>
                  </a:ext>
                </a:extLst>
              </p:cNvPr>
              <p:cNvSpPr/>
              <p:nvPr/>
            </p:nvSpPr>
            <p:spPr>
              <a:xfrm>
                <a:off x="11302198" y="723418"/>
                <a:ext cx="53390" cy="54548"/>
              </a:xfrm>
              <a:custGeom>
                <a:avLst/>
                <a:gdLst>
                  <a:gd name="connsiteX0" fmla="*/ 0 w 53390"/>
                  <a:gd name="connsiteY0" fmla="*/ 0 h 54548"/>
                  <a:gd name="connsiteX1" fmla="*/ 10513 w 53390"/>
                  <a:gd name="connsiteY1" fmla="*/ 0 h 54548"/>
                  <a:gd name="connsiteX2" fmla="*/ 26850 w 53390"/>
                  <a:gd name="connsiteY2" fmla="*/ 41605 h 54548"/>
                  <a:gd name="connsiteX3" fmla="*/ 43107 w 53390"/>
                  <a:gd name="connsiteY3" fmla="*/ 0 h 54548"/>
                  <a:gd name="connsiteX4" fmla="*/ 53390 w 53390"/>
                  <a:gd name="connsiteY4" fmla="*/ 0 h 54548"/>
                  <a:gd name="connsiteX5" fmla="*/ 30882 w 53390"/>
                  <a:gd name="connsiteY5" fmla="*/ 54549 h 54548"/>
                  <a:gd name="connsiteX6" fmla="*/ 22508 w 53390"/>
                  <a:gd name="connsiteY6" fmla="*/ 54549 h 54548"/>
                  <a:gd name="connsiteX7" fmla="*/ 0 w 53390"/>
                  <a:gd name="connsiteY7" fmla="*/ 0 h 5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90" h="54548">
                    <a:moveTo>
                      <a:pt x="0" y="0"/>
                    </a:moveTo>
                    <a:lnTo>
                      <a:pt x="10513" y="0"/>
                    </a:lnTo>
                    <a:lnTo>
                      <a:pt x="26850" y="41605"/>
                    </a:lnTo>
                    <a:lnTo>
                      <a:pt x="43107" y="0"/>
                    </a:lnTo>
                    <a:lnTo>
                      <a:pt x="53390" y="0"/>
                    </a:lnTo>
                    <a:lnTo>
                      <a:pt x="30882" y="54549"/>
                    </a:lnTo>
                    <a:lnTo>
                      <a:pt x="22508" y="54549"/>
                    </a:lnTo>
                    <a:lnTo>
                      <a:pt x="0" y="0"/>
                    </a:lnTo>
                    <a:close/>
                  </a:path>
                </a:pathLst>
              </a:custGeom>
              <a:solidFill>
                <a:srgbClr val="00567D"/>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3163B82F-B599-F904-D03E-C4F7B98AC96F}"/>
                  </a:ext>
                </a:extLst>
              </p:cNvPr>
              <p:cNvSpPr/>
              <p:nvPr/>
            </p:nvSpPr>
            <p:spPr>
              <a:xfrm>
                <a:off x="11380395" y="723418"/>
                <a:ext cx="40546" cy="54157"/>
              </a:xfrm>
              <a:custGeom>
                <a:avLst/>
                <a:gdLst>
                  <a:gd name="connsiteX0" fmla="*/ 0 w 40546"/>
                  <a:gd name="connsiteY0" fmla="*/ 0 h 54157"/>
                  <a:gd name="connsiteX1" fmla="*/ 40153 w 40546"/>
                  <a:gd name="connsiteY1" fmla="*/ 0 h 54157"/>
                  <a:gd name="connsiteX2" fmla="*/ 40153 w 40546"/>
                  <a:gd name="connsiteY2" fmla="*/ 8504 h 54157"/>
                  <a:gd name="connsiteX3" fmla="*/ 9517 w 40546"/>
                  <a:gd name="connsiteY3" fmla="*/ 8504 h 54157"/>
                  <a:gd name="connsiteX4" fmla="*/ 9517 w 40546"/>
                  <a:gd name="connsiteY4" fmla="*/ 22574 h 54157"/>
                  <a:gd name="connsiteX5" fmla="*/ 36660 w 40546"/>
                  <a:gd name="connsiteY5" fmla="*/ 22574 h 54157"/>
                  <a:gd name="connsiteX6" fmla="*/ 36660 w 40546"/>
                  <a:gd name="connsiteY6" fmla="*/ 31094 h 54157"/>
                  <a:gd name="connsiteX7" fmla="*/ 9517 w 40546"/>
                  <a:gd name="connsiteY7" fmla="*/ 31094 h 54157"/>
                  <a:gd name="connsiteX8" fmla="*/ 9517 w 40546"/>
                  <a:gd name="connsiteY8" fmla="*/ 45653 h 54157"/>
                  <a:gd name="connsiteX9" fmla="*/ 40546 w 40546"/>
                  <a:gd name="connsiteY9" fmla="*/ 45653 h 54157"/>
                  <a:gd name="connsiteX10" fmla="*/ 40546 w 40546"/>
                  <a:gd name="connsiteY10" fmla="*/ 54157 h 54157"/>
                  <a:gd name="connsiteX11" fmla="*/ 0 w 40546"/>
                  <a:gd name="connsiteY11" fmla="*/ 54157 h 54157"/>
                  <a:gd name="connsiteX12" fmla="*/ 0 w 40546"/>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6" h="54157">
                    <a:moveTo>
                      <a:pt x="0" y="0"/>
                    </a:moveTo>
                    <a:lnTo>
                      <a:pt x="40153" y="0"/>
                    </a:lnTo>
                    <a:lnTo>
                      <a:pt x="40153" y="8504"/>
                    </a:lnTo>
                    <a:lnTo>
                      <a:pt x="9517" y="8504"/>
                    </a:lnTo>
                    <a:lnTo>
                      <a:pt x="9517" y="22574"/>
                    </a:lnTo>
                    <a:lnTo>
                      <a:pt x="36660" y="22574"/>
                    </a:lnTo>
                    <a:lnTo>
                      <a:pt x="36660" y="31094"/>
                    </a:lnTo>
                    <a:lnTo>
                      <a:pt x="9517" y="31094"/>
                    </a:lnTo>
                    <a:lnTo>
                      <a:pt x="9517" y="45653"/>
                    </a:lnTo>
                    <a:lnTo>
                      <a:pt x="40546" y="45653"/>
                    </a:lnTo>
                    <a:lnTo>
                      <a:pt x="40546"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E0E949C2-2DCB-9792-99FB-2675326AE0D0}"/>
                  </a:ext>
                </a:extLst>
              </p:cNvPr>
              <p:cNvSpPr/>
              <p:nvPr/>
            </p:nvSpPr>
            <p:spPr>
              <a:xfrm>
                <a:off x="11448586" y="723418"/>
                <a:ext cx="53243" cy="54157"/>
              </a:xfrm>
              <a:custGeom>
                <a:avLst/>
                <a:gdLst>
                  <a:gd name="connsiteX0" fmla="*/ 0 w 53243"/>
                  <a:gd name="connsiteY0" fmla="*/ 0 h 54157"/>
                  <a:gd name="connsiteX1" fmla="*/ 10136 w 53243"/>
                  <a:gd name="connsiteY1" fmla="*/ 0 h 54157"/>
                  <a:gd name="connsiteX2" fmla="*/ 26623 w 53243"/>
                  <a:gd name="connsiteY2" fmla="*/ 25610 h 54157"/>
                  <a:gd name="connsiteX3" fmla="*/ 43107 w 53243"/>
                  <a:gd name="connsiteY3" fmla="*/ 0 h 54157"/>
                  <a:gd name="connsiteX4" fmla="*/ 53243 w 53243"/>
                  <a:gd name="connsiteY4" fmla="*/ 0 h 54157"/>
                  <a:gd name="connsiteX5" fmla="*/ 53243 w 53243"/>
                  <a:gd name="connsiteY5" fmla="*/ 54157 h 54157"/>
                  <a:gd name="connsiteX6" fmla="*/ 43727 w 53243"/>
                  <a:gd name="connsiteY6" fmla="*/ 54157 h 54157"/>
                  <a:gd name="connsiteX7" fmla="*/ 43727 w 53243"/>
                  <a:gd name="connsiteY7" fmla="*/ 15310 h 54157"/>
                  <a:gd name="connsiteX8" fmla="*/ 26623 w 53243"/>
                  <a:gd name="connsiteY8" fmla="*/ 40838 h 54157"/>
                  <a:gd name="connsiteX9" fmla="*/ 26311 w 53243"/>
                  <a:gd name="connsiteY9" fmla="*/ 40838 h 54157"/>
                  <a:gd name="connsiteX10" fmla="*/ 9353 w 53243"/>
                  <a:gd name="connsiteY10" fmla="*/ 15457 h 54157"/>
                  <a:gd name="connsiteX11" fmla="*/ 9353 w 53243"/>
                  <a:gd name="connsiteY11" fmla="*/ 54157 h 54157"/>
                  <a:gd name="connsiteX12" fmla="*/ 0 w 53243"/>
                  <a:gd name="connsiteY12" fmla="*/ 54157 h 54157"/>
                  <a:gd name="connsiteX13" fmla="*/ 0 w 53243"/>
                  <a:gd name="connsiteY13"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43" h="54157">
                    <a:moveTo>
                      <a:pt x="0" y="0"/>
                    </a:moveTo>
                    <a:lnTo>
                      <a:pt x="10136" y="0"/>
                    </a:lnTo>
                    <a:lnTo>
                      <a:pt x="26623" y="25610"/>
                    </a:lnTo>
                    <a:lnTo>
                      <a:pt x="43107" y="0"/>
                    </a:lnTo>
                    <a:lnTo>
                      <a:pt x="53243" y="0"/>
                    </a:lnTo>
                    <a:lnTo>
                      <a:pt x="53243" y="54157"/>
                    </a:lnTo>
                    <a:lnTo>
                      <a:pt x="43727" y="54157"/>
                    </a:lnTo>
                    <a:lnTo>
                      <a:pt x="43727" y="15310"/>
                    </a:lnTo>
                    <a:lnTo>
                      <a:pt x="26623" y="40838"/>
                    </a:lnTo>
                    <a:lnTo>
                      <a:pt x="26311" y="40838"/>
                    </a:lnTo>
                    <a:lnTo>
                      <a:pt x="9353" y="15457"/>
                    </a:lnTo>
                    <a:lnTo>
                      <a:pt x="9353"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ACAB199-1707-3762-8FC1-5884DFD324BF}"/>
                  </a:ext>
                </a:extLst>
              </p:cNvPr>
              <p:cNvSpPr/>
              <p:nvPr/>
            </p:nvSpPr>
            <p:spPr>
              <a:xfrm>
                <a:off x="11530420" y="723418"/>
                <a:ext cx="40528" cy="54157"/>
              </a:xfrm>
              <a:custGeom>
                <a:avLst/>
                <a:gdLst>
                  <a:gd name="connsiteX0" fmla="*/ 0 w 40528"/>
                  <a:gd name="connsiteY0" fmla="*/ 0 h 54157"/>
                  <a:gd name="connsiteX1" fmla="*/ 40153 w 40528"/>
                  <a:gd name="connsiteY1" fmla="*/ 0 h 54157"/>
                  <a:gd name="connsiteX2" fmla="*/ 40153 w 40528"/>
                  <a:gd name="connsiteY2" fmla="*/ 8504 h 54157"/>
                  <a:gd name="connsiteX3" fmla="*/ 9516 w 40528"/>
                  <a:gd name="connsiteY3" fmla="*/ 8504 h 54157"/>
                  <a:gd name="connsiteX4" fmla="*/ 9516 w 40528"/>
                  <a:gd name="connsiteY4" fmla="*/ 22574 h 54157"/>
                  <a:gd name="connsiteX5" fmla="*/ 36660 w 40528"/>
                  <a:gd name="connsiteY5" fmla="*/ 22574 h 54157"/>
                  <a:gd name="connsiteX6" fmla="*/ 36660 w 40528"/>
                  <a:gd name="connsiteY6" fmla="*/ 31094 h 54157"/>
                  <a:gd name="connsiteX7" fmla="*/ 9516 w 40528"/>
                  <a:gd name="connsiteY7" fmla="*/ 31094 h 54157"/>
                  <a:gd name="connsiteX8" fmla="*/ 9516 w 40528"/>
                  <a:gd name="connsiteY8" fmla="*/ 45653 h 54157"/>
                  <a:gd name="connsiteX9" fmla="*/ 40528 w 40528"/>
                  <a:gd name="connsiteY9" fmla="*/ 45653 h 54157"/>
                  <a:gd name="connsiteX10" fmla="*/ 40528 w 40528"/>
                  <a:gd name="connsiteY10" fmla="*/ 54157 h 54157"/>
                  <a:gd name="connsiteX11" fmla="*/ 0 w 40528"/>
                  <a:gd name="connsiteY11" fmla="*/ 54157 h 54157"/>
                  <a:gd name="connsiteX12" fmla="*/ 0 w 40528"/>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28" h="54157">
                    <a:moveTo>
                      <a:pt x="0" y="0"/>
                    </a:moveTo>
                    <a:lnTo>
                      <a:pt x="40153" y="0"/>
                    </a:lnTo>
                    <a:lnTo>
                      <a:pt x="40153" y="8504"/>
                    </a:lnTo>
                    <a:lnTo>
                      <a:pt x="9516" y="8504"/>
                    </a:lnTo>
                    <a:lnTo>
                      <a:pt x="9516" y="22574"/>
                    </a:lnTo>
                    <a:lnTo>
                      <a:pt x="36660" y="22574"/>
                    </a:lnTo>
                    <a:lnTo>
                      <a:pt x="36660" y="31094"/>
                    </a:lnTo>
                    <a:lnTo>
                      <a:pt x="9516" y="31094"/>
                    </a:lnTo>
                    <a:lnTo>
                      <a:pt x="9516" y="45653"/>
                    </a:lnTo>
                    <a:lnTo>
                      <a:pt x="40528" y="45653"/>
                    </a:lnTo>
                    <a:lnTo>
                      <a:pt x="40528"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0458E44-8B89-DCF0-7F37-A34680FB6EB4}"/>
                  </a:ext>
                </a:extLst>
              </p:cNvPr>
              <p:cNvSpPr/>
              <p:nvPr/>
            </p:nvSpPr>
            <p:spPr>
              <a:xfrm>
                <a:off x="11597768" y="723418"/>
                <a:ext cx="47203" cy="54157"/>
              </a:xfrm>
              <a:custGeom>
                <a:avLst/>
                <a:gdLst>
                  <a:gd name="connsiteX0" fmla="*/ 0 w 47203"/>
                  <a:gd name="connsiteY0" fmla="*/ 0 h 54157"/>
                  <a:gd name="connsiteX1" fmla="*/ 8816 w 47203"/>
                  <a:gd name="connsiteY1" fmla="*/ 0 h 54157"/>
                  <a:gd name="connsiteX2" fmla="*/ 37835 w 47203"/>
                  <a:gd name="connsiteY2" fmla="*/ 37443 h 54157"/>
                  <a:gd name="connsiteX3" fmla="*/ 37835 w 47203"/>
                  <a:gd name="connsiteY3" fmla="*/ 0 h 54157"/>
                  <a:gd name="connsiteX4" fmla="*/ 47204 w 47203"/>
                  <a:gd name="connsiteY4" fmla="*/ 0 h 54157"/>
                  <a:gd name="connsiteX5" fmla="*/ 47204 w 47203"/>
                  <a:gd name="connsiteY5" fmla="*/ 54157 h 54157"/>
                  <a:gd name="connsiteX6" fmla="*/ 39239 w 47203"/>
                  <a:gd name="connsiteY6" fmla="*/ 54157 h 54157"/>
                  <a:gd name="connsiteX7" fmla="*/ 9353 w 47203"/>
                  <a:gd name="connsiteY7" fmla="*/ 15620 h 54157"/>
                  <a:gd name="connsiteX8" fmla="*/ 9353 w 47203"/>
                  <a:gd name="connsiteY8" fmla="*/ 54157 h 54157"/>
                  <a:gd name="connsiteX9" fmla="*/ 0 w 47203"/>
                  <a:gd name="connsiteY9" fmla="*/ 54157 h 54157"/>
                  <a:gd name="connsiteX10" fmla="*/ 0 w 47203"/>
                  <a:gd name="connsiteY10"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03" h="54157">
                    <a:moveTo>
                      <a:pt x="0" y="0"/>
                    </a:moveTo>
                    <a:lnTo>
                      <a:pt x="8816" y="0"/>
                    </a:lnTo>
                    <a:lnTo>
                      <a:pt x="37835" y="37443"/>
                    </a:lnTo>
                    <a:lnTo>
                      <a:pt x="37835" y="0"/>
                    </a:lnTo>
                    <a:lnTo>
                      <a:pt x="47204" y="0"/>
                    </a:lnTo>
                    <a:lnTo>
                      <a:pt x="47204" y="54157"/>
                    </a:lnTo>
                    <a:lnTo>
                      <a:pt x="39239" y="54157"/>
                    </a:lnTo>
                    <a:lnTo>
                      <a:pt x="9353" y="15620"/>
                    </a:lnTo>
                    <a:lnTo>
                      <a:pt x="9353"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9F35676-FEC9-7B41-B273-C78651D3A0DA}"/>
                  </a:ext>
                </a:extLst>
              </p:cNvPr>
              <p:cNvSpPr/>
              <p:nvPr/>
            </p:nvSpPr>
            <p:spPr>
              <a:xfrm>
                <a:off x="11670519" y="723419"/>
                <a:ext cx="43972" cy="54140"/>
              </a:xfrm>
              <a:custGeom>
                <a:avLst/>
                <a:gdLst>
                  <a:gd name="connsiteX0" fmla="*/ 17187 w 43972"/>
                  <a:gd name="connsiteY0" fmla="*/ 8814 h 54140"/>
                  <a:gd name="connsiteX1" fmla="*/ 0 w 43972"/>
                  <a:gd name="connsiteY1" fmla="*/ 8814 h 54140"/>
                  <a:gd name="connsiteX2" fmla="*/ 0 w 43972"/>
                  <a:gd name="connsiteY2" fmla="*/ 0 h 54140"/>
                  <a:gd name="connsiteX3" fmla="*/ 43972 w 43972"/>
                  <a:gd name="connsiteY3" fmla="*/ 0 h 54140"/>
                  <a:gd name="connsiteX4" fmla="*/ 43972 w 43972"/>
                  <a:gd name="connsiteY4" fmla="*/ 8814 h 54140"/>
                  <a:gd name="connsiteX5" fmla="*/ 26785 w 43972"/>
                  <a:gd name="connsiteY5" fmla="*/ 8814 h 54140"/>
                  <a:gd name="connsiteX6" fmla="*/ 26785 w 43972"/>
                  <a:gd name="connsiteY6" fmla="*/ 54141 h 54140"/>
                  <a:gd name="connsiteX7" fmla="*/ 17187 w 43972"/>
                  <a:gd name="connsiteY7" fmla="*/ 54141 h 54140"/>
                  <a:gd name="connsiteX8" fmla="*/ 17187 w 43972"/>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2" h="54140">
                    <a:moveTo>
                      <a:pt x="17187" y="8814"/>
                    </a:moveTo>
                    <a:lnTo>
                      <a:pt x="0" y="8814"/>
                    </a:lnTo>
                    <a:lnTo>
                      <a:pt x="0" y="0"/>
                    </a:lnTo>
                    <a:lnTo>
                      <a:pt x="43972" y="0"/>
                    </a:lnTo>
                    <a:lnTo>
                      <a:pt x="43972" y="8814"/>
                    </a:lnTo>
                    <a:lnTo>
                      <a:pt x="26785" y="8814"/>
                    </a:lnTo>
                    <a:lnTo>
                      <a:pt x="26785" y="54141"/>
                    </a:lnTo>
                    <a:lnTo>
                      <a:pt x="17187" y="54141"/>
                    </a:lnTo>
                    <a:lnTo>
                      <a:pt x="17187" y="8814"/>
                    </a:lnTo>
                    <a:close/>
                  </a:path>
                </a:pathLst>
              </a:custGeom>
              <a:solidFill>
                <a:srgbClr val="00567D"/>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2328968E-2770-1AF8-0FFD-5EC83D05250B}"/>
                  </a:ext>
                </a:extLst>
              </p:cNvPr>
              <p:cNvSpPr/>
              <p:nvPr/>
            </p:nvSpPr>
            <p:spPr>
              <a:xfrm>
                <a:off x="10627773" y="831792"/>
                <a:ext cx="45947" cy="54157"/>
              </a:xfrm>
              <a:custGeom>
                <a:avLst/>
                <a:gdLst>
                  <a:gd name="connsiteX0" fmla="*/ 0 w 45947"/>
                  <a:gd name="connsiteY0" fmla="*/ 0 h 54157"/>
                  <a:gd name="connsiteX1" fmla="*/ 24141 w 45947"/>
                  <a:gd name="connsiteY1" fmla="*/ 0 h 54157"/>
                  <a:gd name="connsiteX2" fmla="*/ 39777 w 45947"/>
                  <a:gd name="connsiteY2" fmla="*/ 5419 h 54157"/>
                  <a:gd name="connsiteX3" fmla="*/ 44249 w 45947"/>
                  <a:gd name="connsiteY3" fmla="*/ 17089 h 54157"/>
                  <a:gd name="connsiteX4" fmla="*/ 44249 w 45947"/>
                  <a:gd name="connsiteY4" fmla="*/ 17253 h 54157"/>
                  <a:gd name="connsiteX5" fmla="*/ 31322 w 45947"/>
                  <a:gd name="connsiteY5" fmla="*/ 33656 h 54157"/>
                  <a:gd name="connsiteX6" fmla="*/ 45947 w 45947"/>
                  <a:gd name="connsiteY6" fmla="*/ 54157 h 54157"/>
                  <a:gd name="connsiteX7" fmla="*/ 34734 w 45947"/>
                  <a:gd name="connsiteY7" fmla="*/ 54157 h 54157"/>
                  <a:gd name="connsiteX8" fmla="*/ 21431 w 45947"/>
                  <a:gd name="connsiteY8" fmla="*/ 35289 h 54157"/>
                  <a:gd name="connsiteX9" fmla="*/ 9516 w 45947"/>
                  <a:gd name="connsiteY9" fmla="*/ 35289 h 54157"/>
                  <a:gd name="connsiteX10" fmla="*/ 9516 w 45947"/>
                  <a:gd name="connsiteY10" fmla="*/ 54157 h 54157"/>
                  <a:gd name="connsiteX11" fmla="*/ 0 w 45947"/>
                  <a:gd name="connsiteY11" fmla="*/ 54157 h 54157"/>
                  <a:gd name="connsiteX12" fmla="*/ 0 w 45947"/>
                  <a:gd name="connsiteY12" fmla="*/ 0 h 54157"/>
                  <a:gd name="connsiteX13" fmla="*/ 23439 w 45947"/>
                  <a:gd name="connsiteY13" fmla="*/ 26850 h 54157"/>
                  <a:gd name="connsiteX14" fmla="*/ 34587 w 45947"/>
                  <a:gd name="connsiteY14" fmla="*/ 17808 h 54157"/>
                  <a:gd name="connsiteX15" fmla="*/ 34587 w 45947"/>
                  <a:gd name="connsiteY15" fmla="*/ 17644 h 54157"/>
                  <a:gd name="connsiteX16" fmla="*/ 23357 w 45947"/>
                  <a:gd name="connsiteY16" fmla="*/ 8651 h 54157"/>
                  <a:gd name="connsiteX17" fmla="*/ 9516 w 45947"/>
                  <a:gd name="connsiteY17" fmla="*/ 8651 h 54157"/>
                  <a:gd name="connsiteX18" fmla="*/ 9516 w 45947"/>
                  <a:gd name="connsiteY18" fmla="*/ 26850 h 54157"/>
                  <a:gd name="connsiteX19" fmla="*/ 23439 w 45947"/>
                  <a:gd name="connsiteY19" fmla="*/ 2685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47" h="54157">
                    <a:moveTo>
                      <a:pt x="0" y="0"/>
                    </a:moveTo>
                    <a:lnTo>
                      <a:pt x="24141" y="0"/>
                    </a:lnTo>
                    <a:cubicBezTo>
                      <a:pt x="30947" y="0"/>
                      <a:pt x="36284" y="2008"/>
                      <a:pt x="39777" y="5419"/>
                    </a:cubicBezTo>
                    <a:cubicBezTo>
                      <a:pt x="42617" y="8357"/>
                      <a:pt x="44249" y="12372"/>
                      <a:pt x="44249" y="17089"/>
                    </a:cubicBezTo>
                    <a:lnTo>
                      <a:pt x="44249" y="17253"/>
                    </a:lnTo>
                    <a:cubicBezTo>
                      <a:pt x="44249" y="26148"/>
                      <a:pt x="38912" y="31486"/>
                      <a:pt x="31322" y="33656"/>
                    </a:cubicBezTo>
                    <a:lnTo>
                      <a:pt x="45947" y="54157"/>
                    </a:lnTo>
                    <a:lnTo>
                      <a:pt x="34734" y="54157"/>
                    </a:lnTo>
                    <a:lnTo>
                      <a:pt x="21431" y="35289"/>
                    </a:lnTo>
                    <a:lnTo>
                      <a:pt x="9516" y="35289"/>
                    </a:lnTo>
                    <a:lnTo>
                      <a:pt x="9516" y="54157"/>
                    </a:lnTo>
                    <a:lnTo>
                      <a:pt x="0" y="54157"/>
                    </a:lnTo>
                    <a:lnTo>
                      <a:pt x="0" y="0"/>
                    </a:lnTo>
                    <a:close/>
                    <a:moveTo>
                      <a:pt x="23439" y="26850"/>
                    </a:moveTo>
                    <a:cubicBezTo>
                      <a:pt x="30261" y="26850"/>
                      <a:pt x="34587" y="23275"/>
                      <a:pt x="34587" y="17808"/>
                    </a:cubicBezTo>
                    <a:lnTo>
                      <a:pt x="34587" y="17644"/>
                    </a:lnTo>
                    <a:cubicBezTo>
                      <a:pt x="34587" y="11834"/>
                      <a:pt x="30408" y="8651"/>
                      <a:pt x="23357" y="8651"/>
                    </a:cubicBezTo>
                    <a:lnTo>
                      <a:pt x="9516" y="8651"/>
                    </a:lnTo>
                    <a:lnTo>
                      <a:pt x="9516" y="26850"/>
                    </a:lnTo>
                    <a:lnTo>
                      <a:pt x="23439" y="26850"/>
                    </a:lnTo>
                    <a:close/>
                  </a:path>
                </a:pathLst>
              </a:custGeom>
              <a:solidFill>
                <a:srgbClr val="00567D"/>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EFAC871-DE8F-A68B-7B54-96783E850C77}"/>
                  </a:ext>
                </a:extLst>
              </p:cNvPr>
              <p:cNvSpPr/>
              <p:nvPr/>
            </p:nvSpPr>
            <p:spPr>
              <a:xfrm>
                <a:off x="10695347" y="831799"/>
                <a:ext cx="40543" cy="54157"/>
              </a:xfrm>
              <a:custGeom>
                <a:avLst/>
                <a:gdLst>
                  <a:gd name="connsiteX0" fmla="*/ 0 w 40543"/>
                  <a:gd name="connsiteY0" fmla="*/ 0 h 54157"/>
                  <a:gd name="connsiteX1" fmla="*/ 40152 w 40543"/>
                  <a:gd name="connsiteY1" fmla="*/ 0 h 54157"/>
                  <a:gd name="connsiteX2" fmla="*/ 40152 w 40543"/>
                  <a:gd name="connsiteY2" fmla="*/ 8504 h 54157"/>
                  <a:gd name="connsiteX3" fmla="*/ 9515 w 40543"/>
                  <a:gd name="connsiteY3" fmla="*/ 8504 h 54157"/>
                  <a:gd name="connsiteX4" fmla="*/ 9515 w 40543"/>
                  <a:gd name="connsiteY4" fmla="*/ 22574 h 54157"/>
                  <a:gd name="connsiteX5" fmla="*/ 36676 w 40543"/>
                  <a:gd name="connsiteY5" fmla="*/ 22574 h 54157"/>
                  <a:gd name="connsiteX6" fmla="*/ 36676 w 40543"/>
                  <a:gd name="connsiteY6" fmla="*/ 31094 h 54157"/>
                  <a:gd name="connsiteX7" fmla="*/ 9515 w 40543"/>
                  <a:gd name="connsiteY7" fmla="*/ 31094 h 54157"/>
                  <a:gd name="connsiteX8" fmla="*/ 9515 w 40543"/>
                  <a:gd name="connsiteY8" fmla="*/ 45653 h 54157"/>
                  <a:gd name="connsiteX9" fmla="*/ 40544 w 40543"/>
                  <a:gd name="connsiteY9" fmla="*/ 45653 h 54157"/>
                  <a:gd name="connsiteX10" fmla="*/ 40544 w 40543"/>
                  <a:gd name="connsiteY10" fmla="*/ 54157 h 54157"/>
                  <a:gd name="connsiteX11" fmla="*/ 0 w 40543"/>
                  <a:gd name="connsiteY11" fmla="*/ 54157 h 54157"/>
                  <a:gd name="connsiteX12" fmla="*/ 0 w 40543"/>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3" h="54157">
                    <a:moveTo>
                      <a:pt x="0" y="0"/>
                    </a:moveTo>
                    <a:lnTo>
                      <a:pt x="40152" y="0"/>
                    </a:lnTo>
                    <a:lnTo>
                      <a:pt x="40152" y="8504"/>
                    </a:lnTo>
                    <a:lnTo>
                      <a:pt x="9515" y="8504"/>
                    </a:lnTo>
                    <a:lnTo>
                      <a:pt x="9515" y="22574"/>
                    </a:lnTo>
                    <a:lnTo>
                      <a:pt x="36676" y="22574"/>
                    </a:lnTo>
                    <a:lnTo>
                      <a:pt x="36676" y="31094"/>
                    </a:lnTo>
                    <a:lnTo>
                      <a:pt x="9515" y="31094"/>
                    </a:lnTo>
                    <a:lnTo>
                      <a:pt x="9515"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D051A61-2215-C3B0-433D-93198ADC3A79}"/>
                  </a:ext>
                </a:extLst>
              </p:cNvPr>
              <p:cNvSpPr/>
              <p:nvPr/>
            </p:nvSpPr>
            <p:spPr>
              <a:xfrm>
                <a:off x="10755814" y="831002"/>
                <a:ext cx="41931" cy="55724"/>
              </a:xfrm>
              <a:custGeom>
                <a:avLst/>
                <a:gdLst>
                  <a:gd name="connsiteX0" fmla="*/ 0 w 41931"/>
                  <a:gd name="connsiteY0" fmla="*/ 47057 h 55724"/>
                  <a:gd name="connsiteX1" fmla="*/ 5729 w 41931"/>
                  <a:gd name="connsiteY1" fmla="*/ 40234 h 55724"/>
                  <a:gd name="connsiteX2" fmla="*/ 22819 w 41931"/>
                  <a:gd name="connsiteY2" fmla="*/ 47285 h 55724"/>
                  <a:gd name="connsiteX3" fmla="*/ 32416 w 41931"/>
                  <a:gd name="connsiteY3" fmla="*/ 40479 h 55724"/>
                  <a:gd name="connsiteX4" fmla="*/ 32416 w 41931"/>
                  <a:gd name="connsiteY4" fmla="*/ 40332 h 55724"/>
                  <a:gd name="connsiteX5" fmla="*/ 20191 w 41931"/>
                  <a:gd name="connsiteY5" fmla="*/ 32040 h 55724"/>
                  <a:gd name="connsiteX6" fmla="*/ 2171 w 41931"/>
                  <a:gd name="connsiteY6" fmla="*/ 15865 h 55724"/>
                  <a:gd name="connsiteX7" fmla="*/ 2171 w 41931"/>
                  <a:gd name="connsiteY7" fmla="*/ 15718 h 55724"/>
                  <a:gd name="connsiteX8" fmla="*/ 20664 w 41931"/>
                  <a:gd name="connsiteY8" fmla="*/ 0 h 55724"/>
                  <a:gd name="connsiteX9" fmla="*/ 40300 w 41931"/>
                  <a:gd name="connsiteY9" fmla="*/ 6823 h 55724"/>
                  <a:gd name="connsiteX10" fmla="*/ 35207 w 41931"/>
                  <a:gd name="connsiteY10" fmla="*/ 14004 h 55724"/>
                  <a:gd name="connsiteX11" fmla="*/ 20501 w 41931"/>
                  <a:gd name="connsiteY11" fmla="*/ 8455 h 55724"/>
                  <a:gd name="connsiteX12" fmla="*/ 11670 w 41931"/>
                  <a:gd name="connsiteY12" fmla="*/ 14870 h 55724"/>
                  <a:gd name="connsiteX13" fmla="*/ 11670 w 41931"/>
                  <a:gd name="connsiteY13" fmla="*/ 15016 h 55724"/>
                  <a:gd name="connsiteX14" fmla="*/ 24516 w 41931"/>
                  <a:gd name="connsiteY14" fmla="*/ 23537 h 55724"/>
                  <a:gd name="connsiteX15" fmla="*/ 41932 w 41931"/>
                  <a:gd name="connsiteY15" fmla="*/ 39402 h 55724"/>
                  <a:gd name="connsiteX16" fmla="*/ 41932 w 41931"/>
                  <a:gd name="connsiteY16" fmla="*/ 39549 h 55724"/>
                  <a:gd name="connsiteX17" fmla="*/ 22590 w 41931"/>
                  <a:gd name="connsiteY17" fmla="*/ 55724 h 55724"/>
                  <a:gd name="connsiteX18" fmla="*/ 0 w 41931"/>
                  <a:gd name="connsiteY18" fmla="*/ 47057 h 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31" h="55724">
                    <a:moveTo>
                      <a:pt x="0" y="47057"/>
                    </a:moveTo>
                    <a:lnTo>
                      <a:pt x="5729" y="40234"/>
                    </a:lnTo>
                    <a:cubicBezTo>
                      <a:pt x="10903" y="44739"/>
                      <a:pt x="16094" y="47285"/>
                      <a:pt x="22819" y="47285"/>
                    </a:cubicBezTo>
                    <a:cubicBezTo>
                      <a:pt x="28711" y="47285"/>
                      <a:pt x="32416" y="44576"/>
                      <a:pt x="32416" y="40479"/>
                    </a:cubicBezTo>
                    <a:lnTo>
                      <a:pt x="32416" y="40332"/>
                    </a:lnTo>
                    <a:cubicBezTo>
                      <a:pt x="32416" y="36448"/>
                      <a:pt x="30245" y="34375"/>
                      <a:pt x="20191" y="32040"/>
                    </a:cubicBezTo>
                    <a:cubicBezTo>
                      <a:pt x="8651" y="29266"/>
                      <a:pt x="2171" y="25854"/>
                      <a:pt x="2171" y="15865"/>
                    </a:cubicBezTo>
                    <a:lnTo>
                      <a:pt x="2171" y="15718"/>
                    </a:lnTo>
                    <a:cubicBezTo>
                      <a:pt x="2171" y="6431"/>
                      <a:pt x="9891" y="0"/>
                      <a:pt x="20664" y="0"/>
                    </a:cubicBezTo>
                    <a:cubicBezTo>
                      <a:pt x="28548" y="0"/>
                      <a:pt x="34815" y="2416"/>
                      <a:pt x="40300" y="6823"/>
                    </a:cubicBezTo>
                    <a:lnTo>
                      <a:pt x="35207" y="14004"/>
                    </a:lnTo>
                    <a:cubicBezTo>
                      <a:pt x="30327" y="10381"/>
                      <a:pt x="25446" y="8455"/>
                      <a:pt x="20501" y="8455"/>
                    </a:cubicBezTo>
                    <a:cubicBezTo>
                      <a:pt x="14919" y="8455"/>
                      <a:pt x="11670" y="11311"/>
                      <a:pt x="11670" y="14870"/>
                    </a:cubicBezTo>
                    <a:lnTo>
                      <a:pt x="11670" y="15016"/>
                    </a:lnTo>
                    <a:cubicBezTo>
                      <a:pt x="11670" y="19211"/>
                      <a:pt x="14151" y="21056"/>
                      <a:pt x="24516" y="23537"/>
                    </a:cubicBezTo>
                    <a:cubicBezTo>
                      <a:pt x="35974" y="26311"/>
                      <a:pt x="41932" y="30425"/>
                      <a:pt x="41932" y="39402"/>
                    </a:cubicBezTo>
                    <a:lnTo>
                      <a:pt x="41932" y="39549"/>
                    </a:lnTo>
                    <a:cubicBezTo>
                      <a:pt x="41932" y="49685"/>
                      <a:pt x="33967" y="55724"/>
                      <a:pt x="22590" y="55724"/>
                    </a:cubicBezTo>
                    <a:cubicBezTo>
                      <a:pt x="14298" y="55724"/>
                      <a:pt x="6496" y="52868"/>
                      <a:pt x="0" y="47057"/>
                    </a:cubicBezTo>
                  </a:path>
                </a:pathLst>
              </a:custGeom>
              <a:solidFill>
                <a:srgbClr val="00567D"/>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854C974-1888-84BC-8FA2-50BA4B19F054}"/>
                  </a:ext>
                </a:extLst>
              </p:cNvPr>
              <p:cNvSpPr/>
              <p:nvPr/>
            </p:nvSpPr>
            <p:spPr>
              <a:xfrm>
                <a:off x="10819373" y="831799"/>
                <a:ext cx="40544" cy="54157"/>
              </a:xfrm>
              <a:custGeom>
                <a:avLst/>
                <a:gdLst>
                  <a:gd name="connsiteX0" fmla="*/ 0 w 40544"/>
                  <a:gd name="connsiteY0" fmla="*/ 0 h 54157"/>
                  <a:gd name="connsiteX1" fmla="*/ 40153 w 40544"/>
                  <a:gd name="connsiteY1" fmla="*/ 0 h 54157"/>
                  <a:gd name="connsiteX2" fmla="*/ 40153 w 40544"/>
                  <a:gd name="connsiteY2" fmla="*/ 8504 h 54157"/>
                  <a:gd name="connsiteX3" fmla="*/ 9516 w 40544"/>
                  <a:gd name="connsiteY3" fmla="*/ 8504 h 54157"/>
                  <a:gd name="connsiteX4" fmla="*/ 9516 w 40544"/>
                  <a:gd name="connsiteY4" fmla="*/ 22574 h 54157"/>
                  <a:gd name="connsiteX5" fmla="*/ 36676 w 40544"/>
                  <a:gd name="connsiteY5" fmla="*/ 22574 h 54157"/>
                  <a:gd name="connsiteX6" fmla="*/ 36676 w 40544"/>
                  <a:gd name="connsiteY6" fmla="*/ 31094 h 54157"/>
                  <a:gd name="connsiteX7" fmla="*/ 9516 w 40544"/>
                  <a:gd name="connsiteY7" fmla="*/ 31094 h 54157"/>
                  <a:gd name="connsiteX8" fmla="*/ 9516 w 40544"/>
                  <a:gd name="connsiteY8" fmla="*/ 45653 h 54157"/>
                  <a:gd name="connsiteX9" fmla="*/ 40544 w 40544"/>
                  <a:gd name="connsiteY9" fmla="*/ 45653 h 54157"/>
                  <a:gd name="connsiteX10" fmla="*/ 40544 w 40544"/>
                  <a:gd name="connsiteY10" fmla="*/ 54157 h 54157"/>
                  <a:gd name="connsiteX11" fmla="*/ 0 w 40544"/>
                  <a:gd name="connsiteY11" fmla="*/ 54157 h 54157"/>
                  <a:gd name="connsiteX12" fmla="*/ 0 w 40544"/>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4" h="54157">
                    <a:moveTo>
                      <a:pt x="0" y="0"/>
                    </a:moveTo>
                    <a:lnTo>
                      <a:pt x="40153" y="0"/>
                    </a:lnTo>
                    <a:lnTo>
                      <a:pt x="40153" y="8504"/>
                    </a:lnTo>
                    <a:lnTo>
                      <a:pt x="9516" y="8504"/>
                    </a:lnTo>
                    <a:lnTo>
                      <a:pt x="9516" y="22574"/>
                    </a:lnTo>
                    <a:lnTo>
                      <a:pt x="36676" y="22574"/>
                    </a:lnTo>
                    <a:lnTo>
                      <a:pt x="36676" y="31094"/>
                    </a:lnTo>
                    <a:lnTo>
                      <a:pt x="9516" y="31094"/>
                    </a:lnTo>
                    <a:lnTo>
                      <a:pt x="9516"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D68A70-794C-1C5B-436A-8C8BF3AEE6F5}"/>
                  </a:ext>
                </a:extLst>
              </p:cNvPr>
              <p:cNvSpPr/>
              <p:nvPr/>
            </p:nvSpPr>
            <p:spPr>
              <a:xfrm>
                <a:off x="10878831" y="831394"/>
                <a:ext cx="56474" cy="54548"/>
              </a:xfrm>
              <a:custGeom>
                <a:avLst/>
                <a:gdLst>
                  <a:gd name="connsiteX0" fmla="*/ 23830 w 56474"/>
                  <a:gd name="connsiteY0" fmla="*/ 0 h 54548"/>
                  <a:gd name="connsiteX1" fmla="*/ 32645 w 56474"/>
                  <a:gd name="connsiteY1" fmla="*/ 0 h 54548"/>
                  <a:gd name="connsiteX2" fmla="*/ 56475 w 56474"/>
                  <a:gd name="connsiteY2" fmla="*/ 54549 h 54548"/>
                  <a:gd name="connsiteX3" fmla="*/ 46420 w 56474"/>
                  <a:gd name="connsiteY3" fmla="*/ 54549 h 54548"/>
                  <a:gd name="connsiteX4" fmla="*/ 40920 w 56474"/>
                  <a:gd name="connsiteY4" fmla="*/ 41475 h 54548"/>
                  <a:gd name="connsiteX5" fmla="*/ 15310 w 56474"/>
                  <a:gd name="connsiteY5" fmla="*/ 41475 h 54548"/>
                  <a:gd name="connsiteX6" fmla="*/ 9744 w 56474"/>
                  <a:gd name="connsiteY6" fmla="*/ 54549 h 54548"/>
                  <a:gd name="connsiteX7" fmla="*/ 0 w 56474"/>
                  <a:gd name="connsiteY7" fmla="*/ 54549 h 54548"/>
                  <a:gd name="connsiteX8" fmla="*/ 23830 w 56474"/>
                  <a:gd name="connsiteY8" fmla="*/ 0 h 54548"/>
                  <a:gd name="connsiteX9" fmla="*/ 37443 w 56474"/>
                  <a:gd name="connsiteY9" fmla="*/ 33053 h 54548"/>
                  <a:gd name="connsiteX10" fmla="*/ 28091 w 56474"/>
                  <a:gd name="connsiteY10" fmla="*/ 11393 h 54548"/>
                  <a:gd name="connsiteX11" fmla="*/ 18787 w 56474"/>
                  <a:gd name="connsiteY11" fmla="*/ 33053 h 54548"/>
                  <a:gd name="connsiteX12" fmla="*/ 37443 w 56474"/>
                  <a:gd name="connsiteY12" fmla="*/ 33053 h 5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74" h="54548">
                    <a:moveTo>
                      <a:pt x="23830" y="0"/>
                    </a:moveTo>
                    <a:lnTo>
                      <a:pt x="32645" y="0"/>
                    </a:lnTo>
                    <a:lnTo>
                      <a:pt x="56475" y="54549"/>
                    </a:lnTo>
                    <a:lnTo>
                      <a:pt x="46420" y="54549"/>
                    </a:lnTo>
                    <a:lnTo>
                      <a:pt x="40920" y="41475"/>
                    </a:lnTo>
                    <a:lnTo>
                      <a:pt x="15310" y="41475"/>
                    </a:lnTo>
                    <a:lnTo>
                      <a:pt x="9744" y="54549"/>
                    </a:lnTo>
                    <a:lnTo>
                      <a:pt x="0" y="54549"/>
                    </a:lnTo>
                    <a:lnTo>
                      <a:pt x="23830" y="0"/>
                    </a:lnTo>
                    <a:close/>
                    <a:moveTo>
                      <a:pt x="37443" y="33053"/>
                    </a:moveTo>
                    <a:lnTo>
                      <a:pt x="28091" y="11393"/>
                    </a:lnTo>
                    <a:lnTo>
                      <a:pt x="18787" y="33053"/>
                    </a:lnTo>
                    <a:lnTo>
                      <a:pt x="37443" y="33053"/>
                    </a:lnTo>
                    <a:close/>
                  </a:path>
                </a:pathLst>
              </a:custGeom>
              <a:solidFill>
                <a:srgbClr val="00567D"/>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DC7A07D5-3FCE-EAEF-530B-8EA52FAC2C3D}"/>
                  </a:ext>
                </a:extLst>
              </p:cNvPr>
              <p:cNvSpPr/>
              <p:nvPr/>
            </p:nvSpPr>
            <p:spPr>
              <a:xfrm>
                <a:off x="10957132" y="831792"/>
                <a:ext cx="45963" cy="54157"/>
              </a:xfrm>
              <a:custGeom>
                <a:avLst/>
                <a:gdLst>
                  <a:gd name="connsiteX0" fmla="*/ 0 w 45963"/>
                  <a:gd name="connsiteY0" fmla="*/ 0 h 54157"/>
                  <a:gd name="connsiteX1" fmla="*/ 24141 w 45963"/>
                  <a:gd name="connsiteY1" fmla="*/ 0 h 54157"/>
                  <a:gd name="connsiteX2" fmla="*/ 39777 w 45963"/>
                  <a:gd name="connsiteY2" fmla="*/ 5419 h 54157"/>
                  <a:gd name="connsiteX3" fmla="*/ 44250 w 45963"/>
                  <a:gd name="connsiteY3" fmla="*/ 17089 h 54157"/>
                  <a:gd name="connsiteX4" fmla="*/ 44250 w 45963"/>
                  <a:gd name="connsiteY4" fmla="*/ 17253 h 54157"/>
                  <a:gd name="connsiteX5" fmla="*/ 31322 w 45963"/>
                  <a:gd name="connsiteY5" fmla="*/ 33656 h 54157"/>
                  <a:gd name="connsiteX6" fmla="*/ 45963 w 45963"/>
                  <a:gd name="connsiteY6" fmla="*/ 54157 h 54157"/>
                  <a:gd name="connsiteX7" fmla="*/ 34734 w 45963"/>
                  <a:gd name="connsiteY7" fmla="*/ 54157 h 54157"/>
                  <a:gd name="connsiteX8" fmla="*/ 21433 w 45963"/>
                  <a:gd name="connsiteY8" fmla="*/ 35289 h 54157"/>
                  <a:gd name="connsiteX9" fmla="*/ 9516 w 45963"/>
                  <a:gd name="connsiteY9" fmla="*/ 35289 h 54157"/>
                  <a:gd name="connsiteX10" fmla="*/ 9516 w 45963"/>
                  <a:gd name="connsiteY10" fmla="*/ 54157 h 54157"/>
                  <a:gd name="connsiteX11" fmla="*/ 0 w 45963"/>
                  <a:gd name="connsiteY11" fmla="*/ 54157 h 54157"/>
                  <a:gd name="connsiteX12" fmla="*/ 0 w 45963"/>
                  <a:gd name="connsiteY12" fmla="*/ 0 h 54157"/>
                  <a:gd name="connsiteX13" fmla="*/ 23439 w 45963"/>
                  <a:gd name="connsiteY13" fmla="*/ 26850 h 54157"/>
                  <a:gd name="connsiteX14" fmla="*/ 34588 w 45963"/>
                  <a:gd name="connsiteY14" fmla="*/ 17808 h 54157"/>
                  <a:gd name="connsiteX15" fmla="*/ 34588 w 45963"/>
                  <a:gd name="connsiteY15" fmla="*/ 17644 h 54157"/>
                  <a:gd name="connsiteX16" fmla="*/ 23357 w 45963"/>
                  <a:gd name="connsiteY16" fmla="*/ 8651 h 54157"/>
                  <a:gd name="connsiteX17" fmla="*/ 9516 w 45963"/>
                  <a:gd name="connsiteY17" fmla="*/ 8651 h 54157"/>
                  <a:gd name="connsiteX18" fmla="*/ 9516 w 45963"/>
                  <a:gd name="connsiteY18" fmla="*/ 26850 h 54157"/>
                  <a:gd name="connsiteX19" fmla="*/ 23439 w 45963"/>
                  <a:gd name="connsiteY19" fmla="*/ 2685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963" h="54157">
                    <a:moveTo>
                      <a:pt x="0" y="0"/>
                    </a:moveTo>
                    <a:lnTo>
                      <a:pt x="24141" y="0"/>
                    </a:lnTo>
                    <a:cubicBezTo>
                      <a:pt x="30947" y="0"/>
                      <a:pt x="36284" y="2008"/>
                      <a:pt x="39777" y="5419"/>
                    </a:cubicBezTo>
                    <a:cubicBezTo>
                      <a:pt x="42617" y="8357"/>
                      <a:pt x="44250" y="12372"/>
                      <a:pt x="44250" y="17089"/>
                    </a:cubicBezTo>
                    <a:lnTo>
                      <a:pt x="44250" y="17253"/>
                    </a:lnTo>
                    <a:cubicBezTo>
                      <a:pt x="44250" y="26148"/>
                      <a:pt x="38912" y="31486"/>
                      <a:pt x="31322" y="33656"/>
                    </a:cubicBezTo>
                    <a:lnTo>
                      <a:pt x="45963" y="54157"/>
                    </a:lnTo>
                    <a:lnTo>
                      <a:pt x="34734" y="54157"/>
                    </a:lnTo>
                    <a:lnTo>
                      <a:pt x="21433" y="35289"/>
                    </a:lnTo>
                    <a:lnTo>
                      <a:pt x="9516" y="35289"/>
                    </a:lnTo>
                    <a:lnTo>
                      <a:pt x="9516" y="54157"/>
                    </a:lnTo>
                    <a:lnTo>
                      <a:pt x="0" y="54157"/>
                    </a:lnTo>
                    <a:lnTo>
                      <a:pt x="0" y="0"/>
                    </a:lnTo>
                    <a:close/>
                    <a:moveTo>
                      <a:pt x="23439" y="26850"/>
                    </a:moveTo>
                    <a:cubicBezTo>
                      <a:pt x="30245" y="26850"/>
                      <a:pt x="34588" y="23275"/>
                      <a:pt x="34588" y="17808"/>
                    </a:cubicBezTo>
                    <a:lnTo>
                      <a:pt x="34588" y="17644"/>
                    </a:lnTo>
                    <a:cubicBezTo>
                      <a:pt x="34588" y="11834"/>
                      <a:pt x="30408" y="8651"/>
                      <a:pt x="23357" y="8651"/>
                    </a:cubicBezTo>
                    <a:lnTo>
                      <a:pt x="9516" y="8651"/>
                    </a:lnTo>
                    <a:lnTo>
                      <a:pt x="9516" y="26850"/>
                    </a:lnTo>
                    <a:lnTo>
                      <a:pt x="23439" y="26850"/>
                    </a:lnTo>
                    <a:close/>
                  </a:path>
                </a:pathLst>
              </a:custGeom>
              <a:solidFill>
                <a:srgbClr val="00567D"/>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68C61D4-67FB-BDA2-AFE5-90387A509429}"/>
                  </a:ext>
                </a:extLst>
              </p:cNvPr>
              <p:cNvSpPr/>
              <p:nvPr/>
            </p:nvSpPr>
            <p:spPr>
              <a:xfrm>
                <a:off x="11020430" y="830851"/>
                <a:ext cx="49521" cy="56017"/>
              </a:xfrm>
              <a:custGeom>
                <a:avLst/>
                <a:gdLst>
                  <a:gd name="connsiteX0" fmla="*/ 0 w 49521"/>
                  <a:gd name="connsiteY0" fmla="*/ 28172 h 56017"/>
                  <a:gd name="connsiteX1" fmla="*/ 0 w 49521"/>
                  <a:gd name="connsiteY1" fmla="*/ 28025 h 56017"/>
                  <a:gd name="connsiteX2" fmla="*/ 27927 w 49521"/>
                  <a:gd name="connsiteY2" fmla="*/ 0 h 56017"/>
                  <a:gd name="connsiteX3" fmla="*/ 49130 w 49521"/>
                  <a:gd name="connsiteY3" fmla="*/ 8439 h 56017"/>
                  <a:gd name="connsiteX4" fmla="*/ 43009 w 49521"/>
                  <a:gd name="connsiteY4" fmla="*/ 15490 h 56017"/>
                  <a:gd name="connsiteX5" fmla="*/ 27846 w 49521"/>
                  <a:gd name="connsiteY5" fmla="*/ 8749 h 56017"/>
                  <a:gd name="connsiteX6" fmla="*/ 9973 w 49521"/>
                  <a:gd name="connsiteY6" fmla="*/ 27862 h 56017"/>
                  <a:gd name="connsiteX7" fmla="*/ 9973 w 49521"/>
                  <a:gd name="connsiteY7" fmla="*/ 28025 h 56017"/>
                  <a:gd name="connsiteX8" fmla="*/ 27846 w 49521"/>
                  <a:gd name="connsiteY8" fmla="*/ 47285 h 56017"/>
                  <a:gd name="connsiteX9" fmla="*/ 43401 w 49521"/>
                  <a:gd name="connsiteY9" fmla="*/ 40251 h 56017"/>
                  <a:gd name="connsiteX10" fmla="*/ 49522 w 49521"/>
                  <a:gd name="connsiteY10" fmla="*/ 46437 h 56017"/>
                  <a:gd name="connsiteX11" fmla="*/ 27536 w 49521"/>
                  <a:gd name="connsiteY11" fmla="*/ 56018 h 56017"/>
                  <a:gd name="connsiteX12" fmla="*/ 0 w 49521"/>
                  <a:gd name="connsiteY12" fmla="*/ 28172 h 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521" h="56017">
                    <a:moveTo>
                      <a:pt x="0" y="28172"/>
                    </a:moveTo>
                    <a:lnTo>
                      <a:pt x="0" y="28025"/>
                    </a:lnTo>
                    <a:cubicBezTo>
                      <a:pt x="0" y="12633"/>
                      <a:pt x="11524" y="0"/>
                      <a:pt x="27927" y="0"/>
                    </a:cubicBezTo>
                    <a:cubicBezTo>
                      <a:pt x="37900" y="0"/>
                      <a:pt x="43939" y="3493"/>
                      <a:pt x="49130" y="8439"/>
                    </a:cubicBezTo>
                    <a:lnTo>
                      <a:pt x="43009" y="15490"/>
                    </a:lnTo>
                    <a:cubicBezTo>
                      <a:pt x="38684" y="11475"/>
                      <a:pt x="34032" y="8749"/>
                      <a:pt x="27846" y="8749"/>
                    </a:cubicBezTo>
                    <a:cubicBezTo>
                      <a:pt x="17481" y="8749"/>
                      <a:pt x="9973" y="17253"/>
                      <a:pt x="9973" y="27862"/>
                    </a:cubicBezTo>
                    <a:lnTo>
                      <a:pt x="9973" y="28025"/>
                    </a:lnTo>
                    <a:cubicBezTo>
                      <a:pt x="9973" y="38618"/>
                      <a:pt x="17481" y="47285"/>
                      <a:pt x="27846" y="47285"/>
                    </a:cubicBezTo>
                    <a:cubicBezTo>
                      <a:pt x="34505" y="47285"/>
                      <a:pt x="38765" y="44576"/>
                      <a:pt x="43401" y="40251"/>
                    </a:cubicBezTo>
                    <a:lnTo>
                      <a:pt x="49522" y="46437"/>
                    </a:lnTo>
                    <a:cubicBezTo>
                      <a:pt x="43874" y="52313"/>
                      <a:pt x="37672" y="56018"/>
                      <a:pt x="27536" y="56018"/>
                    </a:cubicBezTo>
                    <a:cubicBezTo>
                      <a:pt x="11752" y="56018"/>
                      <a:pt x="0" y="43711"/>
                      <a:pt x="0" y="28172"/>
                    </a:cubicBezTo>
                  </a:path>
                </a:pathLst>
              </a:custGeom>
              <a:solidFill>
                <a:srgbClr val="00567D"/>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B5F0113-A2EF-8142-1A33-AD88B82A44FE}"/>
                  </a:ext>
                </a:extLst>
              </p:cNvPr>
              <p:cNvSpPr/>
              <p:nvPr/>
            </p:nvSpPr>
            <p:spPr>
              <a:xfrm>
                <a:off x="11092566" y="831799"/>
                <a:ext cx="44869" cy="54157"/>
              </a:xfrm>
              <a:custGeom>
                <a:avLst/>
                <a:gdLst>
                  <a:gd name="connsiteX0" fmla="*/ 0 w 44869"/>
                  <a:gd name="connsiteY0" fmla="*/ 0 h 54157"/>
                  <a:gd name="connsiteX1" fmla="*/ 9516 w 44869"/>
                  <a:gd name="connsiteY1" fmla="*/ 0 h 54157"/>
                  <a:gd name="connsiteX2" fmla="*/ 9516 w 44869"/>
                  <a:gd name="connsiteY2" fmla="*/ 22508 h 54157"/>
                  <a:gd name="connsiteX3" fmla="*/ 35354 w 44869"/>
                  <a:gd name="connsiteY3" fmla="*/ 22508 h 54157"/>
                  <a:gd name="connsiteX4" fmla="*/ 35354 w 44869"/>
                  <a:gd name="connsiteY4" fmla="*/ 0 h 54157"/>
                  <a:gd name="connsiteX5" fmla="*/ 44870 w 44869"/>
                  <a:gd name="connsiteY5" fmla="*/ 0 h 54157"/>
                  <a:gd name="connsiteX6" fmla="*/ 44870 w 44869"/>
                  <a:gd name="connsiteY6" fmla="*/ 54157 h 54157"/>
                  <a:gd name="connsiteX7" fmla="*/ 35354 w 44869"/>
                  <a:gd name="connsiteY7" fmla="*/ 54157 h 54157"/>
                  <a:gd name="connsiteX8" fmla="*/ 35354 w 44869"/>
                  <a:gd name="connsiteY8" fmla="*/ 31322 h 54157"/>
                  <a:gd name="connsiteX9" fmla="*/ 9516 w 44869"/>
                  <a:gd name="connsiteY9" fmla="*/ 31322 h 54157"/>
                  <a:gd name="connsiteX10" fmla="*/ 9516 w 44869"/>
                  <a:gd name="connsiteY10" fmla="*/ 54157 h 54157"/>
                  <a:gd name="connsiteX11" fmla="*/ 0 w 44869"/>
                  <a:gd name="connsiteY11" fmla="*/ 54157 h 54157"/>
                  <a:gd name="connsiteX12" fmla="*/ 0 w 44869"/>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69" h="54157">
                    <a:moveTo>
                      <a:pt x="0" y="0"/>
                    </a:moveTo>
                    <a:lnTo>
                      <a:pt x="9516" y="0"/>
                    </a:lnTo>
                    <a:lnTo>
                      <a:pt x="9516" y="22508"/>
                    </a:lnTo>
                    <a:lnTo>
                      <a:pt x="35354" y="22508"/>
                    </a:lnTo>
                    <a:lnTo>
                      <a:pt x="35354" y="0"/>
                    </a:lnTo>
                    <a:lnTo>
                      <a:pt x="44870" y="0"/>
                    </a:lnTo>
                    <a:lnTo>
                      <a:pt x="44870" y="54157"/>
                    </a:lnTo>
                    <a:lnTo>
                      <a:pt x="35354" y="54157"/>
                    </a:lnTo>
                    <a:lnTo>
                      <a:pt x="35354" y="31322"/>
                    </a:lnTo>
                    <a:lnTo>
                      <a:pt x="9516" y="31322"/>
                    </a:lnTo>
                    <a:lnTo>
                      <a:pt x="9516"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D70F9E6-5735-1A71-F993-38C4348BEB2C}"/>
                  </a:ext>
                </a:extLst>
              </p:cNvPr>
              <p:cNvSpPr/>
              <p:nvPr/>
            </p:nvSpPr>
            <p:spPr>
              <a:xfrm>
                <a:off x="11213865" y="831791"/>
                <a:ext cx="9532" cy="54157"/>
              </a:xfrm>
              <a:custGeom>
                <a:avLst/>
                <a:gdLst>
                  <a:gd name="connsiteX0" fmla="*/ 0 w 9532"/>
                  <a:gd name="connsiteY0" fmla="*/ 0 h 54157"/>
                  <a:gd name="connsiteX1" fmla="*/ 9532 w 9532"/>
                  <a:gd name="connsiteY1" fmla="*/ 0 h 54157"/>
                  <a:gd name="connsiteX2" fmla="*/ 9532 w 9532"/>
                  <a:gd name="connsiteY2" fmla="*/ 54157 h 54157"/>
                  <a:gd name="connsiteX3" fmla="*/ 0 w 9532"/>
                  <a:gd name="connsiteY3" fmla="*/ 54157 h 54157"/>
                </a:gdLst>
                <a:ahLst/>
                <a:cxnLst>
                  <a:cxn ang="0">
                    <a:pos x="connsiteX0" y="connsiteY0"/>
                  </a:cxn>
                  <a:cxn ang="0">
                    <a:pos x="connsiteX1" y="connsiteY1"/>
                  </a:cxn>
                  <a:cxn ang="0">
                    <a:pos x="connsiteX2" y="connsiteY2"/>
                  </a:cxn>
                  <a:cxn ang="0">
                    <a:pos x="connsiteX3" y="connsiteY3"/>
                  </a:cxn>
                </a:cxnLst>
                <a:rect l="l" t="t" r="r" b="b"/>
                <a:pathLst>
                  <a:path w="9532" h="54157">
                    <a:moveTo>
                      <a:pt x="0" y="0"/>
                    </a:moveTo>
                    <a:lnTo>
                      <a:pt x="9532" y="0"/>
                    </a:lnTo>
                    <a:lnTo>
                      <a:pt x="9532" y="54157"/>
                    </a:lnTo>
                    <a:lnTo>
                      <a:pt x="0" y="54157"/>
                    </a:lnTo>
                    <a:close/>
                  </a:path>
                </a:pathLst>
              </a:custGeom>
              <a:solidFill>
                <a:srgbClr val="00567D"/>
              </a:solid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DCB4FF9-DBC2-F4A6-9CBC-656DFE157E44}"/>
                  </a:ext>
                </a:extLst>
              </p:cNvPr>
              <p:cNvSpPr/>
              <p:nvPr/>
            </p:nvSpPr>
            <p:spPr>
              <a:xfrm>
                <a:off x="11250926" y="831799"/>
                <a:ext cx="47187" cy="54157"/>
              </a:xfrm>
              <a:custGeom>
                <a:avLst/>
                <a:gdLst>
                  <a:gd name="connsiteX0" fmla="*/ 0 w 47187"/>
                  <a:gd name="connsiteY0" fmla="*/ 0 h 54157"/>
                  <a:gd name="connsiteX1" fmla="*/ 8814 w 47187"/>
                  <a:gd name="connsiteY1" fmla="*/ 0 h 54157"/>
                  <a:gd name="connsiteX2" fmla="*/ 37835 w 47187"/>
                  <a:gd name="connsiteY2" fmla="*/ 37443 h 54157"/>
                  <a:gd name="connsiteX3" fmla="*/ 37835 w 47187"/>
                  <a:gd name="connsiteY3" fmla="*/ 0 h 54157"/>
                  <a:gd name="connsiteX4" fmla="*/ 47188 w 47187"/>
                  <a:gd name="connsiteY4" fmla="*/ 0 h 54157"/>
                  <a:gd name="connsiteX5" fmla="*/ 47188 w 47187"/>
                  <a:gd name="connsiteY5" fmla="*/ 54157 h 54157"/>
                  <a:gd name="connsiteX6" fmla="*/ 39239 w 47187"/>
                  <a:gd name="connsiteY6" fmla="*/ 54157 h 54157"/>
                  <a:gd name="connsiteX7" fmla="*/ 9353 w 47187"/>
                  <a:gd name="connsiteY7" fmla="*/ 15620 h 54157"/>
                  <a:gd name="connsiteX8" fmla="*/ 9353 w 47187"/>
                  <a:gd name="connsiteY8" fmla="*/ 54157 h 54157"/>
                  <a:gd name="connsiteX9" fmla="*/ 0 w 47187"/>
                  <a:gd name="connsiteY9" fmla="*/ 54157 h 54157"/>
                  <a:gd name="connsiteX10" fmla="*/ 0 w 47187"/>
                  <a:gd name="connsiteY10"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87" h="54157">
                    <a:moveTo>
                      <a:pt x="0" y="0"/>
                    </a:moveTo>
                    <a:lnTo>
                      <a:pt x="8814" y="0"/>
                    </a:lnTo>
                    <a:lnTo>
                      <a:pt x="37835" y="37443"/>
                    </a:lnTo>
                    <a:lnTo>
                      <a:pt x="37835" y="0"/>
                    </a:lnTo>
                    <a:lnTo>
                      <a:pt x="47188" y="0"/>
                    </a:lnTo>
                    <a:lnTo>
                      <a:pt x="47188" y="54157"/>
                    </a:lnTo>
                    <a:lnTo>
                      <a:pt x="39239" y="54157"/>
                    </a:lnTo>
                    <a:lnTo>
                      <a:pt x="9353" y="15620"/>
                    </a:lnTo>
                    <a:lnTo>
                      <a:pt x="9353"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69012251-A859-226B-A22B-F011DFB588A6}"/>
                  </a:ext>
                </a:extLst>
              </p:cNvPr>
              <p:cNvSpPr/>
              <p:nvPr/>
            </p:nvSpPr>
            <p:spPr>
              <a:xfrm>
                <a:off x="11318605" y="831002"/>
                <a:ext cx="41948" cy="55724"/>
              </a:xfrm>
              <a:custGeom>
                <a:avLst/>
                <a:gdLst>
                  <a:gd name="connsiteX0" fmla="*/ 0 w 41948"/>
                  <a:gd name="connsiteY0" fmla="*/ 47057 h 55724"/>
                  <a:gd name="connsiteX1" fmla="*/ 5729 w 41948"/>
                  <a:gd name="connsiteY1" fmla="*/ 40234 h 55724"/>
                  <a:gd name="connsiteX2" fmla="*/ 22819 w 41948"/>
                  <a:gd name="connsiteY2" fmla="*/ 47285 h 55724"/>
                  <a:gd name="connsiteX3" fmla="*/ 32416 w 41948"/>
                  <a:gd name="connsiteY3" fmla="*/ 40479 h 55724"/>
                  <a:gd name="connsiteX4" fmla="*/ 32416 w 41948"/>
                  <a:gd name="connsiteY4" fmla="*/ 40332 h 55724"/>
                  <a:gd name="connsiteX5" fmla="*/ 20191 w 41948"/>
                  <a:gd name="connsiteY5" fmla="*/ 32040 h 55724"/>
                  <a:gd name="connsiteX6" fmla="*/ 2171 w 41948"/>
                  <a:gd name="connsiteY6" fmla="*/ 15865 h 55724"/>
                  <a:gd name="connsiteX7" fmla="*/ 2171 w 41948"/>
                  <a:gd name="connsiteY7" fmla="*/ 15718 h 55724"/>
                  <a:gd name="connsiteX8" fmla="*/ 20664 w 41948"/>
                  <a:gd name="connsiteY8" fmla="*/ 0 h 55724"/>
                  <a:gd name="connsiteX9" fmla="*/ 40300 w 41948"/>
                  <a:gd name="connsiteY9" fmla="*/ 6823 h 55724"/>
                  <a:gd name="connsiteX10" fmla="*/ 35207 w 41948"/>
                  <a:gd name="connsiteY10" fmla="*/ 14004 h 55724"/>
                  <a:gd name="connsiteX11" fmla="*/ 20501 w 41948"/>
                  <a:gd name="connsiteY11" fmla="*/ 8455 h 55724"/>
                  <a:gd name="connsiteX12" fmla="*/ 11670 w 41948"/>
                  <a:gd name="connsiteY12" fmla="*/ 14870 h 55724"/>
                  <a:gd name="connsiteX13" fmla="*/ 11670 w 41948"/>
                  <a:gd name="connsiteY13" fmla="*/ 15016 h 55724"/>
                  <a:gd name="connsiteX14" fmla="*/ 24532 w 41948"/>
                  <a:gd name="connsiteY14" fmla="*/ 23537 h 55724"/>
                  <a:gd name="connsiteX15" fmla="*/ 41948 w 41948"/>
                  <a:gd name="connsiteY15" fmla="*/ 39402 h 55724"/>
                  <a:gd name="connsiteX16" fmla="*/ 41948 w 41948"/>
                  <a:gd name="connsiteY16" fmla="*/ 39549 h 55724"/>
                  <a:gd name="connsiteX17" fmla="*/ 22590 w 41948"/>
                  <a:gd name="connsiteY17" fmla="*/ 55724 h 55724"/>
                  <a:gd name="connsiteX18" fmla="*/ 0 w 41948"/>
                  <a:gd name="connsiteY18" fmla="*/ 47057 h 5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48" h="55724">
                    <a:moveTo>
                      <a:pt x="0" y="47057"/>
                    </a:moveTo>
                    <a:lnTo>
                      <a:pt x="5729" y="40234"/>
                    </a:lnTo>
                    <a:cubicBezTo>
                      <a:pt x="10920" y="44739"/>
                      <a:pt x="16094" y="47285"/>
                      <a:pt x="22819" y="47285"/>
                    </a:cubicBezTo>
                    <a:cubicBezTo>
                      <a:pt x="28711" y="47285"/>
                      <a:pt x="32416" y="44576"/>
                      <a:pt x="32416" y="40479"/>
                    </a:cubicBezTo>
                    <a:lnTo>
                      <a:pt x="32416" y="40332"/>
                    </a:lnTo>
                    <a:cubicBezTo>
                      <a:pt x="32416" y="36448"/>
                      <a:pt x="30245" y="34375"/>
                      <a:pt x="20191" y="32040"/>
                    </a:cubicBezTo>
                    <a:cubicBezTo>
                      <a:pt x="8667" y="29266"/>
                      <a:pt x="2171" y="25854"/>
                      <a:pt x="2171" y="15865"/>
                    </a:cubicBezTo>
                    <a:lnTo>
                      <a:pt x="2171" y="15718"/>
                    </a:lnTo>
                    <a:cubicBezTo>
                      <a:pt x="2171" y="6431"/>
                      <a:pt x="9908" y="0"/>
                      <a:pt x="20664" y="0"/>
                    </a:cubicBezTo>
                    <a:cubicBezTo>
                      <a:pt x="28564" y="0"/>
                      <a:pt x="34815" y="2416"/>
                      <a:pt x="40300" y="6823"/>
                    </a:cubicBezTo>
                    <a:lnTo>
                      <a:pt x="35207" y="14004"/>
                    </a:lnTo>
                    <a:cubicBezTo>
                      <a:pt x="30327" y="10381"/>
                      <a:pt x="25446" y="8455"/>
                      <a:pt x="20501" y="8455"/>
                    </a:cubicBezTo>
                    <a:cubicBezTo>
                      <a:pt x="14935" y="8455"/>
                      <a:pt x="11670" y="11311"/>
                      <a:pt x="11670" y="14870"/>
                    </a:cubicBezTo>
                    <a:lnTo>
                      <a:pt x="11670" y="15016"/>
                    </a:lnTo>
                    <a:cubicBezTo>
                      <a:pt x="11670" y="19211"/>
                      <a:pt x="14151" y="21056"/>
                      <a:pt x="24532" y="23537"/>
                    </a:cubicBezTo>
                    <a:cubicBezTo>
                      <a:pt x="35974" y="26311"/>
                      <a:pt x="41948" y="30425"/>
                      <a:pt x="41948" y="39402"/>
                    </a:cubicBezTo>
                    <a:lnTo>
                      <a:pt x="41948" y="39549"/>
                    </a:lnTo>
                    <a:cubicBezTo>
                      <a:pt x="41948" y="49685"/>
                      <a:pt x="33967" y="55724"/>
                      <a:pt x="22590" y="55724"/>
                    </a:cubicBezTo>
                    <a:cubicBezTo>
                      <a:pt x="14298" y="55724"/>
                      <a:pt x="6496" y="52868"/>
                      <a:pt x="0" y="47057"/>
                    </a:cubicBezTo>
                  </a:path>
                </a:pathLst>
              </a:custGeom>
              <a:solidFill>
                <a:srgbClr val="00567D"/>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4216D97-7AAB-19CB-02EB-9C22822C8C34}"/>
                  </a:ext>
                </a:extLst>
              </p:cNvPr>
              <p:cNvSpPr/>
              <p:nvPr/>
            </p:nvSpPr>
            <p:spPr>
              <a:xfrm>
                <a:off x="11378374" y="831799"/>
                <a:ext cx="43955" cy="54140"/>
              </a:xfrm>
              <a:custGeom>
                <a:avLst/>
                <a:gdLst>
                  <a:gd name="connsiteX0" fmla="*/ 17171 w 43955"/>
                  <a:gd name="connsiteY0" fmla="*/ 8814 h 54140"/>
                  <a:gd name="connsiteX1" fmla="*/ 0 w 43955"/>
                  <a:gd name="connsiteY1" fmla="*/ 8814 h 54140"/>
                  <a:gd name="connsiteX2" fmla="*/ 0 w 43955"/>
                  <a:gd name="connsiteY2" fmla="*/ 0 h 54140"/>
                  <a:gd name="connsiteX3" fmla="*/ 43956 w 43955"/>
                  <a:gd name="connsiteY3" fmla="*/ 0 h 54140"/>
                  <a:gd name="connsiteX4" fmla="*/ 43956 w 43955"/>
                  <a:gd name="connsiteY4" fmla="*/ 8814 h 54140"/>
                  <a:gd name="connsiteX5" fmla="*/ 26785 w 43955"/>
                  <a:gd name="connsiteY5" fmla="*/ 8814 h 54140"/>
                  <a:gd name="connsiteX6" fmla="*/ 26785 w 43955"/>
                  <a:gd name="connsiteY6" fmla="*/ 54141 h 54140"/>
                  <a:gd name="connsiteX7" fmla="*/ 17171 w 43955"/>
                  <a:gd name="connsiteY7" fmla="*/ 54141 h 54140"/>
                  <a:gd name="connsiteX8" fmla="*/ 17171 w 43955"/>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 h="54140">
                    <a:moveTo>
                      <a:pt x="17171" y="8814"/>
                    </a:moveTo>
                    <a:lnTo>
                      <a:pt x="0" y="8814"/>
                    </a:lnTo>
                    <a:lnTo>
                      <a:pt x="0" y="0"/>
                    </a:lnTo>
                    <a:lnTo>
                      <a:pt x="43956" y="0"/>
                    </a:lnTo>
                    <a:lnTo>
                      <a:pt x="43956" y="8814"/>
                    </a:lnTo>
                    <a:lnTo>
                      <a:pt x="26785" y="8814"/>
                    </a:lnTo>
                    <a:lnTo>
                      <a:pt x="26785" y="54141"/>
                    </a:lnTo>
                    <a:lnTo>
                      <a:pt x="17171" y="54141"/>
                    </a:lnTo>
                    <a:lnTo>
                      <a:pt x="17171" y="8814"/>
                    </a:lnTo>
                    <a:close/>
                  </a:path>
                </a:pathLst>
              </a:custGeom>
              <a:solidFill>
                <a:srgbClr val="00567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06F970B-8BEA-BD80-74FA-8F2FB5CC7692}"/>
                  </a:ext>
                </a:extLst>
              </p:cNvPr>
              <p:cNvSpPr/>
              <p:nvPr/>
            </p:nvSpPr>
            <p:spPr>
              <a:xfrm>
                <a:off x="11445151" y="831791"/>
                <a:ext cx="9532" cy="54157"/>
              </a:xfrm>
              <a:custGeom>
                <a:avLst/>
                <a:gdLst>
                  <a:gd name="connsiteX0" fmla="*/ 0 w 9532"/>
                  <a:gd name="connsiteY0" fmla="*/ 0 h 54157"/>
                  <a:gd name="connsiteX1" fmla="*/ 9532 w 9532"/>
                  <a:gd name="connsiteY1" fmla="*/ 0 h 54157"/>
                  <a:gd name="connsiteX2" fmla="*/ 9532 w 9532"/>
                  <a:gd name="connsiteY2" fmla="*/ 54157 h 54157"/>
                  <a:gd name="connsiteX3" fmla="*/ 0 w 9532"/>
                  <a:gd name="connsiteY3" fmla="*/ 54157 h 54157"/>
                </a:gdLst>
                <a:ahLst/>
                <a:cxnLst>
                  <a:cxn ang="0">
                    <a:pos x="connsiteX0" y="connsiteY0"/>
                  </a:cxn>
                  <a:cxn ang="0">
                    <a:pos x="connsiteX1" y="connsiteY1"/>
                  </a:cxn>
                  <a:cxn ang="0">
                    <a:pos x="connsiteX2" y="connsiteY2"/>
                  </a:cxn>
                  <a:cxn ang="0">
                    <a:pos x="connsiteX3" y="connsiteY3"/>
                  </a:cxn>
                </a:cxnLst>
                <a:rect l="l" t="t" r="r" b="b"/>
                <a:pathLst>
                  <a:path w="9532" h="54157">
                    <a:moveTo>
                      <a:pt x="0" y="0"/>
                    </a:moveTo>
                    <a:lnTo>
                      <a:pt x="9532" y="0"/>
                    </a:lnTo>
                    <a:lnTo>
                      <a:pt x="9532" y="54157"/>
                    </a:lnTo>
                    <a:lnTo>
                      <a:pt x="0" y="54157"/>
                    </a:lnTo>
                    <a:close/>
                  </a:path>
                </a:pathLst>
              </a:custGeom>
              <a:solidFill>
                <a:srgbClr val="00567D"/>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49B0C6D-C1D6-F748-52FF-2A3836389F9B}"/>
                  </a:ext>
                </a:extLst>
              </p:cNvPr>
              <p:cNvSpPr/>
              <p:nvPr/>
            </p:nvSpPr>
            <p:spPr>
              <a:xfrm>
                <a:off x="11477177" y="831799"/>
                <a:ext cx="43955" cy="54140"/>
              </a:xfrm>
              <a:custGeom>
                <a:avLst/>
                <a:gdLst>
                  <a:gd name="connsiteX0" fmla="*/ 17171 w 43955"/>
                  <a:gd name="connsiteY0" fmla="*/ 8814 h 54140"/>
                  <a:gd name="connsiteX1" fmla="*/ 0 w 43955"/>
                  <a:gd name="connsiteY1" fmla="*/ 8814 h 54140"/>
                  <a:gd name="connsiteX2" fmla="*/ 0 w 43955"/>
                  <a:gd name="connsiteY2" fmla="*/ 0 h 54140"/>
                  <a:gd name="connsiteX3" fmla="*/ 43956 w 43955"/>
                  <a:gd name="connsiteY3" fmla="*/ 0 h 54140"/>
                  <a:gd name="connsiteX4" fmla="*/ 43956 w 43955"/>
                  <a:gd name="connsiteY4" fmla="*/ 8814 h 54140"/>
                  <a:gd name="connsiteX5" fmla="*/ 26769 w 43955"/>
                  <a:gd name="connsiteY5" fmla="*/ 8814 h 54140"/>
                  <a:gd name="connsiteX6" fmla="*/ 26769 w 43955"/>
                  <a:gd name="connsiteY6" fmla="*/ 54141 h 54140"/>
                  <a:gd name="connsiteX7" fmla="*/ 17171 w 43955"/>
                  <a:gd name="connsiteY7" fmla="*/ 54141 h 54140"/>
                  <a:gd name="connsiteX8" fmla="*/ 17171 w 43955"/>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 h="54140">
                    <a:moveTo>
                      <a:pt x="17171" y="8814"/>
                    </a:moveTo>
                    <a:lnTo>
                      <a:pt x="0" y="8814"/>
                    </a:lnTo>
                    <a:lnTo>
                      <a:pt x="0" y="0"/>
                    </a:lnTo>
                    <a:lnTo>
                      <a:pt x="43956" y="0"/>
                    </a:lnTo>
                    <a:lnTo>
                      <a:pt x="43956" y="8814"/>
                    </a:lnTo>
                    <a:lnTo>
                      <a:pt x="26769" y="8814"/>
                    </a:lnTo>
                    <a:lnTo>
                      <a:pt x="26769" y="54141"/>
                    </a:lnTo>
                    <a:lnTo>
                      <a:pt x="17171" y="54141"/>
                    </a:lnTo>
                    <a:lnTo>
                      <a:pt x="17171" y="8814"/>
                    </a:lnTo>
                    <a:close/>
                  </a:path>
                </a:pathLst>
              </a:custGeom>
              <a:solidFill>
                <a:srgbClr val="00567D"/>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84566E-B58B-3EAC-AD32-46AC7AF2FE89}"/>
                  </a:ext>
                </a:extLst>
              </p:cNvPr>
              <p:cNvSpPr/>
              <p:nvPr/>
            </p:nvSpPr>
            <p:spPr>
              <a:xfrm>
                <a:off x="11541964" y="831799"/>
                <a:ext cx="46338" cy="54989"/>
              </a:xfrm>
              <a:custGeom>
                <a:avLst/>
                <a:gdLst>
                  <a:gd name="connsiteX0" fmla="*/ 0 w 46338"/>
                  <a:gd name="connsiteY0" fmla="*/ 31175 h 54989"/>
                  <a:gd name="connsiteX1" fmla="*/ 0 w 46338"/>
                  <a:gd name="connsiteY1" fmla="*/ 0 h 54989"/>
                  <a:gd name="connsiteX2" fmla="*/ 9516 w 46338"/>
                  <a:gd name="connsiteY2" fmla="*/ 0 h 54989"/>
                  <a:gd name="connsiteX3" fmla="*/ 9516 w 46338"/>
                  <a:gd name="connsiteY3" fmla="*/ 30784 h 54989"/>
                  <a:gd name="connsiteX4" fmla="*/ 23227 w 46338"/>
                  <a:gd name="connsiteY4" fmla="*/ 46257 h 54989"/>
                  <a:gd name="connsiteX5" fmla="*/ 36839 w 46338"/>
                  <a:gd name="connsiteY5" fmla="*/ 31175 h 54989"/>
                  <a:gd name="connsiteX6" fmla="*/ 36839 w 46338"/>
                  <a:gd name="connsiteY6" fmla="*/ 0 h 54989"/>
                  <a:gd name="connsiteX7" fmla="*/ 46339 w 46338"/>
                  <a:gd name="connsiteY7" fmla="*/ 0 h 54989"/>
                  <a:gd name="connsiteX8" fmla="*/ 46339 w 46338"/>
                  <a:gd name="connsiteY8" fmla="*/ 30718 h 54989"/>
                  <a:gd name="connsiteX9" fmla="*/ 23063 w 46338"/>
                  <a:gd name="connsiteY9" fmla="*/ 54990 h 54989"/>
                  <a:gd name="connsiteX10" fmla="*/ 0 w 46338"/>
                  <a:gd name="connsiteY10" fmla="*/ 31175 h 5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38" h="54989">
                    <a:moveTo>
                      <a:pt x="0" y="31175"/>
                    </a:moveTo>
                    <a:lnTo>
                      <a:pt x="0" y="0"/>
                    </a:lnTo>
                    <a:lnTo>
                      <a:pt x="9516" y="0"/>
                    </a:lnTo>
                    <a:lnTo>
                      <a:pt x="9516" y="30784"/>
                    </a:lnTo>
                    <a:cubicBezTo>
                      <a:pt x="9516" y="40838"/>
                      <a:pt x="14706" y="46257"/>
                      <a:pt x="23227" y="46257"/>
                    </a:cubicBezTo>
                    <a:cubicBezTo>
                      <a:pt x="31633" y="46257"/>
                      <a:pt x="36839" y="41148"/>
                      <a:pt x="36839" y="31175"/>
                    </a:cubicBezTo>
                    <a:lnTo>
                      <a:pt x="36839" y="0"/>
                    </a:lnTo>
                    <a:lnTo>
                      <a:pt x="46339" y="0"/>
                    </a:lnTo>
                    <a:lnTo>
                      <a:pt x="46339" y="30718"/>
                    </a:lnTo>
                    <a:cubicBezTo>
                      <a:pt x="46339" y="46877"/>
                      <a:pt x="37215" y="54990"/>
                      <a:pt x="23063" y="54990"/>
                    </a:cubicBezTo>
                    <a:cubicBezTo>
                      <a:pt x="8977" y="54990"/>
                      <a:pt x="0" y="46877"/>
                      <a:pt x="0" y="31175"/>
                    </a:cubicBezTo>
                  </a:path>
                </a:pathLst>
              </a:custGeom>
              <a:solidFill>
                <a:srgbClr val="00567D"/>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A77FED9-8625-187E-A834-997C7A3879D1}"/>
                  </a:ext>
                </a:extLst>
              </p:cNvPr>
              <p:cNvSpPr/>
              <p:nvPr/>
            </p:nvSpPr>
            <p:spPr>
              <a:xfrm>
                <a:off x="11609161" y="831799"/>
                <a:ext cx="43939" cy="54140"/>
              </a:xfrm>
              <a:custGeom>
                <a:avLst/>
                <a:gdLst>
                  <a:gd name="connsiteX0" fmla="*/ 17187 w 43939"/>
                  <a:gd name="connsiteY0" fmla="*/ 8814 h 54140"/>
                  <a:gd name="connsiteX1" fmla="*/ 0 w 43939"/>
                  <a:gd name="connsiteY1" fmla="*/ 8814 h 54140"/>
                  <a:gd name="connsiteX2" fmla="*/ 0 w 43939"/>
                  <a:gd name="connsiteY2" fmla="*/ 0 h 54140"/>
                  <a:gd name="connsiteX3" fmla="*/ 43940 w 43939"/>
                  <a:gd name="connsiteY3" fmla="*/ 0 h 54140"/>
                  <a:gd name="connsiteX4" fmla="*/ 43940 w 43939"/>
                  <a:gd name="connsiteY4" fmla="*/ 8814 h 54140"/>
                  <a:gd name="connsiteX5" fmla="*/ 26785 w 43939"/>
                  <a:gd name="connsiteY5" fmla="*/ 8814 h 54140"/>
                  <a:gd name="connsiteX6" fmla="*/ 26785 w 43939"/>
                  <a:gd name="connsiteY6" fmla="*/ 54141 h 54140"/>
                  <a:gd name="connsiteX7" fmla="*/ 17187 w 43939"/>
                  <a:gd name="connsiteY7" fmla="*/ 54141 h 54140"/>
                  <a:gd name="connsiteX8" fmla="*/ 17187 w 43939"/>
                  <a:gd name="connsiteY8" fmla="*/ 8814 h 5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9" h="54140">
                    <a:moveTo>
                      <a:pt x="17187" y="8814"/>
                    </a:moveTo>
                    <a:lnTo>
                      <a:pt x="0" y="8814"/>
                    </a:lnTo>
                    <a:lnTo>
                      <a:pt x="0" y="0"/>
                    </a:lnTo>
                    <a:lnTo>
                      <a:pt x="43940" y="0"/>
                    </a:lnTo>
                    <a:lnTo>
                      <a:pt x="43940" y="8814"/>
                    </a:lnTo>
                    <a:lnTo>
                      <a:pt x="26785" y="8814"/>
                    </a:lnTo>
                    <a:lnTo>
                      <a:pt x="26785" y="54141"/>
                    </a:lnTo>
                    <a:lnTo>
                      <a:pt x="17187" y="54141"/>
                    </a:lnTo>
                    <a:lnTo>
                      <a:pt x="17187" y="8814"/>
                    </a:lnTo>
                    <a:close/>
                  </a:path>
                </a:pathLst>
              </a:custGeom>
              <a:solidFill>
                <a:srgbClr val="00567D"/>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7AEC3D5-07FF-4BF7-AEAC-3854DD613D08}"/>
                  </a:ext>
                </a:extLst>
              </p:cNvPr>
              <p:cNvSpPr/>
              <p:nvPr/>
            </p:nvSpPr>
            <p:spPr>
              <a:xfrm>
                <a:off x="11673947" y="831799"/>
                <a:ext cx="40544" cy="54157"/>
              </a:xfrm>
              <a:custGeom>
                <a:avLst/>
                <a:gdLst>
                  <a:gd name="connsiteX0" fmla="*/ 0 w 40544"/>
                  <a:gd name="connsiteY0" fmla="*/ 0 h 54157"/>
                  <a:gd name="connsiteX1" fmla="*/ 40153 w 40544"/>
                  <a:gd name="connsiteY1" fmla="*/ 0 h 54157"/>
                  <a:gd name="connsiteX2" fmla="*/ 40153 w 40544"/>
                  <a:gd name="connsiteY2" fmla="*/ 8504 h 54157"/>
                  <a:gd name="connsiteX3" fmla="*/ 9516 w 40544"/>
                  <a:gd name="connsiteY3" fmla="*/ 8504 h 54157"/>
                  <a:gd name="connsiteX4" fmla="*/ 9516 w 40544"/>
                  <a:gd name="connsiteY4" fmla="*/ 22574 h 54157"/>
                  <a:gd name="connsiteX5" fmla="*/ 36660 w 40544"/>
                  <a:gd name="connsiteY5" fmla="*/ 22574 h 54157"/>
                  <a:gd name="connsiteX6" fmla="*/ 36660 w 40544"/>
                  <a:gd name="connsiteY6" fmla="*/ 31094 h 54157"/>
                  <a:gd name="connsiteX7" fmla="*/ 9516 w 40544"/>
                  <a:gd name="connsiteY7" fmla="*/ 31094 h 54157"/>
                  <a:gd name="connsiteX8" fmla="*/ 9516 w 40544"/>
                  <a:gd name="connsiteY8" fmla="*/ 45653 h 54157"/>
                  <a:gd name="connsiteX9" fmla="*/ 40544 w 40544"/>
                  <a:gd name="connsiteY9" fmla="*/ 45653 h 54157"/>
                  <a:gd name="connsiteX10" fmla="*/ 40544 w 40544"/>
                  <a:gd name="connsiteY10" fmla="*/ 54157 h 54157"/>
                  <a:gd name="connsiteX11" fmla="*/ 0 w 40544"/>
                  <a:gd name="connsiteY11" fmla="*/ 54157 h 54157"/>
                  <a:gd name="connsiteX12" fmla="*/ 0 w 40544"/>
                  <a:gd name="connsiteY12" fmla="*/ 0 h 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44" h="54157">
                    <a:moveTo>
                      <a:pt x="0" y="0"/>
                    </a:moveTo>
                    <a:lnTo>
                      <a:pt x="40153" y="0"/>
                    </a:lnTo>
                    <a:lnTo>
                      <a:pt x="40153" y="8504"/>
                    </a:lnTo>
                    <a:lnTo>
                      <a:pt x="9516" y="8504"/>
                    </a:lnTo>
                    <a:lnTo>
                      <a:pt x="9516" y="22574"/>
                    </a:lnTo>
                    <a:lnTo>
                      <a:pt x="36660" y="22574"/>
                    </a:lnTo>
                    <a:lnTo>
                      <a:pt x="36660" y="31094"/>
                    </a:lnTo>
                    <a:lnTo>
                      <a:pt x="9516" y="31094"/>
                    </a:lnTo>
                    <a:lnTo>
                      <a:pt x="9516" y="45653"/>
                    </a:lnTo>
                    <a:lnTo>
                      <a:pt x="40544" y="45653"/>
                    </a:lnTo>
                    <a:lnTo>
                      <a:pt x="40544" y="54157"/>
                    </a:lnTo>
                    <a:lnTo>
                      <a:pt x="0" y="54157"/>
                    </a:lnTo>
                    <a:lnTo>
                      <a:pt x="0" y="0"/>
                    </a:lnTo>
                    <a:close/>
                  </a:path>
                </a:pathLst>
              </a:custGeom>
              <a:solidFill>
                <a:srgbClr val="00567D"/>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70B14E3-EA29-17AD-7A5D-8BDAE8E44CC5}"/>
                  </a:ext>
                </a:extLst>
              </p:cNvPr>
              <p:cNvSpPr/>
              <p:nvPr/>
            </p:nvSpPr>
            <p:spPr>
              <a:xfrm>
                <a:off x="11442522" y="427476"/>
                <a:ext cx="173017" cy="198837"/>
              </a:xfrm>
              <a:custGeom>
                <a:avLst/>
                <a:gdLst>
                  <a:gd name="connsiteX0" fmla="*/ 166195 w 173017"/>
                  <a:gd name="connsiteY0" fmla="*/ 66529 h 198837"/>
                  <a:gd name="connsiteX1" fmla="*/ 166195 w 173017"/>
                  <a:gd name="connsiteY1" fmla="*/ 65958 h 198837"/>
                  <a:gd name="connsiteX2" fmla="*/ 149024 w 173017"/>
                  <a:gd name="connsiteY2" fmla="*/ 20256 h 198837"/>
                  <a:gd name="connsiteX3" fmla="*/ 90964 w 173017"/>
                  <a:gd name="connsiteY3" fmla="*/ 0 h 198837"/>
                  <a:gd name="connsiteX4" fmla="*/ 0 w 173017"/>
                  <a:gd name="connsiteY4" fmla="*/ 0 h 198837"/>
                  <a:gd name="connsiteX5" fmla="*/ 0 w 173017"/>
                  <a:gd name="connsiteY5" fmla="*/ 198837 h 198837"/>
                  <a:gd name="connsiteX6" fmla="*/ 45294 w 173017"/>
                  <a:gd name="connsiteY6" fmla="*/ 198837 h 198837"/>
                  <a:gd name="connsiteX7" fmla="*/ 45294 w 173017"/>
                  <a:gd name="connsiteY7" fmla="*/ 135866 h 198837"/>
                  <a:gd name="connsiteX8" fmla="*/ 77776 w 173017"/>
                  <a:gd name="connsiteY8" fmla="*/ 135866 h 198837"/>
                  <a:gd name="connsiteX9" fmla="*/ 119642 w 173017"/>
                  <a:gd name="connsiteY9" fmla="*/ 198380 h 198837"/>
                  <a:gd name="connsiteX10" fmla="*/ 119936 w 173017"/>
                  <a:gd name="connsiteY10" fmla="*/ 198837 h 198837"/>
                  <a:gd name="connsiteX11" fmla="*/ 173017 w 173017"/>
                  <a:gd name="connsiteY11" fmla="*/ 198837 h 198837"/>
                  <a:gd name="connsiteX12" fmla="*/ 124588 w 173017"/>
                  <a:gd name="connsiteY12" fmla="*/ 128015 h 198837"/>
                  <a:gd name="connsiteX13" fmla="*/ 166195 w 173017"/>
                  <a:gd name="connsiteY13" fmla="*/ 66529 h 198837"/>
                  <a:gd name="connsiteX14" fmla="*/ 45294 w 173017"/>
                  <a:gd name="connsiteY14" fmla="*/ 41116 h 198837"/>
                  <a:gd name="connsiteX15" fmla="*/ 87326 w 173017"/>
                  <a:gd name="connsiteY15" fmla="*/ 41116 h 198837"/>
                  <a:gd name="connsiteX16" fmla="*/ 120313 w 173017"/>
                  <a:gd name="connsiteY16" fmla="*/ 68211 h 198837"/>
                  <a:gd name="connsiteX17" fmla="*/ 120313 w 173017"/>
                  <a:gd name="connsiteY17" fmla="*/ 68782 h 198837"/>
                  <a:gd name="connsiteX18" fmla="*/ 88140 w 173017"/>
                  <a:gd name="connsiteY18" fmla="*/ 95599 h 198837"/>
                  <a:gd name="connsiteX19" fmla="*/ 45294 w 173017"/>
                  <a:gd name="connsiteY19" fmla="*/ 95599 h 198837"/>
                  <a:gd name="connsiteX20" fmla="*/ 45294 w 173017"/>
                  <a:gd name="connsiteY20" fmla="*/ 41116 h 19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017" h="198837">
                    <a:moveTo>
                      <a:pt x="166195" y="66529"/>
                    </a:moveTo>
                    <a:lnTo>
                      <a:pt x="166195" y="65958"/>
                    </a:lnTo>
                    <a:cubicBezTo>
                      <a:pt x="166195" y="47285"/>
                      <a:pt x="160270" y="31486"/>
                      <a:pt x="149024" y="20256"/>
                    </a:cubicBezTo>
                    <a:cubicBezTo>
                      <a:pt x="135803" y="7002"/>
                      <a:pt x="115708" y="0"/>
                      <a:pt x="90964" y="0"/>
                    </a:cubicBezTo>
                    <a:lnTo>
                      <a:pt x="0" y="0"/>
                    </a:lnTo>
                    <a:lnTo>
                      <a:pt x="0" y="198837"/>
                    </a:lnTo>
                    <a:lnTo>
                      <a:pt x="45294" y="198837"/>
                    </a:lnTo>
                    <a:lnTo>
                      <a:pt x="45294" y="135866"/>
                    </a:lnTo>
                    <a:lnTo>
                      <a:pt x="77776" y="135866"/>
                    </a:lnTo>
                    <a:lnTo>
                      <a:pt x="119642" y="198380"/>
                    </a:lnTo>
                    <a:lnTo>
                      <a:pt x="119936" y="198837"/>
                    </a:lnTo>
                    <a:lnTo>
                      <a:pt x="173017" y="198837"/>
                    </a:lnTo>
                    <a:lnTo>
                      <a:pt x="124588" y="128015"/>
                    </a:lnTo>
                    <a:cubicBezTo>
                      <a:pt x="151423" y="117602"/>
                      <a:pt x="166195" y="95811"/>
                      <a:pt x="166195" y="66529"/>
                    </a:cubicBezTo>
                    <a:moveTo>
                      <a:pt x="45294" y="41116"/>
                    </a:moveTo>
                    <a:lnTo>
                      <a:pt x="87326" y="41116"/>
                    </a:lnTo>
                    <a:cubicBezTo>
                      <a:pt x="108608" y="41116"/>
                      <a:pt x="120313" y="50729"/>
                      <a:pt x="120313" y="68211"/>
                    </a:cubicBezTo>
                    <a:lnTo>
                      <a:pt x="120313" y="68782"/>
                    </a:lnTo>
                    <a:cubicBezTo>
                      <a:pt x="120313" y="85333"/>
                      <a:pt x="107988" y="95599"/>
                      <a:pt x="88140" y="95599"/>
                    </a:cubicBezTo>
                    <a:lnTo>
                      <a:pt x="45294" y="95599"/>
                    </a:lnTo>
                    <a:lnTo>
                      <a:pt x="45294" y="41116"/>
                    </a:lnTo>
                    <a:close/>
                  </a:path>
                </a:pathLst>
              </a:custGeom>
              <a:solidFill>
                <a:srgbClr val="00567D"/>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5867DA-F70B-192C-C805-4465D1D8285C}"/>
                  </a:ext>
                </a:extLst>
              </p:cNvPr>
              <p:cNvSpPr/>
              <p:nvPr/>
            </p:nvSpPr>
            <p:spPr>
              <a:xfrm>
                <a:off x="11669109" y="427473"/>
                <a:ext cx="45310" cy="198837"/>
              </a:xfrm>
              <a:custGeom>
                <a:avLst/>
                <a:gdLst>
                  <a:gd name="connsiteX0" fmla="*/ 0 w 45310"/>
                  <a:gd name="connsiteY0" fmla="*/ 0 h 198837"/>
                  <a:gd name="connsiteX1" fmla="*/ 45311 w 45310"/>
                  <a:gd name="connsiteY1" fmla="*/ 0 h 198837"/>
                  <a:gd name="connsiteX2" fmla="*/ 45311 w 45310"/>
                  <a:gd name="connsiteY2" fmla="*/ 198837 h 198837"/>
                  <a:gd name="connsiteX3" fmla="*/ 0 w 45310"/>
                  <a:gd name="connsiteY3" fmla="*/ 198837 h 198837"/>
                </a:gdLst>
                <a:ahLst/>
                <a:cxnLst>
                  <a:cxn ang="0">
                    <a:pos x="connsiteX0" y="connsiteY0"/>
                  </a:cxn>
                  <a:cxn ang="0">
                    <a:pos x="connsiteX1" y="connsiteY1"/>
                  </a:cxn>
                  <a:cxn ang="0">
                    <a:pos x="connsiteX2" y="connsiteY2"/>
                  </a:cxn>
                  <a:cxn ang="0">
                    <a:pos x="connsiteX3" y="connsiteY3"/>
                  </a:cxn>
                </a:cxnLst>
                <a:rect l="l" t="t" r="r" b="b"/>
                <a:pathLst>
                  <a:path w="45310" h="198837">
                    <a:moveTo>
                      <a:pt x="0" y="0"/>
                    </a:moveTo>
                    <a:lnTo>
                      <a:pt x="45311" y="0"/>
                    </a:lnTo>
                    <a:lnTo>
                      <a:pt x="45311" y="198837"/>
                    </a:lnTo>
                    <a:lnTo>
                      <a:pt x="0" y="198837"/>
                    </a:lnTo>
                    <a:close/>
                  </a:path>
                </a:pathLst>
              </a:custGeom>
              <a:solidFill>
                <a:srgbClr val="00567D"/>
              </a:solidFill>
              <a:ln w="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F51D92E-C4C5-04D6-A5E0-59DDE62B1AB4}"/>
                  </a:ext>
                </a:extLst>
              </p:cNvPr>
              <p:cNvSpPr/>
              <p:nvPr/>
            </p:nvSpPr>
            <p:spPr>
              <a:xfrm>
                <a:off x="11099329" y="427470"/>
                <a:ext cx="168445" cy="198853"/>
              </a:xfrm>
              <a:custGeom>
                <a:avLst/>
                <a:gdLst>
                  <a:gd name="connsiteX0" fmla="*/ 123151 w 168445"/>
                  <a:gd name="connsiteY0" fmla="*/ 77890 h 198853"/>
                  <a:gd name="connsiteX1" fmla="*/ 45327 w 168445"/>
                  <a:gd name="connsiteY1" fmla="*/ 77890 h 198853"/>
                  <a:gd name="connsiteX2" fmla="*/ 45327 w 168445"/>
                  <a:gd name="connsiteY2" fmla="*/ 0 h 198853"/>
                  <a:gd name="connsiteX3" fmla="*/ 0 w 168445"/>
                  <a:gd name="connsiteY3" fmla="*/ 0 h 198853"/>
                  <a:gd name="connsiteX4" fmla="*/ 0 w 168445"/>
                  <a:gd name="connsiteY4" fmla="*/ 198854 h 198853"/>
                  <a:gd name="connsiteX5" fmla="*/ 45327 w 168445"/>
                  <a:gd name="connsiteY5" fmla="*/ 198854 h 198853"/>
                  <a:gd name="connsiteX6" fmla="*/ 45327 w 168445"/>
                  <a:gd name="connsiteY6" fmla="*/ 119838 h 198853"/>
                  <a:gd name="connsiteX7" fmla="*/ 123151 w 168445"/>
                  <a:gd name="connsiteY7" fmla="*/ 119838 h 198853"/>
                  <a:gd name="connsiteX8" fmla="*/ 123151 w 168445"/>
                  <a:gd name="connsiteY8" fmla="*/ 198854 h 198853"/>
                  <a:gd name="connsiteX9" fmla="*/ 168446 w 168445"/>
                  <a:gd name="connsiteY9" fmla="*/ 198854 h 198853"/>
                  <a:gd name="connsiteX10" fmla="*/ 168446 w 168445"/>
                  <a:gd name="connsiteY10" fmla="*/ 0 h 198853"/>
                  <a:gd name="connsiteX11" fmla="*/ 123151 w 168445"/>
                  <a:gd name="connsiteY11" fmla="*/ 0 h 198853"/>
                  <a:gd name="connsiteX12" fmla="*/ 123151 w 168445"/>
                  <a:gd name="connsiteY12" fmla="*/ 77890 h 19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445" h="198853">
                    <a:moveTo>
                      <a:pt x="123151" y="77890"/>
                    </a:moveTo>
                    <a:lnTo>
                      <a:pt x="45327" y="77890"/>
                    </a:lnTo>
                    <a:lnTo>
                      <a:pt x="45327" y="0"/>
                    </a:lnTo>
                    <a:lnTo>
                      <a:pt x="0" y="0"/>
                    </a:lnTo>
                    <a:lnTo>
                      <a:pt x="0" y="198854"/>
                    </a:lnTo>
                    <a:lnTo>
                      <a:pt x="45327" y="198854"/>
                    </a:lnTo>
                    <a:lnTo>
                      <a:pt x="45327" y="119838"/>
                    </a:lnTo>
                    <a:lnTo>
                      <a:pt x="123151" y="119838"/>
                    </a:lnTo>
                    <a:lnTo>
                      <a:pt x="123151" y="198854"/>
                    </a:lnTo>
                    <a:lnTo>
                      <a:pt x="168446" y="198854"/>
                    </a:lnTo>
                    <a:lnTo>
                      <a:pt x="168446" y="0"/>
                    </a:lnTo>
                    <a:lnTo>
                      <a:pt x="123151" y="0"/>
                    </a:lnTo>
                    <a:lnTo>
                      <a:pt x="123151" y="77890"/>
                    </a:lnTo>
                    <a:close/>
                  </a:path>
                </a:pathLst>
              </a:custGeom>
              <a:solidFill>
                <a:srgbClr val="00567D"/>
              </a:solidFill>
              <a:ln w="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FF8E6B1-C179-1AB2-4EBE-C9CAC1D2AADF}"/>
                  </a:ext>
                </a:extLst>
              </p:cNvPr>
              <p:cNvSpPr/>
              <p:nvPr/>
            </p:nvSpPr>
            <p:spPr>
              <a:xfrm>
                <a:off x="11332495" y="427473"/>
                <a:ext cx="45294" cy="198837"/>
              </a:xfrm>
              <a:custGeom>
                <a:avLst/>
                <a:gdLst>
                  <a:gd name="connsiteX0" fmla="*/ 0 w 45294"/>
                  <a:gd name="connsiteY0" fmla="*/ 0 h 198837"/>
                  <a:gd name="connsiteX1" fmla="*/ 45294 w 45294"/>
                  <a:gd name="connsiteY1" fmla="*/ 0 h 198837"/>
                  <a:gd name="connsiteX2" fmla="*/ 45294 w 45294"/>
                  <a:gd name="connsiteY2" fmla="*/ 198837 h 198837"/>
                  <a:gd name="connsiteX3" fmla="*/ 0 w 45294"/>
                  <a:gd name="connsiteY3" fmla="*/ 198837 h 198837"/>
                </a:gdLst>
                <a:ahLst/>
                <a:cxnLst>
                  <a:cxn ang="0">
                    <a:pos x="connsiteX0" y="connsiteY0"/>
                  </a:cxn>
                  <a:cxn ang="0">
                    <a:pos x="connsiteX1" y="connsiteY1"/>
                  </a:cxn>
                  <a:cxn ang="0">
                    <a:pos x="connsiteX2" y="connsiteY2"/>
                  </a:cxn>
                  <a:cxn ang="0">
                    <a:pos x="connsiteX3" y="connsiteY3"/>
                  </a:cxn>
                </a:cxnLst>
                <a:rect l="l" t="t" r="r" b="b"/>
                <a:pathLst>
                  <a:path w="45294" h="198837">
                    <a:moveTo>
                      <a:pt x="0" y="0"/>
                    </a:moveTo>
                    <a:lnTo>
                      <a:pt x="45294" y="0"/>
                    </a:lnTo>
                    <a:lnTo>
                      <a:pt x="45294" y="198837"/>
                    </a:lnTo>
                    <a:lnTo>
                      <a:pt x="0" y="198837"/>
                    </a:lnTo>
                    <a:close/>
                  </a:path>
                </a:pathLst>
              </a:custGeom>
              <a:solidFill>
                <a:srgbClr val="00567D"/>
              </a:solidFill>
              <a:ln w="0"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29D3ABF1-0711-8CB6-08E0-D31FBC119613}"/>
              </a:ext>
            </a:extLst>
          </p:cNvPr>
          <p:cNvGrpSpPr/>
          <p:nvPr/>
        </p:nvGrpSpPr>
        <p:grpSpPr>
          <a:xfrm>
            <a:off x="435079" y="5633570"/>
            <a:ext cx="8094010" cy="531341"/>
            <a:chOff x="45533" y="499887"/>
            <a:chExt cx="8094010" cy="531341"/>
          </a:xfrm>
        </p:grpSpPr>
        <p:sp>
          <p:nvSpPr>
            <p:cNvPr id="41" name="Rounded Rectangle 40">
              <a:extLst>
                <a:ext uri="{FF2B5EF4-FFF2-40B4-BE49-F238E27FC236}">
                  <a16:creationId xmlns:a16="http://schemas.microsoft.com/office/drawing/2014/main" id="{DDB1A876-6390-E864-3BCF-1D62337368FC}"/>
                </a:ext>
              </a:extLst>
            </p:cNvPr>
            <p:cNvSpPr/>
            <p:nvPr/>
          </p:nvSpPr>
          <p:spPr>
            <a:xfrm>
              <a:off x="45533" y="499887"/>
              <a:ext cx="8094010" cy="53134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tabLst/>
              </a:pPr>
              <a:endParaRPr kumimoji="0" lang="en-US" sz="2000" b="1" i="0" u="none" strike="noStrike" kern="1200" cap="none" spc="0" normalizeH="0" baseline="0" noProof="0">
                <a:ln>
                  <a:noFill/>
                </a:ln>
                <a:solidFill>
                  <a:prstClr val="white"/>
                </a:solidFill>
                <a:effectLst/>
                <a:uLnTx/>
                <a:uFillTx/>
                <a:latin typeface="+mj-lt"/>
                <a:ea typeface="Helvetica Neue" panose="02000503000000020004" pitchFamily="2" charset="0"/>
                <a:cs typeface="Helvetica Neue" panose="02000503000000020004" pitchFamily="2" charset="0"/>
              </a:endParaRPr>
            </a:p>
          </p:txBody>
        </p:sp>
        <p:cxnSp>
          <p:nvCxnSpPr>
            <p:cNvPr id="38" name="Straight Connector 37">
              <a:extLst>
                <a:ext uri="{FF2B5EF4-FFF2-40B4-BE49-F238E27FC236}">
                  <a16:creationId xmlns:a16="http://schemas.microsoft.com/office/drawing/2014/main" id="{152A7CC2-F02D-1452-333D-A0EE88C64C72}"/>
                </a:ext>
              </a:extLst>
            </p:cNvPr>
            <p:cNvCxnSpPr>
              <a:cxnSpLocks/>
            </p:cNvCxnSpPr>
            <p:nvPr/>
          </p:nvCxnSpPr>
          <p:spPr>
            <a:xfrm>
              <a:off x="3866932" y="615006"/>
              <a:ext cx="0" cy="2841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E2D7C7E-0FA1-3851-B11B-2815B707861C}"/>
                </a:ext>
              </a:extLst>
            </p:cNvPr>
            <p:cNvSpPr txBox="1"/>
            <p:nvPr/>
          </p:nvSpPr>
          <p:spPr>
            <a:xfrm>
              <a:off x="295458" y="572430"/>
              <a:ext cx="3357086" cy="338554"/>
            </a:xfrm>
            <a:prstGeom prst="rect">
              <a:avLst/>
            </a:prstGeom>
            <a:noFill/>
          </p:spPr>
          <p:txBody>
            <a:bodyPr wrap="square" anchor="t">
              <a:spAutoFit/>
            </a:bodyPr>
            <a:lstStyle/>
            <a:p>
              <a:pPr algn="r"/>
              <a:r>
                <a:rPr kumimoji="0" lang="en-US" sz="1600" i="0" u="none" strike="noStrike" kern="1200" cap="none" spc="0" normalizeH="0" baseline="0" noProof="0">
                  <a:ln>
                    <a:noFill/>
                  </a:ln>
                  <a:solidFill>
                    <a:prstClr val="white"/>
                  </a:solidFill>
                  <a:effectLst/>
                  <a:uLnTx/>
                  <a:uFillTx/>
                  <a:ea typeface="Helvetica Neue" panose="02000503000000020004" pitchFamily="2" charset="0"/>
                  <a:cs typeface="Helvetica Neue" panose="02000503000000020004" pitchFamily="2" charset="0"/>
                </a:rPr>
                <a:t>Publication : </a:t>
              </a:r>
              <a:r>
                <a:rPr kumimoji="0" lang="en-US" sz="1600" b="1" i="0" u="none" strike="noStrike" kern="1200" cap="none" spc="0" normalizeH="0" baseline="0" noProof="0">
                  <a:ln>
                    <a:noFill/>
                  </a:ln>
                  <a:solidFill>
                    <a:prstClr val="white"/>
                  </a:solidFill>
                  <a:effectLst/>
                  <a:uLnTx/>
                  <a:uFillTx/>
                  <a:latin typeface="+mj-lt"/>
                  <a:ea typeface="Helvetica Neue" panose="02000503000000020004" pitchFamily="2" charset="0"/>
                  <a:cs typeface="Helvetica Neue" panose="02000503000000020004" pitchFamily="2" charset="0"/>
                </a:rPr>
                <a:t>November 2025</a:t>
              </a:r>
              <a:endParaRPr lang="en-US"/>
            </a:p>
          </p:txBody>
        </p:sp>
        <p:sp>
          <p:nvSpPr>
            <p:cNvPr id="40" name="TextBox 39">
              <a:extLst>
                <a:ext uri="{FF2B5EF4-FFF2-40B4-BE49-F238E27FC236}">
                  <a16:creationId xmlns:a16="http://schemas.microsoft.com/office/drawing/2014/main" id="{B855759E-C93E-A564-8D92-0DBF7DFB6CB0}"/>
                </a:ext>
              </a:extLst>
            </p:cNvPr>
            <p:cNvSpPr txBox="1"/>
            <p:nvPr/>
          </p:nvSpPr>
          <p:spPr>
            <a:xfrm>
              <a:off x="4011509" y="572430"/>
              <a:ext cx="4019972" cy="338554"/>
            </a:xfrm>
            <a:prstGeom prst="rect">
              <a:avLst/>
            </a:prstGeom>
            <a:noFill/>
          </p:spPr>
          <p:txBody>
            <a:bodyPr wrap="square" anchor="t">
              <a:spAutoFit/>
            </a:bodyPr>
            <a:lstStyle/>
            <a:p>
              <a:pPr marL="0" marR="0" indent="0" defTabSz="914400" rtl="0" eaLnBrk="1" fontAlgn="auto" latinLnBrk="0" hangingPunct="1">
                <a:lnSpc>
                  <a:spcPct val="100000"/>
                </a:lnSpc>
                <a:spcBef>
                  <a:spcPts val="0"/>
                </a:spcBef>
                <a:spcAft>
                  <a:spcPts val="0"/>
                </a:spcAft>
                <a:buClrTx/>
                <a:buSzTx/>
                <a:buFontTx/>
                <a:buNone/>
                <a:tabLst/>
              </a:pPr>
              <a:r>
                <a:rPr kumimoji="0" lang="en-US" sz="1600" i="0" u="none" strike="noStrike" kern="1200" cap="none" spc="0" normalizeH="0" baseline="0" noProof="0">
                  <a:ln>
                    <a:noFill/>
                  </a:ln>
                  <a:solidFill>
                    <a:prstClr val="white"/>
                  </a:solidFill>
                  <a:effectLst/>
                  <a:uLnTx/>
                  <a:uFillTx/>
                  <a:ea typeface="Helvetica Neue" panose="02000503000000020004" pitchFamily="2" charset="0"/>
                  <a:cs typeface="Helvetica Neue" panose="02000503000000020004" pitchFamily="2" charset="0"/>
                </a:rPr>
                <a:t>Data Collection:  </a:t>
              </a:r>
              <a:r>
                <a:rPr lang="en-US" sz="1600" b="1">
                  <a:solidFill>
                    <a:prstClr val="white"/>
                  </a:solidFill>
                  <a:latin typeface="+mj-lt"/>
                  <a:ea typeface="Helvetica Neue" panose="02000503000000020004" pitchFamily="2" charset="0"/>
                  <a:cs typeface="Helvetica Neue" panose="02000503000000020004" pitchFamily="2" charset="0"/>
                </a:rPr>
                <a:t>July 2025</a:t>
              </a:r>
              <a:endParaRPr kumimoji="0" lang="en-US" sz="3200" b="1" i="0" u="none" strike="noStrike" kern="1200" cap="none" spc="0" normalizeH="0" baseline="0" noProof="0">
                <a:ln>
                  <a:noFill/>
                </a:ln>
                <a:solidFill>
                  <a:prstClr val="white"/>
                </a:solidFill>
                <a:effectLst/>
                <a:uLnTx/>
                <a:uFillTx/>
                <a:latin typeface="+mj-lt"/>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312971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B82A-30D5-D268-789D-9C2EE015CF30}"/>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F0BBE1D4-5959-00D2-910D-35F258E330A7}"/>
              </a:ext>
            </a:extLst>
          </p:cNvPr>
          <p:cNvSpPr>
            <a:spLocks noGrp="1"/>
          </p:cNvSpPr>
          <p:nvPr>
            <p:ph type="body" sz="quarter" idx="4294967295"/>
          </p:nvPr>
        </p:nvSpPr>
        <p:spPr>
          <a:xfrm>
            <a:off x="77002" y="6336145"/>
            <a:ext cx="6212962" cy="514249"/>
          </a:xfrm>
        </p:spPr>
        <p:txBody>
          <a:bodyPr anchor="b">
            <a:normAutofit/>
          </a:bodyPr>
          <a:lstStyle/>
          <a:p>
            <a:pPr marL="0" indent="0">
              <a:buNone/>
            </a:pPr>
            <a:r>
              <a:rPr lang="en-US" sz="800">
                <a:solidFill>
                  <a:schemeClr val="accent3"/>
                </a:solidFill>
              </a:rPr>
              <a:t>Q12. When choosing home improvement products for a project (like tools, hardware, paint, etc.), which of the following factors are important to you?  Select all that apply </a:t>
            </a:r>
          </a:p>
        </p:txBody>
      </p:sp>
      <p:sp>
        <p:nvSpPr>
          <p:cNvPr id="3" name="Title 2">
            <a:extLst>
              <a:ext uri="{FF2B5EF4-FFF2-40B4-BE49-F238E27FC236}">
                <a16:creationId xmlns:a16="http://schemas.microsoft.com/office/drawing/2014/main" id="{E9202245-695B-580E-E35B-8226635E0D0B}"/>
              </a:ext>
            </a:extLst>
          </p:cNvPr>
          <p:cNvSpPr>
            <a:spLocks noGrp="1"/>
          </p:cNvSpPr>
          <p:nvPr>
            <p:ph type="title"/>
          </p:nvPr>
        </p:nvSpPr>
        <p:spPr>
          <a:xfrm>
            <a:off x="133028" y="81494"/>
            <a:ext cx="11921440" cy="1148041"/>
          </a:xfrm>
        </p:spPr>
        <p:txBody>
          <a:bodyPr/>
          <a:lstStyle/>
          <a:p>
            <a:r>
              <a:rPr lang="en-US"/>
              <a:t>Manufacturing country of origin matters, yet price, quality, and durability seem to dominate most home improvement decisions.</a:t>
            </a:r>
          </a:p>
        </p:txBody>
      </p:sp>
      <p:graphicFrame>
        <p:nvGraphicFramePr>
          <p:cNvPr id="5" name="Chart 4">
            <a:extLst>
              <a:ext uri="{FF2B5EF4-FFF2-40B4-BE49-F238E27FC236}">
                <a16:creationId xmlns:a16="http://schemas.microsoft.com/office/drawing/2014/main" id="{3B17ADAE-1818-E68E-5D80-0BB573D17395}"/>
              </a:ext>
            </a:extLst>
          </p:cNvPr>
          <p:cNvGraphicFramePr/>
          <p:nvPr>
            <p:extLst>
              <p:ext uri="{D42A27DB-BD31-4B8C-83A1-F6EECF244321}">
                <p14:modId xmlns:p14="http://schemas.microsoft.com/office/powerpoint/2010/main" val="48629963"/>
              </p:ext>
            </p:extLst>
          </p:nvPr>
        </p:nvGraphicFramePr>
        <p:xfrm>
          <a:off x="160735" y="1422486"/>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8">
            <a:extLst>
              <a:ext uri="{FF2B5EF4-FFF2-40B4-BE49-F238E27FC236}">
                <a16:creationId xmlns:a16="http://schemas.microsoft.com/office/drawing/2014/main" id="{DD9C1231-E292-F0F5-8A0C-5BBBF261995D}"/>
              </a:ext>
            </a:extLst>
          </p:cNvPr>
          <p:cNvSpPr txBox="1">
            <a:spLocks/>
          </p:cNvSpPr>
          <p:nvPr/>
        </p:nvSpPr>
        <p:spPr>
          <a:xfrm>
            <a:off x="3440784" y="1177981"/>
            <a:ext cx="5863950" cy="4079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a:solidFill>
                  <a:schemeClr val="accent3"/>
                </a:solidFill>
                <a:latin typeface="+mj-lt"/>
              </a:rPr>
              <a:t>Important Factors in Choosing HI Products</a:t>
            </a:r>
          </a:p>
        </p:txBody>
      </p:sp>
      <p:graphicFrame>
        <p:nvGraphicFramePr>
          <p:cNvPr id="8" name="Chart 7">
            <a:extLst>
              <a:ext uri="{FF2B5EF4-FFF2-40B4-BE49-F238E27FC236}">
                <a16:creationId xmlns:a16="http://schemas.microsoft.com/office/drawing/2014/main" id="{70F20739-D0EA-9BBC-7DAD-5B1EFE089363}"/>
              </a:ext>
            </a:extLst>
          </p:cNvPr>
          <p:cNvGraphicFramePr/>
          <p:nvPr>
            <p:extLst>
              <p:ext uri="{D42A27DB-BD31-4B8C-83A1-F6EECF244321}">
                <p14:modId xmlns:p14="http://schemas.microsoft.com/office/powerpoint/2010/main" val="703422645"/>
              </p:ext>
            </p:extLst>
          </p:nvPr>
        </p:nvGraphicFramePr>
        <p:xfrm>
          <a:off x="9304735" y="1177982"/>
          <a:ext cx="2815929" cy="5273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84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FAC67-3CCE-B61C-1C13-453AC2C548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A2B1A3-2F7A-5023-A5AA-3D4C8BD989D0}"/>
              </a:ext>
            </a:extLst>
          </p:cNvPr>
          <p:cNvSpPr>
            <a:spLocks noGrp="1"/>
          </p:cNvSpPr>
          <p:nvPr>
            <p:ph type="body" sz="quarter" idx="16"/>
          </p:nvPr>
        </p:nvSpPr>
        <p:spPr>
          <a:xfrm>
            <a:off x="99862" y="6477800"/>
            <a:ext cx="6300937" cy="376477"/>
          </a:xfrm>
        </p:spPr>
        <p:txBody>
          <a:bodyPr/>
          <a:lstStyle/>
          <a:p>
            <a:r>
              <a:rPr lang="en-US" dirty="0"/>
              <a:t>Q18. Please select the following countries or regions that you would prefer to buy home improvement products from.?</a:t>
            </a:r>
          </a:p>
        </p:txBody>
      </p:sp>
      <p:sp>
        <p:nvSpPr>
          <p:cNvPr id="3" name="Title 2">
            <a:extLst>
              <a:ext uri="{FF2B5EF4-FFF2-40B4-BE49-F238E27FC236}">
                <a16:creationId xmlns:a16="http://schemas.microsoft.com/office/drawing/2014/main" id="{4A82A932-D6A2-3018-CBA7-FA680C36FCD8}"/>
              </a:ext>
            </a:extLst>
          </p:cNvPr>
          <p:cNvSpPr>
            <a:spLocks noGrp="1"/>
          </p:cNvSpPr>
          <p:nvPr>
            <p:ph type="title"/>
          </p:nvPr>
        </p:nvSpPr>
        <p:spPr/>
        <p:txBody>
          <a:bodyPr/>
          <a:lstStyle/>
          <a:p>
            <a:r>
              <a:rPr lang="en-US">
                <a:solidFill>
                  <a:schemeClr val="bg1"/>
                </a:solidFill>
                <a:latin typeface="Times New Roman" panose="02020603050405020304" pitchFamily="18" charset="0"/>
                <a:cs typeface="Times New Roman" panose="02020603050405020304" pitchFamily="18" charset="0"/>
              </a:rPr>
              <a:t>♀♂</a:t>
            </a:r>
            <a:endParaRPr lang="en-US">
              <a:solidFill>
                <a:schemeClr val="bg1"/>
              </a:solidFill>
            </a:endParaRPr>
          </a:p>
        </p:txBody>
      </p:sp>
      <p:sp>
        <p:nvSpPr>
          <p:cNvPr id="5" name="Title 2">
            <a:extLst>
              <a:ext uri="{FF2B5EF4-FFF2-40B4-BE49-F238E27FC236}">
                <a16:creationId xmlns:a16="http://schemas.microsoft.com/office/drawing/2014/main" id="{02B93A32-0781-ADE4-E8F5-2D9011901953}"/>
              </a:ext>
            </a:extLst>
          </p:cNvPr>
          <p:cNvSpPr txBox="1">
            <a:spLocks/>
          </p:cNvSpPr>
          <p:nvPr/>
        </p:nvSpPr>
        <p:spPr>
          <a:xfrm>
            <a:off x="27993" y="81494"/>
            <a:ext cx="12126683" cy="870206"/>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chemeClr val="accent2"/>
                </a:solidFill>
                <a:latin typeface="+mj-lt"/>
                <a:ea typeface="+mj-ea"/>
                <a:cs typeface="GOTHAM-MEDIUM" panose="02000604040000020004" pitchFamily="2" charset="0"/>
              </a:defRPr>
            </a:lvl1pPr>
          </a:lstStyle>
          <a:p>
            <a:r>
              <a:rPr lang="en-US" dirty="0"/>
              <a:t>The U.S. overwhelmingly dominates manufacturing preference, with most homeowners including it among their top choices.</a:t>
            </a:r>
          </a:p>
        </p:txBody>
      </p:sp>
      <p:graphicFrame>
        <p:nvGraphicFramePr>
          <p:cNvPr id="7" name="Chart 6">
            <a:extLst>
              <a:ext uri="{FF2B5EF4-FFF2-40B4-BE49-F238E27FC236}">
                <a16:creationId xmlns:a16="http://schemas.microsoft.com/office/drawing/2014/main" id="{550C4978-807E-6E08-6B94-EAC7A5D2948A}"/>
              </a:ext>
            </a:extLst>
          </p:cNvPr>
          <p:cNvGraphicFramePr/>
          <p:nvPr>
            <p:extLst>
              <p:ext uri="{D42A27DB-BD31-4B8C-83A1-F6EECF244321}">
                <p14:modId xmlns:p14="http://schemas.microsoft.com/office/powerpoint/2010/main" val="1898570236"/>
              </p:ext>
            </p:extLst>
          </p:nvPr>
        </p:nvGraphicFramePr>
        <p:xfrm>
          <a:off x="312433" y="1273847"/>
          <a:ext cx="598573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62B5C04-3F24-2164-5AC3-08689B8A717B}"/>
              </a:ext>
            </a:extLst>
          </p:cNvPr>
          <p:cNvGraphicFramePr/>
          <p:nvPr>
            <p:extLst>
              <p:ext uri="{D42A27DB-BD31-4B8C-83A1-F6EECF244321}">
                <p14:modId xmlns:p14="http://schemas.microsoft.com/office/powerpoint/2010/main" val="881670410"/>
              </p:ext>
            </p:extLst>
          </p:nvPr>
        </p:nvGraphicFramePr>
        <p:xfrm>
          <a:off x="6208297" y="1773706"/>
          <a:ext cx="288036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2BCAB2B-6A72-291D-ECDB-E72995BF0F2D}"/>
              </a:ext>
            </a:extLst>
          </p:cNvPr>
          <p:cNvGraphicFramePr/>
          <p:nvPr>
            <p:extLst>
              <p:ext uri="{D42A27DB-BD31-4B8C-83A1-F6EECF244321}">
                <p14:modId xmlns:p14="http://schemas.microsoft.com/office/powerpoint/2010/main" val="3867745759"/>
              </p:ext>
            </p:extLst>
          </p:nvPr>
        </p:nvGraphicFramePr>
        <p:xfrm>
          <a:off x="9103958" y="1773706"/>
          <a:ext cx="288036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F187077-E729-C91E-6DF9-C682475E2BA7}"/>
              </a:ext>
            </a:extLst>
          </p:cNvPr>
          <p:cNvGraphicFramePr/>
          <p:nvPr>
            <p:extLst>
              <p:ext uri="{D42A27DB-BD31-4B8C-83A1-F6EECF244321}">
                <p14:modId xmlns:p14="http://schemas.microsoft.com/office/powerpoint/2010/main" val="242394371"/>
              </p:ext>
            </p:extLst>
          </p:nvPr>
        </p:nvGraphicFramePr>
        <p:xfrm>
          <a:off x="6219352" y="3987221"/>
          <a:ext cx="288036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4FEA2586-3C8C-1492-73B2-A301AF82BD03}"/>
              </a:ext>
            </a:extLst>
          </p:cNvPr>
          <p:cNvGraphicFramePr/>
          <p:nvPr>
            <p:extLst>
              <p:ext uri="{D42A27DB-BD31-4B8C-83A1-F6EECF244321}">
                <p14:modId xmlns:p14="http://schemas.microsoft.com/office/powerpoint/2010/main" val="1872377488"/>
              </p:ext>
            </p:extLst>
          </p:nvPr>
        </p:nvGraphicFramePr>
        <p:xfrm>
          <a:off x="9115013" y="3987221"/>
          <a:ext cx="288036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3EAD6A96-3EF7-89D1-BC09-973A90094DF1}"/>
              </a:ext>
            </a:extLst>
          </p:cNvPr>
          <p:cNvSpPr txBox="1"/>
          <p:nvPr/>
        </p:nvSpPr>
        <p:spPr>
          <a:xfrm>
            <a:off x="7259632" y="1340820"/>
            <a:ext cx="3710762" cy="338554"/>
          </a:xfrm>
          <a:prstGeom prst="rect">
            <a:avLst/>
          </a:prstGeom>
          <a:noFill/>
        </p:spPr>
        <p:txBody>
          <a:bodyPr wrap="square" rtlCol="0">
            <a:spAutoFit/>
          </a:bodyPr>
          <a:lstStyle/>
          <a:p>
            <a:pPr algn="ctr"/>
            <a:r>
              <a:rPr lang="en-US" sz="1600" b="1" dirty="0">
                <a:solidFill>
                  <a:schemeClr val="accent3"/>
                </a:solidFill>
              </a:rPr>
              <a:t>Four Types of Homeowners</a:t>
            </a:r>
          </a:p>
        </p:txBody>
      </p:sp>
    </p:spTree>
    <p:extLst>
      <p:ext uri="{BB962C8B-B14F-4D97-AF65-F5344CB8AC3E}">
        <p14:creationId xmlns:p14="http://schemas.microsoft.com/office/powerpoint/2010/main" val="395269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A6EBE-35E9-2D5F-F441-429073A75B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B1768B-6401-FE54-C7A7-2795899301F6}"/>
              </a:ext>
            </a:extLst>
          </p:cNvPr>
          <p:cNvSpPr>
            <a:spLocks noGrp="1"/>
          </p:cNvSpPr>
          <p:nvPr>
            <p:ph type="title"/>
          </p:nvPr>
        </p:nvSpPr>
        <p:spPr/>
        <p:txBody>
          <a:bodyPr/>
          <a:lstStyle/>
          <a:p>
            <a:r>
              <a:rPr lang="en-US" dirty="0"/>
              <a:t>Even with top ratings in all attributes, Chinese-made products still trail average rated American-made options in purchase preference.</a:t>
            </a:r>
            <a:br>
              <a:rPr lang="en-US" dirty="0"/>
            </a:br>
            <a:endParaRPr lang="en-US" dirty="0"/>
          </a:p>
        </p:txBody>
      </p:sp>
      <p:graphicFrame>
        <p:nvGraphicFramePr>
          <p:cNvPr id="4" name="Table 7">
            <a:extLst>
              <a:ext uri="{FF2B5EF4-FFF2-40B4-BE49-F238E27FC236}">
                <a16:creationId xmlns:a16="http://schemas.microsoft.com/office/drawing/2014/main" id="{62CC9994-67E2-4FDB-CF35-9BD2C3464797}"/>
              </a:ext>
            </a:extLst>
          </p:cNvPr>
          <p:cNvGraphicFramePr>
            <a:graphicFrameLocks noGrp="1"/>
          </p:cNvGraphicFramePr>
          <p:nvPr>
            <p:extLst>
              <p:ext uri="{D42A27DB-BD31-4B8C-83A1-F6EECF244321}">
                <p14:modId xmlns:p14="http://schemas.microsoft.com/office/powerpoint/2010/main" val="1008895485"/>
              </p:ext>
            </p:extLst>
          </p:nvPr>
        </p:nvGraphicFramePr>
        <p:xfrm>
          <a:off x="3009505" y="3744224"/>
          <a:ext cx="8759239" cy="2042160"/>
        </p:xfrm>
        <a:graphic>
          <a:graphicData uri="http://schemas.openxmlformats.org/drawingml/2006/table">
            <a:tbl>
              <a:tblPr firstRow="1" bandRow="1">
                <a:tableStyleId>{5C22544A-7EE6-4342-B048-85BDC9FD1C3A}</a:tableStyleId>
              </a:tblPr>
              <a:tblGrid>
                <a:gridCol w="1289251">
                  <a:extLst>
                    <a:ext uri="{9D8B030D-6E8A-4147-A177-3AD203B41FA5}">
                      <a16:colId xmlns:a16="http://schemas.microsoft.com/office/drawing/2014/main" val="628942092"/>
                    </a:ext>
                  </a:extLst>
                </a:gridCol>
                <a:gridCol w="1244998">
                  <a:extLst>
                    <a:ext uri="{9D8B030D-6E8A-4147-A177-3AD203B41FA5}">
                      <a16:colId xmlns:a16="http://schemas.microsoft.com/office/drawing/2014/main" val="1857691402"/>
                    </a:ext>
                  </a:extLst>
                </a:gridCol>
                <a:gridCol w="1244998">
                  <a:extLst>
                    <a:ext uri="{9D8B030D-6E8A-4147-A177-3AD203B41FA5}">
                      <a16:colId xmlns:a16="http://schemas.microsoft.com/office/drawing/2014/main" val="2190179082"/>
                    </a:ext>
                  </a:extLst>
                </a:gridCol>
                <a:gridCol w="1244998">
                  <a:extLst>
                    <a:ext uri="{9D8B030D-6E8A-4147-A177-3AD203B41FA5}">
                      <a16:colId xmlns:a16="http://schemas.microsoft.com/office/drawing/2014/main" val="1613798950"/>
                    </a:ext>
                  </a:extLst>
                </a:gridCol>
                <a:gridCol w="1244998">
                  <a:extLst>
                    <a:ext uri="{9D8B030D-6E8A-4147-A177-3AD203B41FA5}">
                      <a16:colId xmlns:a16="http://schemas.microsoft.com/office/drawing/2014/main" val="4047546361"/>
                    </a:ext>
                  </a:extLst>
                </a:gridCol>
                <a:gridCol w="1244998">
                  <a:extLst>
                    <a:ext uri="{9D8B030D-6E8A-4147-A177-3AD203B41FA5}">
                      <a16:colId xmlns:a16="http://schemas.microsoft.com/office/drawing/2014/main" val="1543487703"/>
                    </a:ext>
                  </a:extLst>
                </a:gridCol>
                <a:gridCol w="1244998">
                  <a:extLst>
                    <a:ext uri="{9D8B030D-6E8A-4147-A177-3AD203B41FA5}">
                      <a16:colId xmlns:a16="http://schemas.microsoft.com/office/drawing/2014/main" val="2405485979"/>
                    </a:ext>
                  </a:extLst>
                </a:gridCol>
              </a:tblGrid>
              <a:tr h="0">
                <a:tc>
                  <a:txBody>
                    <a:bodyPr/>
                    <a:lstStyle/>
                    <a:p>
                      <a:pPr algn="ctr"/>
                      <a:endParaRPr lang="en-US" sz="1000"/>
                    </a:p>
                  </a:txBody>
                  <a:tcPr anchor="ctr">
                    <a:noFill/>
                  </a:tcPr>
                </a:tc>
                <a:tc>
                  <a:txBody>
                    <a:bodyPr/>
                    <a:lstStyle/>
                    <a:p>
                      <a:pPr algn="ctr"/>
                      <a:r>
                        <a:rPr lang="en-US" sz="1000"/>
                        <a:t>United States</a:t>
                      </a:r>
                    </a:p>
                  </a:txBody>
                  <a:tcPr anchor="ctr"/>
                </a:tc>
                <a:tc>
                  <a:txBody>
                    <a:bodyPr/>
                    <a:lstStyle/>
                    <a:p>
                      <a:pPr algn="ctr"/>
                      <a:r>
                        <a:rPr lang="en-US" sz="1000"/>
                        <a:t>Canada</a:t>
                      </a:r>
                    </a:p>
                  </a:txBody>
                  <a:tcPr anchor="ctr">
                    <a:solidFill>
                      <a:schemeClr val="accent2"/>
                    </a:solidFill>
                  </a:tcPr>
                </a:tc>
                <a:tc>
                  <a:txBody>
                    <a:bodyPr/>
                    <a:lstStyle/>
                    <a:p>
                      <a:pPr algn="ctr"/>
                      <a:r>
                        <a:rPr lang="en-US" sz="1000"/>
                        <a:t>Other</a:t>
                      </a:r>
                    </a:p>
                  </a:txBody>
                  <a:tcPr anchor="ctr">
                    <a:solidFill>
                      <a:schemeClr val="accent6"/>
                    </a:solidFill>
                  </a:tcPr>
                </a:tc>
                <a:tc>
                  <a:txBody>
                    <a:bodyPr/>
                    <a:lstStyle/>
                    <a:p>
                      <a:pPr algn="ctr"/>
                      <a:r>
                        <a:rPr lang="en-US" sz="1000"/>
                        <a:t>Mexico</a:t>
                      </a: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China</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None</a:t>
                      </a:r>
                    </a:p>
                  </a:txBody>
                  <a:tcPr anchor="ctr">
                    <a:solidFill>
                      <a:schemeClr val="accent3"/>
                    </a:solidFill>
                  </a:tcPr>
                </a:tc>
                <a:extLst>
                  <a:ext uri="{0D108BD9-81ED-4DB2-BD59-A6C34878D82A}">
                    <a16:rowId xmlns:a16="http://schemas.microsoft.com/office/drawing/2014/main" val="3702806325"/>
                  </a:ext>
                </a:extLst>
              </a:tr>
              <a:tr h="144040">
                <a:tc>
                  <a:txBody>
                    <a:bodyPr/>
                    <a:lstStyle/>
                    <a:p>
                      <a:r>
                        <a:rPr lang="en-US" sz="1100" b="0" i="0" u="none" strike="noStrike" baseline="0">
                          <a:solidFill>
                            <a:srgbClr val="000000"/>
                          </a:solidFill>
                          <a:latin typeface="+mn-lt"/>
                          <a:cs typeface="Arial" panose="020B0604020202020204" pitchFamily="34" charset="0"/>
                        </a:rPr>
                        <a:t>Online Reviews</a:t>
                      </a:r>
                    </a:p>
                  </a:txBody>
                  <a:tcPr anchor="ctr">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Mixed Reviews</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cs typeface="Arial" panose="020B0604020202020204" pitchFamily="34" charset="0"/>
                        </a:rPr>
                        <a:t>Mixed Reviews</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cs typeface="Arial" panose="020B0604020202020204" pitchFamily="34" charset="0"/>
                        </a:rPr>
                        <a:t>Mixed Reviews</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mn-lt"/>
                          <a:cs typeface="Arial" panose="020B0604020202020204" pitchFamily="34" charset="0"/>
                        </a:rPr>
                        <a:t>Mixed Reviews</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mn-lt"/>
                          <a:cs typeface="Arial" panose="020B0604020202020204" pitchFamily="34" charset="0"/>
                        </a:rPr>
                        <a:t>Highly Rated</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solidFill>
                      <a:schemeClr val="accent5"/>
                    </a:solidFill>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a:latin typeface="+mn-lt"/>
                        </a:rPr>
                        <a:t>(Would not select any of presented options)</a:t>
                      </a:r>
                    </a:p>
                  </a:txBody>
                  <a:tcPr anchor="ctr">
                    <a:lnL w="9525" cap="flat" cmpd="sng" algn="ctr">
                      <a:solidFill>
                        <a:schemeClr val="bg2"/>
                      </a:solidFill>
                      <a:prstDash val="solid"/>
                      <a:round/>
                      <a:headEnd type="none" w="med" len="med"/>
                      <a:tailEnd type="none" w="med" len="med"/>
                    </a:lnL>
                    <a:noFill/>
                  </a:tcPr>
                </a:tc>
                <a:extLst>
                  <a:ext uri="{0D108BD9-81ED-4DB2-BD59-A6C34878D82A}">
                    <a16:rowId xmlns:a16="http://schemas.microsoft.com/office/drawing/2014/main" val="2343647139"/>
                  </a:ext>
                </a:extLst>
              </a:tr>
              <a:tr h="0">
                <a:tc>
                  <a:txBody>
                    <a:bodyPr/>
                    <a:lstStyle/>
                    <a:p>
                      <a:r>
                        <a:rPr lang="en-US" sz="1100" b="0" i="0" u="none" strike="noStrike" baseline="0">
                          <a:solidFill>
                            <a:srgbClr val="000000"/>
                          </a:solidFill>
                          <a:latin typeface="+mn-lt"/>
                          <a:cs typeface="Arial" panose="020B0604020202020204" pitchFamily="34" charset="0"/>
                        </a:rPr>
                        <a:t>Price</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AVG Price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Arial" panose="020B0604020202020204" pitchFamily="34" charset="0"/>
                        </a:rPr>
                        <a:t>AVG Price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Arial" panose="020B0604020202020204" pitchFamily="34" charset="0"/>
                        </a:rPr>
                        <a:t>AVG Price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AVG Price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1" i="0" u="none" strike="noStrike" dirty="0">
                          <a:solidFill>
                            <a:schemeClr val="bg1"/>
                          </a:solidFill>
                          <a:effectLst/>
                          <a:latin typeface="+mn-lt"/>
                          <a:cs typeface="Arial" panose="020B0604020202020204" pitchFamily="34" charset="0"/>
                        </a:rPr>
                        <a:t>25% Below AVG</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solidFill>
                  </a:tcPr>
                </a:tc>
                <a:tc vMerge="1">
                  <a:txBody>
                    <a:bodyPr/>
                    <a:lstStyle/>
                    <a:p>
                      <a:endParaRPr lang="en-US"/>
                    </a:p>
                  </a:txBody>
                  <a:tcPr>
                    <a:lnL w="9525"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56872515"/>
                  </a:ext>
                </a:extLst>
              </a:tr>
              <a:tr h="0">
                <a:tc>
                  <a:txBody>
                    <a:bodyPr/>
                    <a:lstStyle/>
                    <a:p>
                      <a:r>
                        <a:rPr lang="en-US" sz="1100" b="0" i="0" u="none" strike="noStrike" baseline="0">
                          <a:solidFill>
                            <a:srgbClr val="000000"/>
                          </a:solidFill>
                          <a:latin typeface="+mn-lt"/>
                          <a:cs typeface="Arial" panose="020B0604020202020204" pitchFamily="34" charset="0"/>
                        </a:rPr>
                        <a:t>Product Quality	</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Arial" panose="020B0604020202020204" pitchFamily="34" charset="0"/>
                        </a:rPr>
                        <a:t>Better </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Arial" panose="020B0604020202020204" pitchFamily="34" charset="0"/>
                        </a:rPr>
                        <a:t>Better</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Arial" panose="020B0604020202020204" pitchFamily="34" charset="0"/>
                        </a:rPr>
                        <a:t>Better</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Better</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1" i="0" u="none" strike="noStrike" dirty="0">
                          <a:solidFill>
                            <a:schemeClr val="bg1"/>
                          </a:solidFill>
                          <a:effectLst/>
                          <a:latin typeface="+mn-lt"/>
                          <a:cs typeface="Arial" panose="020B0604020202020204" pitchFamily="34" charset="0"/>
                        </a:rPr>
                        <a:t>Best</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solidFill>
                  </a:tcPr>
                </a:tc>
                <a:tc vMerge="1">
                  <a:txBody>
                    <a:bodyPr/>
                    <a:lstStyle/>
                    <a:p>
                      <a:endParaRPr lang="en-US"/>
                    </a:p>
                  </a:txBody>
                  <a:tcPr/>
                </a:tc>
                <a:extLst>
                  <a:ext uri="{0D108BD9-81ED-4DB2-BD59-A6C34878D82A}">
                    <a16:rowId xmlns:a16="http://schemas.microsoft.com/office/drawing/2014/main" val="159307502"/>
                  </a:ext>
                </a:extLst>
              </a:tr>
              <a:tr h="0">
                <a:tc>
                  <a:txBody>
                    <a:bodyPr/>
                    <a:lstStyle/>
                    <a:p>
                      <a:r>
                        <a:rPr lang="en-US" sz="1100" b="0" i="0" u="none" strike="noStrike" baseline="0">
                          <a:solidFill>
                            <a:srgbClr val="000000"/>
                          </a:solidFill>
                          <a:latin typeface="+mn-lt"/>
                          <a:cs typeface="Arial" panose="020B0604020202020204" pitchFamily="34" charset="0"/>
                        </a:rPr>
                        <a:t>Product Availability</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Moderate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mn-lt"/>
                          <a:cs typeface="Arial" panose="020B0604020202020204" pitchFamily="34" charset="0"/>
                        </a:rPr>
                        <a:t>Moderate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mn-lt"/>
                          <a:cs typeface="Arial" panose="020B0604020202020204" pitchFamily="34" charset="0"/>
                        </a:rPr>
                        <a:t>Moderate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Moderate</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1" i="0" u="none" strike="noStrike" dirty="0">
                          <a:solidFill>
                            <a:schemeClr val="bg1"/>
                          </a:solidFill>
                          <a:effectLst/>
                          <a:latin typeface="+mn-lt"/>
                          <a:cs typeface="Arial" panose="020B0604020202020204" pitchFamily="34" charset="0"/>
                        </a:rPr>
                        <a:t>Available </a:t>
                      </a:r>
                    </a:p>
                    <a:p>
                      <a:pPr algn="ctr" fontAlgn="b"/>
                      <a:r>
                        <a:rPr lang="en-US" sz="1100" b="1" i="0" u="none" strike="noStrike" dirty="0">
                          <a:solidFill>
                            <a:schemeClr val="bg1"/>
                          </a:solidFill>
                          <a:effectLst/>
                          <a:latin typeface="+mn-lt"/>
                          <a:cs typeface="Arial" panose="020B0604020202020204" pitchFamily="34" charset="0"/>
                        </a:rPr>
                        <a:t>(in stock)</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solidFill>
                  </a:tcPr>
                </a:tc>
                <a:tc vMerge="1">
                  <a:txBody>
                    <a:bodyPr/>
                    <a:lstStyle/>
                    <a:p>
                      <a:endParaRPr lang="en-US"/>
                    </a:p>
                  </a:txBody>
                  <a:tcPr/>
                </a:tc>
                <a:extLst>
                  <a:ext uri="{0D108BD9-81ED-4DB2-BD59-A6C34878D82A}">
                    <a16:rowId xmlns:a16="http://schemas.microsoft.com/office/drawing/2014/main" val="2270977366"/>
                  </a:ext>
                </a:extLst>
              </a:tr>
              <a:tr h="0">
                <a:tc>
                  <a:txBody>
                    <a:bodyPr/>
                    <a:lstStyle/>
                    <a:p>
                      <a:r>
                        <a:rPr lang="en-US" sz="1100" b="0" i="0" u="none" strike="noStrike" baseline="0">
                          <a:solidFill>
                            <a:srgbClr val="000000"/>
                          </a:solidFill>
                          <a:latin typeface="+mn-lt"/>
                          <a:cs typeface="Arial" panose="020B0604020202020204" pitchFamily="34" charset="0"/>
                        </a:rPr>
                        <a:t>Product Support</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Standard</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mn-lt"/>
                          <a:cs typeface="Arial" panose="020B0604020202020204" pitchFamily="34" charset="0"/>
                        </a:rPr>
                        <a:t>Standard</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Standard</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mn-lt"/>
                          <a:cs typeface="Arial" panose="020B0604020202020204" pitchFamily="34" charset="0"/>
                        </a:rPr>
                        <a:t>Standard</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ctr" fontAlgn="b"/>
                      <a:r>
                        <a:rPr lang="en-US" sz="1100" b="1" i="0" u="none" strike="noStrike" dirty="0">
                          <a:solidFill>
                            <a:schemeClr val="bg1"/>
                          </a:solidFill>
                          <a:effectLst/>
                          <a:latin typeface="+mn-lt"/>
                          <a:cs typeface="Arial" panose="020B0604020202020204" pitchFamily="34" charset="0"/>
                        </a:rPr>
                        <a:t>Premium</a:t>
                      </a:r>
                    </a:p>
                  </a:txBody>
                  <a:tcPr marL="9525" marR="9525" marT="9525" marB="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solidFill>
                  </a:tcPr>
                </a:tc>
                <a:tc vMerge="1">
                  <a:txBody>
                    <a:bodyPr/>
                    <a:lstStyle/>
                    <a:p>
                      <a:endParaRPr lang="en-US"/>
                    </a:p>
                  </a:txBody>
                  <a:tcPr/>
                </a:tc>
                <a:extLst>
                  <a:ext uri="{0D108BD9-81ED-4DB2-BD59-A6C34878D82A}">
                    <a16:rowId xmlns:a16="http://schemas.microsoft.com/office/drawing/2014/main" val="3745680152"/>
                  </a:ext>
                </a:extLst>
              </a:tr>
            </a:tbl>
          </a:graphicData>
        </a:graphic>
      </p:graphicFrame>
      <p:sp>
        <p:nvSpPr>
          <p:cNvPr id="6" name="TextBox 5">
            <a:extLst>
              <a:ext uri="{FF2B5EF4-FFF2-40B4-BE49-F238E27FC236}">
                <a16:creationId xmlns:a16="http://schemas.microsoft.com/office/drawing/2014/main" id="{3B286FA6-FD86-5127-25CF-0E9A6C225CCC}"/>
              </a:ext>
            </a:extLst>
          </p:cNvPr>
          <p:cNvSpPr txBox="1"/>
          <p:nvPr/>
        </p:nvSpPr>
        <p:spPr>
          <a:xfrm>
            <a:off x="6296483" y="1203702"/>
            <a:ext cx="3264960" cy="307777"/>
          </a:xfrm>
          <a:prstGeom prst="rect">
            <a:avLst/>
          </a:prstGeom>
          <a:noFill/>
        </p:spPr>
        <p:txBody>
          <a:bodyPr wrap="square" rtlCol="0">
            <a:spAutoFit/>
          </a:bodyPr>
          <a:lstStyle/>
          <a:p>
            <a:pPr algn="ctr"/>
            <a:r>
              <a:rPr lang="en-US" sz="1400" b="1" dirty="0">
                <a:solidFill>
                  <a:schemeClr val="tx2"/>
                </a:solidFill>
              </a:rPr>
              <a:t>Share of Preference (Scenario 5)</a:t>
            </a:r>
          </a:p>
        </p:txBody>
      </p:sp>
      <p:graphicFrame>
        <p:nvGraphicFramePr>
          <p:cNvPr id="7" name="Chart 6">
            <a:extLst>
              <a:ext uri="{FF2B5EF4-FFF2-40B4-BE49-F238E27FC236}">
                <a16:creationId xmlns:a16="http://schemas.microsoft.com/office/drawing/2014/main" id="{04FAB449-C57E-BEF0-B256-E6EFE72366DB}"/>
              </a:ext>
            </a:extLst>
          </p:cNvPr>
          <p:cNvGraphicFramePr/>
          <p:nvPr>
            <p:extLst>
              <p:ext uri="{D42A27DB-BD31-4B8C-83A1-F6EECF244321}">
                <p14:modId xmlns:p14="http://schemas.microsoft.com/office/powerpoint/2010/main" val="1070749044"/>
              </p:ext>
            </p:extLst>
          </p:nvPr>
        </p:nvGraphicFramePr>
        <p:xfrm>
          <a:off x="3915435" y="1511479"/>
          <a:ext cx="7938251" cy="22917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5E81776-285A-8033-F60D-F07551E218B2}"/>
              </a:ext>
            </a:extLst>
          </p:cNvPr>
          <p:cNvSpPr txBox="1"/>
          <p:nvPr/>
        </p:nvSpPr>
        <p:spPr>
          <a:xfrm>
            <a:off x="-3048" y="6359465"/>
            <a:ext cx="7059831" cy="507062"/>
          </a:xfrm>
          <a:prstGeom prst="rect">
            <a:avLst/>
          </a:prstGeom>
          <a:noFill/>
        </p:spPr>
        <p:txBody>
          <a:bodyPr wrap="square">
            <a:spAutoFit/>
          </a:bodyPr>
          <a:lstStyle/>
          <a:p>
            <a:pPr>
              <a:lnSpc>
                <a:spcPct val="115000"/>
              </a:lnSpc>
              <a:buSzPts val="1200"/>
              <a:defRPr/>
            </a:pPr>
            <a:r>
              <a:rPr kumimoji="0" lang="en-US" sz="800" b="0" i="0" u="none" strike="noStrike" kern="1200" cap="none" spc="0" normalizeH="0" baseline="0" noProof="0">
                <a:ln>
                  <a:noFill/>
                </a:ln>
                <a:solidFill>
                  <a:srgbClr val="75787B"/>
                </a:solidFill>
                <a:effectLst/>
                <a:uLnTx/>
                <a:uFillTx/>
                <a:latin typeface="+mj-lt"/>
                <a:ea typeface="MS Mincho" panose="02020609040205080304" pitchFamily="49" charset="-128"/>
                <a:cs typeface="Times New Roman" panose="02020603050405020304" pitchFamily="18" charset="0"/>
              </a:rPr>
              <a:t>Q14 -  Imagine that you are purchasing a building product for a home improvement project (e.g. plumbing fixtures, flooring, windows, doors, siding, roofing, etc.). As you are presented with different product options, please choose the one you would most likely purchase for your project. [CONJOINT ANALYSIS] </a:t>
            </a:r>
          </a:p>
        </p:txBody>
      </p:sp>
      <p:cxnSp>
        <p:nvCxnSpPr>
          <p:cNvPr id="2" name="Straight Arrow Connector 1">
            <a:extLst>
              <a:ext uri="{FF2B5EF4-FFF2-40B4-BE49-F238E27FC236}">
                <a16:creationId xmlns:a16="http://schemas.microsoft.com/office/drawing/2014/main" id="{C6C26F95-D154-584B-FFD6-73ABC44DA1A1}"/>
              </a:ext>
            </a:extLst>
          </p:cNvPr>
          <p:cNvCxnSpPr>
            <a:cxnSpLocks/>
          </p:cNvCxnSpPr>
          <p:nvPr/>
        </p:nvCxnSpPr>
        <p:spPr>
          <a:xfrm flipH="1" flipV="1">
            <a:off x="5251690" y="1860065"/>
            <a:ext cx="4190023" cy="26644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9" name="TextBox 11">
            <a:extLst>
              <a:ext uri="{FF2B5EF4-FFF2-40B4-BE49-F238E27FC236}">
                <a16:creationId xmlns:a16="http://schemas.microsoft.com/office/drawing/2014/main" id="{8CA4DF33-5B53-0396-862D-B28F5BAEF4ED}"/>
              </a:ext>
            </a:extLst>
          </p:cNvPr>
          <p:cNvSpPr txBox="1"/>
          <p:nvPr/>
        </p:nvSpPr>
        <p:spPr>
          <a:xfrm>
            <a:off x="7336179" y="1721564"/>
            <a:ext cx="627609" cy="276999"/>
          </a:xfrm>
          <a:prstGeom prst="rect">
            <a:avLst/>
          </a:prstGeom>
          <a:noFill/>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r>
              <a:rPr lang="en-US" sz="1200" b="1" dirty="0">
                <a:solidFill>
                  <a:srgbClr val="75787B"/>
                </a:solidFill>
              </a:rPr>
              <a:t>+7%</a:t>
            </a:r>
          </a:p>
        </p:txBody>
      </p:sp>
      <p:sp>
        <p:nvSpPr>
          <p:cNvPr id="15" name="TextBox 14">
            <a:extLst>
              <a:ext uri="{FF2B5EF4-FFF2-40B4-BE49-F238E27FC236}">
                <a16:creationId xmlns:a16="http://schemas.microsoft.com/office/drawing/2014/main" id="{32265030-DF89-478C-10C5-BFA7D1FD2328}"/>
              </a:ext>
            </a:extLst>
          </p:cNvPr>
          <p:cNvSpPr txBox="1"/>
          <p:nvPr/>
        </p:nvSpPr>
        <p:spPr>
          <a:xfrm>
            <a:off x="5454503" y="2286380"/>
            <a:ext cx="3824712" cy="919401"/>
          </a:xfrm>
          <a:prstGeom prst="roundRect">
            <a:avLst/>
          </a:prstGeom>
          <a:solidFill>
            <a:schemeClr val="accent5"/>
          </a:solidFill>
        </p:spPr>
        <p:txBody>
          <a:bodyPr wrap="square" rtlCol="0">
            <a:spAutoFit/>
          </a:bodyPr>
          <a:lstStyle/>
          <a:p>
            <a:r>
              <a:rPr lang="en-US" sz="1200" dirty="0">
                <a:solidFill>
                  <a:schemeClr val="bg1"/>
                </a:solidFill>
              </a:rPr>
              <a:t>Improving a Chinese manufacturer’s </a:t>
            </a:r>
            <a:r>
              <a:rPr lang="en-US" sz="1200" b="1" dirty="0">
                <a:solidFill>
                  <a:schemeClr val="bg1"/>
                </a:solidFill>
              </a:rPr>
              <a:t>online reputation, price, quality, availability, and support </a:t>
            </a:r>
            <a:r>
              <a:rPr lang="en-US" sz="1200" dirty="0">
                <a:solidFill>
                  <a:schemeClr val="bg1"/>
                </a:solidFill>
              </a:rPr>
              <a:t>still doesn’t bring to parity American-Made advantage in share of preference.</a:t>
            </a:r>
          </a:p>
        </p:txBody>
      </p:sp>
      <p:graphicFrame>
        <p:nvGraphicFramePr>
          <p:cNvPr id="10" name="Table 13">
            <a:extLst>
              <a:ext uri="{FF2B5EF4-FFF2-40B4-BE49-F238E27FC236}">
                <a16:creationId xmlns:a16="http://schemas.microsoft.com/office/drawing/2014/main" id="{60977CBF-79C6-2AFD-2D65-EC2B2AEA962A}"/>
              </a:ext>
            </a:extLst>
          </p:cNvPr>
          <p:cNvGraphicFramePr>
            <a:graphicFrameLocks noGrp="1"/>
          </p:cNvGraphicFramePr>
          <p:nvPr>
            <p:extLst>
              <p:ext uri="{D42A27DB-BD31-4B8C-83A1-F6EECF244321}">
                <p14:modId xmlns:p14="http://schemas.microsoft.com/office/powerpoint/2010/main" val="442599761"/>
              </p:ext>
            </p:extLst>
          </p:nvPr>
        </p:nvGraphicFramePr>
        <p:xfrm>
          <a:off x="258417" y="1511479"/>
          <a:ext cx="2484783" cy="4274902"/>
        </p:xfrm>
        <a:graphic>
          <a:graphicData uri="http://schemas.openxmlformats.org/drawingml/2006/table">
            <a:tbl>
              <a:tblPr firstRow="1" bandRow="1">
                <a:tableStyleId>{5C22544A-7EE6-4342-B048-85BDC9FD1C3A}</a:tableStyleId>
              </a:tblPr>
              <a:tblGrid>
                <a:gridCol w="868634">
                  <a:extLst>
                    <a:ext uri="{9D8B030D-6E8A-4147-A177-3AD203B41FA5}">
                      <a16:colId xmlns:a16="http://schemas.microsoft.com/office/drawing/2014/main" val="1965968353"/>
                    </a:ext>
                  </a:extLst>
                </a:gridCol>
                <a:gridCol w="1616149">
                  <a:extLst>
                    <a:ext uri="{9D8B030D-6E8A-4147-A177-3AD203B41FA5}">
                      <a16:colId xmlns:a16="http://schemas.microsoft.com/office/drawing/2014/main" val="1639394547"/>
                    </a:ext>
                  </a:extLst>
                </a:gridCol>
              </a:tblGrid>
              <a:tr h="630723">
                <a:tc gridSpan="2">
                  <a:txBody>
                    <a:bodyPr/>
                    <a:lstStyle/>
                    <a:p>
                      <a:pPr algn="ctr"/>
                      <a:r>
                        <a:rPr lang="en-US" sz="1200" dirty="0">
                          <a:solidFill>
                            <a:schemeClr val="accent5"/>
                          </a:solidFill>
                          <a:latin typeface="+mn-lt"/>
                        </a:rPr>
                        <a:t>Recommendations to Increase Preference (China)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r>
                        <a:rPr lang="en-US" sz="1000"/>
                        <a:t>Top Ways to Gain Share</a:t>
                      </a:r>
                    </a:p>
                  </a:txBody>
                  <a:tcPr anchor="ctr"/>
                </a:tc>
                <a:extLst>
                  <a:ext uri="{0D108BD9-81ED-4DB2-BD59-A6C34878D82A}">
                    <a16:rowId xmlns:a16="http://schemas.microsoft.com/office/drawing/2014/main" val="4080520671"/>
                  </a:ext>
                </a:extLst>
              </a:tr>
              <a:tr h="630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B050"/>
                          </a:solidFill>
                          <a:latin typeface="+mn-lt"/>
                        </a:rPr>
                        <a:t>+21.04%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mn-lt"/>
                        </a:rPr>
                        <a:t>Online Reviews Mixed → Highly Rated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144015"/>
                  </a:ext>
                </a:extLst>
              </a:tr>
              <a:tr h="630723">
                <a:tc>
                  <a:txBody>
                    <a:bodyPr/>
                    <a:lstStyle/>
                    <a:p>
                      <a:pPr algn="ctr"/>
                      <a:r>
                        <a:rPr lang="en-US" sz="1100" b="1" dirty="0">
                          <a:solidFill>
                            <a:srgbClr val="00B050"/>
                          </a:solidFill>
                          <a:latin typeface="+mn-lt"/>
                        </a:rPr>
                        <a:t>+7.58%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mn-lt"/>
                        </a:rPr>
                        <a:t>Price AVG → Low Price (25% Below AVG)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613934"/>
                  </a:ext>
                </a:extLst>
              </a:tr>
              <a:tr h="630723">
                <a:tc>
                  <a:txBody>
                    <a:bodyPr/>
                    <a:lstStyle/>
                    <a:p>
                      <a:pPr algn="ctr"/>
                      <a:r>
                        <a:rPr lang="en-US" sz="1100" b="1" dirty="0">
                          <a:solidFill>
                            <a:srgbClr val="00B050"/>
                          </a:solidFill>
                          <a:latin typeface="+mn-lt"/>
                        </a:rPr>
                        <a:t>+7.31%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mn-lt"/>
                        </a:rPr>
                        <a:t>Product Quality Better → Best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215653"/>
                  </a:ext>
                </a:extLst>
              </a:tr>
              <a:tr h="876005">
                <a:tc>
                  <a:txBody>
                    <a:bodyPr/>
                    <a:lstStyle/>
                    <a:p>
                      <a:pPr algn="ctr"/>
                      <a:r>
                        <a:rPr lang="en-US" sz="1100" b="1" dirty="0">
                          <a:solidFill>
                            <a:srgbClr val="00B050"/>
                          </a:solidFill>
                          <a:latin typeface="+mn-lt"/>
                        </a:rPr>
                        <a:t>+6.43%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mn-lt"/>
                        </a:rPr>
                        <a:t>Product Availability Moderate → Always (In Stock)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5750776"/>
                  </a:ext>
                </a:extLst>
              </a:tr>
              <a:tr h="876005">
                <a:tc>
                  <a:txBody>
                    <a:bodyPr/>
                    <a:lstStyle/>
                    <a:p>
                      <a:pPr algn="ctr"/>
                      <a:r>
                        <a:rPr lang="en-US" sz="1100" b="1" dirty="0">
                          <a:solidFill>
                            <a:srgbClr val="00B050"/>
                          </a:solidFill>
                          <a:latin typeface="+mn-lt"/>
                        </a:rPr>
                        <a:t>+6.38%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mn-lt"/>
                        </a:rPr>
                        <a:t>Product Support Standard → Premium Support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278865"/>
                  </a:ext>
                </a:extLst>
              </a:tr>
            </a:tbl>
          </a:graphicData>
        </a:graphic>
      </p:graphicFrame>
    </p:spTree>
    <p:extLst>
      <p:ext uri="{BB962C8B-B14F-4D97-AF65-F5344CB8AC3E}">
        <p14:creationId xmlns:p14="http://schemas.microsoft.com/office/powerpoint/2010/main" val="399243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1B1D-C416-4545-E924-C6FA55A089F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95BA77A3-198C-A91D-48A7-D5437EE46C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55580" y="616299"/>
            <a:ext cx="1026306" cy="684204"/>
          </a:xfrm>
          <a:prstGeom prst="round2SameRect">
            <a:avLst>
              <a:gd name="adj1" fmla="val 10152"/>
              <a:gd name="adj2" fmla="val 0"/>
            </a:avLst>
          </a:prstGeom>
        </p:spPr>
      </p:pic>
      <p:pic>
        <p:nvPicPr>
          <p:cNvPr id="13" name="Picture 6">
            <a:extLst>
              <a:ext uri="{FF2B5EF4-FFF2-40B4-BE49-F238E27FC236}">
                <a16:creationId xmlns:a16="http://schemas.microsoft.com/office/drawing/2014/main" id="{9F2E00B1-74DC-BFC5-E317-D1628E6D4C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284682" y="616299"/>
            <a:ext cx="1049039" cy="692159"/>
          </a:xfrm>
          <a:prstGeom prst="round2SameRect">
            <a:avLst>
              <a:gd name="adj1" fmla="val 12016"/>
              <a:gd name="adj2" fmla="val 0"/>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23BF9490-DA45-0725-7114-544A634CE9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161173" y="616299"/>
            <a:ext cx="1066425" cy="710621"/>
          </a:xfrm>
          <a:prstGeom prst="round2SameRect">
            <a:avLst>
              <a:gd name="adj1" fmla="val 11151"/>
              <a:gd name="adj2" fmla="val 0"/>
            </a:avLst>
          </a:prstGeom>
          <a:noFill/>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34E819A-810E-7985-5DA2-2818F720141C}"/>
              </a:ext>
            </a:extLst>
          </p:cNvPr>
          <p:cNvSpPr>
            <a:spLocks noGrp="1"/>
          </p:cNvSpPr>
          <p:nvPr>
            <p:ph type="title"/>
          </p:nvPr>
        </p:nvSpPr>
        <p:spPr>
          <a:xfrm>
            <a:off x="126201" y="75416"/>
            <a:ext cx="11830373" cy="1017600"/>
          </a:xfrm>
        </p:spPr>
        <p:txBody>
          <a:bodyPr/>
          <a:lstStyle/>
          <a:p>
            <a:r>
              <a:rPr lang="en-US" dirty="0"/>
              <a:t>Segment Summaries</a:t>
            </a:r>
          </a:p>
        </p:txBody>
      </p:sp>
      <p:graphicFrame>
        <p:nvGraphicFramePr>
          <p:cNvPr id="11" name="Table 10">
            <a:extLst>
              <a:ext uri="{FF2B5EF4-FFF2-40B4-BE49-F238E27FC236}">
                <a16:creationId xmlns:a16="http://schemas.microsoft.com/office/drawing/2014/main" id="{305FC2CD-B261-B09D-2270-FA998D9D8D4B}"/>
              </a:ext>
            </a:extLst>
          </p:cNvPr>
          <p:cNvGraphicFramePr>
            <a:graphicFrameLocks noGrp="1"/>
          </p:cNvGraphicFramePr>
          <p:nvPr>
            <p:extLst>
              <p:ext uri="{D42A27DB-BD31-4B8C-83A1-F6EECF244321}">
                <p14:modId xmlns:p14="http://schemas.microsoft.com/office/powerpoint/2010/main" val="481824034"/>
              </p:ext>
            </p:extLst>
          </p:nvPr>
        </p:nvGraphicFramePr>
        <p:xfrm>
          <a:off x="8037073" y="1141520"/>
          <a:ext cx="3668826" cy="5221799"/>
        </p:xfrm>
        <a:graphic>
          <a:graphicData uri="http://schemas.openxmlformats.org/drawingml/2006/table">
            <a:tbl>
              <a:tblPr firstRow="1" bandRow="1">
                <a:tableStyleId>{F5AB1C69-6EDB-4FF4-983F-18BD219EF322}</a:tableStyleId>
              </a:tblPr>
              <a:tblGrid>
                <a:gridCol w="3668826">
                  <a:extLst>
                    <a:ext uri="{9D8B030D-6E8A-4147-A177-3AD203B41FA5}">
                      <a16:colId xmlns:a16="http://schemas.microsoft.com/office/drawing/2014/main" val="985245888"/>
                    </a:ext>
                  </a:extLst>
                </a:gridCol>
              </a:tblGrid>
              <a:tr h="474709">
                <a:tc>
                  <a:txBody>
                    <a:bodyPr/>
                    <a:lstStyle/>
                    <a:p>
                      <a:pPr algn="l" fontAlgn="base"/>
                      <a:r>
                        <a:rPr lang="en-US" sz="1800" b="1" i="0" kern="1200" dirty="0">
                          <a:solidFill>
                            <a:schemeClr val="bg1"/>
                          </a:solidFill>
                          <a:effectLst/>
                          <a:latin typeface="+mn-lt"/>
                          <a:ea typeface="+mn-ea"/>
                          <a:cs typeface="+mn-cs"/>
                        </a:rPr>
                        <a:t>Global Pragmatist</a:t>
                      </a:r>
                    </a:p>
                  </a:txBody>
                  <a:tcPr anchor="ctr"/>
                </a:tc>
                <a:extLst>
                  <a:ext uri="{0D108BD9-81ED-4DB2-BD59-A6C34878D82A}">
                    <a16:rowId xmlns:a16="http://schemas.microsoft.com/office/drawing/2014/main" val="1637191424"/>
                  </a:ext>
                </a:extLst>
              </a:tr>
              <a:tr h="474709">
                <a:tc>
                  <a:txBody>
                    <a:bodyPr/>
                    <a:lstStyle/>
                    <a:p>
                      <a:r>
                        <a:rPr lang="en-US" sz="1200" b="1" dirty="0">
                          <a:solidFill>
                            <a:schemeClr val="tx1">
                              <a:lumMod val="75000"/>
                              <a:lumOff val="25000"/>
                            </a:schemeClr>
                          </a:solidFill>
                        </a:rPr>
                        <a:t>Skew younger: 43% Millennial/Gen Z, 30% Gen X, 27% Boomer.</a:t>
                      </a:r>
                      <a:endParaRPr lang="en-US" sz="1200" b="1"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4194808183"/>
                  </a:ext>
                </a:extLst>
              </a:tr>
              <a:tr h="474709">
                <a:tc>
                  <a:txBody>
                    <a:bodyPr/>
                    <a:lstStyle/>
                    <a:p>
                      <a:r>
                        <a:rPr lang="en-US" sz="1100" b="0" dirty="0">
                          <a:solidFill>
                            <a:schemeClr val="tx1">
                              <a:lumMod val="75000"/>
                              <a:lumOff val="25000"/>
                            </a:schemeClr>
                          </a:solidFill>
                        </a:rPr>
                        <a:t>Gender: 51% male; 54% suburban, 35% urban, 11% rural.</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1269236122"/>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b="0" dirty="0" err="1">
                          <a:solidFill>
                            <a:schemeClr val="tx1">
                              <a:lumMod val="75000"/>
                              <a:lumOff val="25000"/>
                            </a:schemeClr>
                          </a:solidFill>
                        </a:rPr>
                        <a:t>Income</a:t>
                      </a:r>
                      <a:r>
                        <a:rPr lang="it-IT" sz="1100" b="0" dirty="0">
                          <a:solidFill>
                            <a:schemeClr val="tx1">
                              <a:lumMod val="75000"/>
                              <a:lumOff val="25000"/>
                            </a:schemeClr>
                          </a:solidFill>
                        </a:rPr>
                        <a:t>: 40% &lt; $80K, 34% $80–159K, 26% $160K+.</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749463932"/>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DIY: 43% novice, 31% intermediate, 13% advanced.</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3783807558"/>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Purchase drivers: Performance (48%), price (70%), quality (66%).</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2448296235"/>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Trade awareness: 45% highly familiar with tariffs.</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1388884119"/>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Tariff fairness: 52% unfair; 50% say tariffs raise bias toward imports.</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2084686077"/>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Country preference: 100% China, 78% U.S., 55% Canada.</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1118685163"/>
                  </a:ext>
                </a:extLst>
              </a:tr>
              <a:tr h="4747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Political lean: 36% moderate, 32% liberal, 32% conservative.</a:t>
                      </a:r>
                      <a:endParaRPr lang="en-US" sz="1100" b="0" dirty="0">
                        <a:solidFill>
                          <a:schemeClr val="tx1">
                            <a:lumMod val="75000"/>
                            <a:lumOff val="25000"/>
                          </a:schemeClr>
                        </a:solidFill>
                        <a:highlight>
                          <a:srgbClr val="FFFF00"/>
                        </a:highlight>
                      </a:endParaRPr>
                    </a:p>
                  </a:txBody>
                  <a:tcPr anchor="ctr"/>
                </a:tc>
                <a:extLst>
                  <a:ext uri="{0D108BD9-81ED-4DB2-BD59-A6C34878D82A}">
                    <a16:rowId xmlns:a16="http://schemas.microsoft.com/office/drawing/2014/main" val="1754027660"/>
                  </a:ext>
                </a:extLst>
              </a:tr>
              <a:tr h="474709">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lumMod val="75000"/>
                              <a:lumOff val="25000"/>
                            </a:schemeClr>
                          </a:solidFill>
                          <a:effectLst/>
                          <a:latin typeface="+mn-lt"/>
                        </a:rPr>
                        <a:t>AVG Last 12 Mo HI Spend: $5,937</a:t>
                      </a:r>
                    </a:p>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lumMod val="75000"/>
                              <a:lumOff val="25000"/>
                            </a:schemeClr>
                          </a:solidFill>
                          <a:effectLst/>
                          <a:latin typeface="+mn-lt"/>
                        </a:rPr>
                        <a:t>AVG Planned : $6,205 (4.5% increase)</a:t>
                      </a:r>
                    </a:p>
                  </a:txBody>
                  <a:tcPr anchor="ctr"/>
                </a:tc>
                <a:extLst>
                  <a:ext uri="{0D108BD9-81ED-4DB2-BD59-A6C34878D82A}">
                    <a16:rowId xmlns:a16="http://schemas.microsoft.com/office/drawing/2014/main" val="328162330"/>
                  </a:ext>
                </a:extLst>
              </a:tr>
            </a:tbl>
          </a:graphicData>
        </a:graphic>
      </p:graphicFrame>
      <p:graphicFrame>
        <p:nvGraphicFramePr>
          <p:cNvPr id="16" name="Table 15">
            <a:extLst>
              <a:ext uri="{FF2B5EF4-FFF2-40B4-BE49-F238E27FC236}">
                <a16:creationId xmlns:a16="http://schemas.microsoft.com/office/drawing/2014/main" id="{AEB32519-E385-A4BC-2913-39DE4F8F8F74}"/>
              </a:ext>
            </a:extLst>
          </p:cNvPr>
          <p:cNvGraphicFramePr>
            <a:graphicFrameLocks noGrp="1"/>
          </p:cNvGraphicFramePr>
          <p:nvPr>
            <p:extLst>
              <p:ext uri="{D42A27DB-BD31-4B8C-83A1-F6EECF244321}">
                <p14:modId xmlns:p14="http://schemas.microsoft.com/office/powerpoint/2010/main" val="1709944143"/>
              </p:ext>
            </p:extLst>
          </p:nvPr>
        </p:nvGraphicFramePr>
        <p:xfrm>
          <a:off x="250755" y="1141521"/>
          <a:ext cx="3668826" cy="5221799"/>
        </p:xfrm>
        <a:graphic>
          <a:graphicData uri="http://schemas.openxmlformats.org/drawingml/2006/table">
            <a:tbl>
              <a:tblPr firstRow="1" bandRow="1">
                <a:tableStyleId>{5C22544A-7EE6-4342-B048-85BDC9FD1C3A}</a:tableStyleId>
              </a:tblPr>
              <a:tblGrid>
                <a:gridCol w="3668826">
                  <a:extLst>
                    <a:ext uri="{9D8B030D-6E8A-4147-A177-3AD203B41FA5}">
                      <a16:colId xmlns:a16="http://schemas.microsoft.com/office/drawing/2014/main" val="985245888"/>
                    </a:ext>
                  </a:extLst>
                </a:gridCol>
              </a:tblGrid>
              <a:tr h="474709">
                <a:tc>
                  <a:txBody>
                    <a:bodyPr/>
                    <a:lstStyle/>
                    <a:p>
                      <a:pPr algn="l" fontAlgn="base"/>
                      <a:r>
                        <a:rPr lang="en-US" sz="1800" b="1" i="0" kern="1200" dirty="0">
                          <a:solidFill>
                            <a:schemeClr val="bg1"/>
                          </a:solidFill>
                          <a:effectLst/>
                          <a:latin typeface="+mn-lt"/>
                          <a:ea typeface="+mn-ea"/>
                          <a:cs typeface="+mn-cs"/>
                        </a:rPr>
                        <a:t>Continental Preference</a:t>
                      </a:r>
                    </a:p>
                  </a:txBody>
                  <a:tcPr anchor="ctr">
                    <a:solidFill>
                      <a:schemeClr val="accent1"/>
                    </a:solidFill>
                  </a:tcPr>
                </a:tc>
                <a:extLst>
                  <a:ext uri="{0D108BD9-81ED-4DB2-BD59-A6C34878D82A}">
                    <a16:rowId xmlns:a16="http://schemas.microsoft.com/office/drawing/2014/main" val="1637191424"/>
                  </a:ext>
                </a:extLst>
              </a:tr>
              <a:tr h="474709">
                <a:tc>
                  <a:txBody>
                    <a:bodyPr/>
                    <a:lstStyle/>
                    <a:p>
                      <a:pPr marL="169863" indent="0" algn="l" fontAlgn="b"/>
                      <a:r>
                        <a:rPr lang="en-US" sz="1200" b="1" i="0" u="none" strike="noStrike" dirty="0">
                          <a:solidFill>
                            <a:schemeClr val="tx1">
                              <a:lumMod val="75000"/>
                              <a:lumOff val="25000"/>
                            </a:schemeClr>
                          </a:solidFill>
                          <a:effectLst/>
                          <a:latin typeface="+mn-lt"/>
                        </a:rPr>
                        <a:t>Skew older: 54% Boomers, 26% Gen X, 20% Millennial/Gen Z.</a:t>
                      </a:r>
                      <a:endParaRPr lang="en-US" sz="1200" b="1"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E0F3"/>
                    </a:solidFill>
                  </a:tcPr>
                </a:tc>
                <a:extLst>
                  <a:ext uri="{0D108BD9-81ED-4DB2-BD59-A6C34878D82A}">
                    <a16:rowId xmlns:a16="http://schemas.microsoft.com/office/drawing/2014/main" val="4194808183"/>
                  </a:ext>
                </a:extLst>
              </a:tr>
              <a:tr h="474709">
                <a:tc>
                  <a:txBody>
                    <a:bodyPr/>
                    <a:lstStyle/>
                    <a:p>
                      <a:pPr marL="169863" indent="0" algn="l" fontAlgn="b"/>
                      <a:r>
                        <a:rPr lang="en-US" sz="1100" b="0" i="0" u="none" strike="noStrike" dirty="0">
                          <a:solidFill>
                            <a:schemeClr val="tx1">
                              <a:lumMod val="75000"/>
                              <a:lumOff val="25000"/>
                            </a:schemeClr>
                          </a:solidFill>
                          <a:effectLst/>
                          <a:latin typeface="+mn-lt"/>
                        </a:rPr>
                        <a:t>Gender: 54% female; 61% suburban, 22% rural, 17% urban.</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F0F9"/>
                    </a:solidFill>
                  </a:tcPr>
                </a:tc>
                <a:extLst>
                  <a:ext uri="{0D108BD9-81ED-4DB2-BD59-A6C34878D82A}">
                    <a16:rowId xmlns:a16="http://schemas.microsoft.com/office/drawing/2014/main" val="1804260691"/>
                  </a:ext>
                </a:extLst>
              </a:tr>
              <a:tr h="474709">
                <a:tc>
                  <a:txBody>
                    <a:bodyPr/>
                    <a:lstStyle/>
                    <a:p>
                      <a:pPr marL="169863" indent="0"/>
                      <a:r>
                        <a:rPr lang="en-US" sz="1100" b="0" dirty="0">
                          <a:solidFill>
                            <a:schemeClr val="tx1">
                              <a:lumMod val="75000"/>
                              <a:lumOff val="25000"/>
                            </a:schemeClr>
                          </a:solidFill>
                        </a:rPr>
                        <a:t>Income: 48% earn &lt; $80K, 32% $80–159K, 20% $160K+.</a:t>
                      </a:r>
                      <a:endParaRPr lang="en-US" sz="1100" b="0" dirty="0">
                        <a:solidFill>
                          <a:schemeClr val="tx1">
                            <a:lumMod val="75000"/>
                            <a:lumOff val="25000"/>
                          </a:schemeClr>
                        </a:solidFill>
                        <a:highlight>
                          <a:srgbClr val="FFFF00"/>
                        </a:highlight>
                      </a:endParaRPr>
                    </a:p>
                  </a:txBody>
                  <a:tcPr marL="9525" marR="9525" marT="9525" marB="0" anchor="ctr">
                    <a:solidFill>
                      <a:srgbClr val="CBE0F3"/>
                    </a:solidFill>
                  </a:tcPr>
                </a:tc>
                <a:extLst>
                  <a:ext uri="{0D108BD9-81ED-4DB2-BD59-A6C34878D82A}">
                    <a16:rowId xmlns:a16="http://schemas.microsoft.com/office/drawing/2014/main" val="3597442074"/>
                  </a:ext>
                </a:extLst>
              </a:tr>
              <a:tr h="474709">
                <a:tc>
                  <a:txBody>
                    <a:bodyPr/>
                    <a:lstStyle/>
                    <a:p>
                      <a:pPr marL="169863" indent="0" algn="l" fontAlgn="b"/>
                      <a:r>
                        <a:rPr lang="en-US" sz="1100" b="0" i="0" u="none" strike="noStrike" dirty="0">
                          <a:solidFill>
                            <a:schemeClr val="tx1">
                              <a:lumMod val="75000"/>
                              <a:lumOff val="25000"/>
                            </a:schemeClr>
                          </a:solidFill>
                          <a:effectLst/>
                          <a:latin typeface="+mn-lt"/>
                        </a:rPr>
                        <a:t>DIY: 47% novice, 33% intermediate, 8% advanced.</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F0F9"/>
                    </a:solidFill>
                  </a:tcPr>
                </a:tc>
                <a:extLst>
                  <a:ext uri="{0D108BD9-81ED-4DB2-BD59-A6C34878D82A}">
                    <a16:rowId xmlns:a16="http://schemas.microsoft.com/office/drawing/2014/main" val="3701339115"/>
                  </a:ext>
                </a:extLst>
              </a:tr>
              <a:tr h="474709">
                <a:tc>
                  <a:txBody>
                    <a:bodyPr/>
                    <a:lstStyle/>
                    <a:p>
                      <a:pPr marL="169863" indent="0" algn="l" fontAlgn="b"/>
                      <a:r>
                        <a:rPr lang="en-US" sz="1100" b="0" dirty="0">
                          <a:solidFill>
                            <a:schemeClr val="tx1">
                              <a:lumMod val="75000"/>
                              <a:lumOff val="25000"/>
                            </a:schemeClr>
                          </a:solidFill>
                        </a:rPr>
                        <a:t>Purchase drivers: Price (80%), quality (68%), durability (58%).</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E0F3"/>
                    </a:solidFill>
                  </a:tcPr>
                </a:tc>
                <a:extLst>
                  <a:ext uri="{0D108BD9-81ED-4DB2-BD59-A6C34878D82A}">
                    <a16:rowId xmlns:a16="http://schemas.microsoft.com/office/drawing/2014/main" val="3172307506"/>
                  </a:ext>
                </a:extLst>
              </a:tr>
              <a:tr h="474709">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Trade awareness: 60% somewhat familiar with tariffs; 25% highly.</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F0F9"/>
                    </a:solidFill>
                  </a:tcPr>
                </a:tc>
                <a:extLst>
                  <a:ext uri="{0D108BD9-81ED-4DB2-BD59-A6C34878D82A}">
                    <a16:rowId xmlns:a16="http://schemas.microsoft.com/office/drawing/2014/main" val="286771518"/>
                  </a:ext>
                </a:extLst>
              </a:tr>
              <a:tr h="474709">
                <a:tc>
                  <a:txBody>
                    <a:bodyPr/>
                    <a:lstStyle/>
                    <a:p>
                      <a:pPr marL="169863" indent="0" algn="l" fontAlgn="b"/>
                      <a:r>
                        <a:rPr lang="en-US" sz="1100" b="0" dirty="0">
                          <a:solidFill>
                            <a:schemeClr val="tx1">
                              <a:lumMod val="75000"/>
                              <a:lumOff val="25000"/>
                            </a:schemeClr>
                          </a:solidFill>
                        </a:rPr>
                        <a:t>Tariff fairness: 48% unfair, 23% fair; 41% see no impact on buying behavior.</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E0F3"/>
                    </a:solidFill>
                  </a:tcPr>
                </a:tc>
                <a:extLst>
                  <a:ext uri="{0D108BD9-81ED-4DB2-BD59-A6C34878D82A}">
                    <a16:rowId xmlns:a16="http://schemas.microsoft.com/office/drawing/2014/main" val="172636376"/>
                  </a:ext>
                </a:extLst>
              </a:tr>
              <a:tr h="474709">
                <a:tc>
                  <a:txBody>
                    <a:bodyPr/>
                    <a:lstStyle/>
                    <a:p>
                      <a:pPr marL="169863" indent="0" algn="l" fontAlgn="b"/>
                      <a:r>
                        <a:rPr lang="en-US" sz="1100" b="0" dirty="0">
                          <a:solidFill>
                            <a:schemeClr val="tx1">
                              <a:lumMod val="75000"/>
                              <a:lumOff val="25000"/>
                            </a:schemeClr>
                          </a:solidFill>
                        </a:rPr>
                        <a:t>Country preference: 93% U.S., 72% Canada, 29% Mexico, 29% Europe.</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F0F9"/>
                    </a:solidFill>
                  </a:tcPr>
                </a:tc>
                <a:extLst>
                  <a:ext uri="{0D108BD9-81ED-4DB2-BD59-A6C34878D82A}">
                    <a16:rowId xmlns:a16="http://schemas.microsoft.com/office/drawing/2014/main" val="3878579821"/>
                  </a:ext>
                </a:extLst>
              </a:tr>
              <a:tr h="474709">
                <a:tc>
                  <a:txBody>
                    <a:bodyPr/>
                    <a:lstStyle/>
                    <a:p>
                      <a:pPr marL="169863" indent="0" algn="l" fontAlgn="b"/>
                      <a:r>
                        <a:rPr lang="en-US" sz="1100" b="0" dirty="0">
                          <a:solidFill>
                            <a:schemeClr val="tx1">
                              <a:lumMod val="75000"/>
                              <a:lumOff val="25000"/>
                            </a:schemeClr>
                          </a:solidFill>
                        </a:rPr>
                        <a:t>Political lean: 37% conservative, 34% moderate.</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E0F3"/>
                    </a:solidFill>
                  </a:tcPr>
                </a:tc>
                <a:extLst>
                  <a:ext uri="{0D108BD9-81ED-4DB2-BD59-A6C34878D82A}">
                    <a16:rowId xmlns:a16="http://schemas.microsoft.com/office/drawing/2014/main" val="460731536"/>
                  </a:ext>
                </a:extLst>
              </a:tr>
              <a:tr h="474709">
                <a:tc>
                  <a:txBody>
                    <a:bodyPr/>
                    <a:lstStyle/>
                    <a:p>
                      <a:pPr marL="169863" indent="0" algn="l" fontAlgn="b"/>
                      <a:r>
                        <a:rPr lang="en-US" sz="1100" b="0" i="0" u="none" strike="noStrike" dirty="0">
                          <a:solidFill>
                            <a:schemeClr val="tx1">
                              <a:lumMod val="75000"/>
                              <a:lumOff val="25000"/>
                            </a:schemeClr>
                          </a:solidFill>
                          <a:effectLst/>
                          <a:latin typeface="+mn-lt"/>
                        </a:rPr>
                        <a:t>AVG Last 12 Mo HI Spend: $8,799 </a:t>
                      </a:r>
                    </a:p>
                    <a:p>
                      <a:pPr marL="169863" indent="0" algn="l" fontAlgn="b"/>
                      <a:r>
                        <a:rPr lang="en-US" sz="1100" b="0" i="0" u="none" strike="noStrike" dirty="0">
                          <a:solidFill>
                            <a:schemeClr val="tx1">
                              <a:lumMod val="75000"/>
                              <a:lumOff val="25000"/>
                            </a:schemeClr>
                          </a:solidFill>
                          <a:effectLst/>
                          <a:latin typeface="+mn-lt"/>
                        </a:rPr>
                        <a:t>AVG Planned Next 12 Mo: $3,672</a:t>
                      </a:r>
                    </a:p>
                  </a:txBody>
                  <a:tcPr marL="9525" marR="9525" marT="9525" marB="0" anchor="ctr">
                    <a:solidFill>
                      <a:srgbClr val="E7F0F9"/>
                    </a:solidFill>
                  </a:tcPr>
                </a:tc>
                <a:extLst>
                  <a:ext uri="{0D108BD9-81ED-4DB2-BD59-A6C34878D82A}">
                    <a16:rowId xmlns:a16="http://schemas.microsoft.com/office/drawing/2014/main" val="1042279375"/>
                  </a:ext>
                </a:extLst>
              </a:tr>
            </a:tbl>
          </a:graphicData>
        </a:graphic>
      </p:graphicFrame>
      <p:graphicFrame>
        <p:nvGraphicFramePr>
          <p:cNvPr id="18" name="Table 17">
            <a:extLst>
              <a:ext uri="{FF2B5EF4-FFF2-40B4-BE49-F238E27FC236}">
                <a16:creationId xmlns:a16="http://schemas.microsoft.com/office/drawing/2014/main" id="{F75DBBBF-C48C-E5B6-5C3B-C25A9001BE6A}"/>
              </a:ext>
            </a:extLst>
          </p:cNvPr>
          <p:cNvGraphicFramePr>
            <a:graphicFrameLocks noGrp="1"/>
          </p:cNvGraphicFramePr>
          <p:nvPr>
            <p:extLst>
              <p:ext uri="{D42A27DB-BD31-4B8C-83A1-F6EECF244321}">
                <p14:modId xmlns:p14="http://schemas.microsoft.com/office/powerpoint/2010/main" val="1108833327"/>
              </p:ext>
            </p:extLst>
          </p:nvPr>
        </p:nvGraphicFramePr>
        <p:xfrm>
          <a:off x="4143914" y="1141520"/>
          <a:ext cx="3668826" cy="5211690"/>
        </p:xfrm>
        <a:graphic>
          <a:graphicData uri="http://schemas.openxmlformats.org/drawingml/2006/table">
            <a:tbl>
              <a:tblPr firstRow="1" bandRow="1">
                <a:tableStyleId>{21E4AEA4-8DFA-4A89-87EB-49C32662AFE0}</a:tableStyleId>
              </a:tblPr>
              <a:tblGrid>
                <a:gridCol w="3668826">
                  <a:extLst>
                    <a:ext uri="{9D8B030D-6E8A-4147-A177-3AD203B41FA5}">
                      <a16:colId xmlns:a16="http://schemas.microsoft.com/office/drawing/2014/main" val="985245888"/>
                    </a:ext>
                  </a:extLst>
                </a:gridCol>
              </a:tblGrid>
              <a:tr h="473790">
                <a:tc>
                  <a:txBody>
                    <a:bodyPr/>
                    <a:lstStyle/>
                    <a:p>
                      <a:pPr algn="l" fontAlgn="base"/>
                      <a:r>
                        <a:rPr lang="en-US" sz="1800" b="1" i="0" kern="1200" dirty="0">
                          <a:solidFill>
                            <a:schemeClr val="bg1"/>
                          </a:solidFill>
                          <a:effectLst/>
                          <a:latin typeface="+mn-lt"/>
                          <a:ea typeface="+mn-ea"/>
                          <a:cs typeface="+mn-cs"/>
                        </a:rPr>
                        <a:t>American Proud</a:t>
                      </a:r>
                    </a:p>
                  </a:txBody>
                  <a:tcPr anchor="ctr">
                    <a:solidFill>
                      <a:schemeClr val="accent2"/>
                    </a:solidFill>
                  </a:tcPr>
                </a:tc>
                <a:extLst>
                  <a:ext uri="{0D108BD9-81ED-4DB2-BD59-A6C34878D82A}">
                    <a16:rowId xmlns:a16="http://schemas.microsoft.com/office/drawing/2014/main" val="1637191424"/>
                  </a:ext>
                </a:extLst>
              </a:tr>
              <a:tr h="473790">
                <a:tc>
                  <a:txBody>
                    <a:bodyPr/>
                    <a:lstStyle/>
                    <a:p>
                      <a:pPr marL="169863" indent="0" algn="l" fontAlgn="b"/>
                      <a:r>
                        <a:rPr lang="en-US" sz="1200" b="1" dirty="0">
                          <a:solidFill>
                            <a:schemeClr val="tx1">
                              <a:lumMod val="75000"/>
                              <a:lumOff val="25000"/>
                            </a:schemeClr>
                          </a:solidFill>
                        </a:rPr>
                        <a:t>Generational mix: 39% Boomers, 32% Gen X, 30% Millennial/Gen Z.</a:t>
                      </a:r>
                      <a:endParaRPr lang="en-US" sz="12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EAEC"/>
                    </a:solidFill>
                  </a:tcPr>
                </a:tc>
                <a:extLst>
                  <a:ext uri="{0D108BD9-81ED-4DB2-BD59-A6C34878D82A}">
                    <a16:rowId xmlns:a16="http://schemas.microsoft.com/office/drawing/2014/main" val="1804260691"/>
                  </a:ext>
                </a:extLst>
              </a:tr>
              <a:tr h="473790">
                <a:tc>
                  <a:txBody>
                    <a:bodyPr/>
                    <a:lstStyle/>
                    <a:p>
                      <a:pPr marL="169863" indent="0" algn="l" fontAlgn="b"/>
                      <a:r>
                        <a:rPr lang="en-US" sz="1100" b="0" dirty="0">
                          <a:solidFill>
                            <a:schemeClr val="tx1">
                              <a:lumMod val="75000"/>
                              <a:lumOff val="25000"/>
                            </a:schemeClr>
                          </a:solidFill>
                        </a:rPr>
                        <a:t>Gender: 58% male; 46% suburban, 27% rural, 27% urban.</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D1D7"/>
                    </a:solidFill>
                  </a:tcPr>
                </a:tc>
                <a:extLst>
                  <a:ext uri="{0D108BD9-81ED-4DB2-BD59-A6C34878D82A}">
                    <a16:rowId xmlns:a16="http://schemas.microsoft.com/office/drawing/2014/main" val="2681637899"/>
                  </a:ext>
                </a:extLst>
              </a:tr>
              <a:tr h="473790">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it-IT" sz="1100" b="0" dirty="0" err="1">
                          <a:solidFill>
                            <a:schemeClr val="tx1">
                              <a:lumMod val="75000"/>
                              <a:lumOff val="25000"/>
                            </a:schemeClr>
                          </a:solidFill>
                        </a:rPr>
                        <a:t>Income</a:t>
                      </a:r>
                      <a:r>
                        <a:rPr lang="it-IT" sz="1100" b="0" dirty="0">
                          <a:solidFill>
                            <a:schemeClr val="tx1">
                              <a:lumMod val="75000"/>
                              <a:lumOff val="25000"/>
                            </a:schemeClr>
                          </a:solidFill>
                        </a:rPr>
                        <a:t>: 42% &lt; $80K, 34% $80–159K, 24% $160K+.</a:t>
                      </a:r>
                      <a:endParaRPr lang="en-US" sz="1100" b="0" dirty="0">
                        <a:solidFill>
                          <a:schemeClr val="tx1">
                            <a:lumMod val="75000"/>
                            <a:lumOff val="25000"/>
                          </a:schemeClr>
                        </a:solidFill>
                        <a:highlight>
                          <a:srgbClr val="FFFF00"/>
                        </a:highlight>
                      </a:endParaRPr>
                    </a:p>
                  </a:txBody>
                  <a:tcPr marL="9525" marR="9525" marT="9525" marB="0" anchor="ctr">
                    <a:solidFill>
                      <a:srgbClr val="E7EAEC"/>
                    </a:solidFill>
                  </a:tcPr>
                </a:tc>
                <a:extLst>
                  <a:ext uri="{0D108BD9-81ED-4DB2-BD59-A6C34878D82A}">
                    <a16:rowId xmlns:a16="http://schemas.microsoft.com/office/drawing/2014/main" val="3032049633"/>
                  </a:ext>
                </a:extLst>
              </a:tr>
              <a:tr h="473790">
                <a:tc>
                  <a:txBody>
                    <a:bodyPr/>
                    <a:lstStyle/>
                    <a:p>
                      <a:pPr marL="169863" indent="0" algn="l" fontAlgn="b"/>
                      <a:r>
                        <a:rPr lang="en-US" sz="1100" b="0" dirty="0">
                          <a:solidFill>
                            <a:schemeClr val="tx1">
                              <a:lumMod val="75000"/>
                              <a:lumOff val="25000"/>
                            </a:schemeClr>
                          </a:solidFill>
                        </a:rPr>
                        <a:t>DIY: 30% novice, 40% intermediate, 22% advanced.</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D1D7"/>
                    </a:solidFill>
                  </a:tcPr>
                </a:tc>
                <a:extLst>
                  <a:ext uri="{0D108BD9-81ED-4DB2-BD59-A6C34878D82A}">
                    <a16:rowId xmlns:a16="http://schemas.microsoft.com/office/drawing/2014/main" val="2367589337"/>
                  </a:ext>
                </a:extLst>
              </a:tr>
              <a:tr h="473790">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Purchase drivers: Price (68%), quality (67%), Made in America (57%).</a:t>
                      </a:r>
                      <a:endParaRPr lang="en-US" sz="1100" b="0" dirty="0">
                        <a:solidFill>
                          <a:schemeClr val="tx1">
                            <a:lumMod val="75000"/>
                            <a:lumOff val="25000"/>
                          </a:schemeClr>
                        </a:solidFill>
                        <a:highlight>
                          <a:srgbClr val="FFFF00"/>
                        </a:highlight>
                      </a:endParaRPr>
                    </a:p>
                  </a:txBody>
                  <a:tcPr marL="9525" marR="9525" marT="9525" marB="0" anchor="ctr">
                    <a:solidFill>
                      <a:srgbClr val="E7EAEC"/>
                    </a:solidFill>
                  </a:tcPr>
                </a:tc>
                <a:extLst>
                  <a:ext uri="{0D108BD9-81ED-4DB2-BD59-A6C34878D82A}">
                    <a16:rowId xmlns:a16="http://schemas.microsoft.com/office/drawing/2014/main" val="180156796"/>
                  </a:ext>
                </a:extLst>
              </a:tr>
              <a:tr h="473790">
                <a:tc>
                  <a:txBody>
                    <a:bodyPr/>
                    <a:lstStyle/>
                    <a:p>
                      <a:pPr marL="169863" indent="0" algn="l" fontAlgn="b"/>
                      <a:r>
                        <a:rPr lang="en-US" sz="1100" b="0" dirty="0">
                          <a:solidFill>
                            <a:schemeClr val="tx1">
                              <a:lumMod val="75000"/>
                              <a:lumOff val="25000"/>
                            </a:schemeClr>
                          </a:solidFill>
                        </a:rPr>
                        <a:t>Trade awareness: 70% highly familiar with tariffs.</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D1D7"/>
                    </a:solidFill>
                  </a:tcPr>
                </a:tc>
                <a:extLst>
                  <a:ext uri="{0D108BD9-81ED-4DB2-BD59-A6C34878D82A}">
                    <a16:rowId xmlns:a16="http://schemas.microsoft.com/office/drawing/2014/main" val="3863651787"/>
                  </a:ext>
                </a:extLst>
              </a:tr>
              <a:tr h="473790">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Tariff fairness: 76% view tariffs as fair; 60% more likely to buy U.S. goods if prices rise.</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EAEC"/>
                    </a:solidFill>
                  </a:tcPr>
                </a:tc>
                <a:extLst>
                  <a:ext uri="{0D108BD9-81ED-4DB2-BD59-A6C34878D82A}">
                    <a16:rowId xmlns:a16="http://schemas.microsoft.com/office/drawing/2014/main" val="1226430052"/>
                  </a:ext>
                </a:extLst>
              </a:tr>
              <a:tr h="473790">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lumMod val="75000"/>
                              <a:lumOff val="25000"/>
                            </a:schemeClr>
                          </a:solidFill>
                          <a:effectLst/>
                          <a:latin typeface="+mn-lt"/>
                        </a:rPr>
                        <a:t>Country preference: 96% U.S., 48% Canada, 23% Mexico, 23% Europe.</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D1D7"/>
                    </a:solidFill>
                  </a:tcPr>
                </a:tc>
                <a:extLst>
                  <a:ext uri="{0D108BD9-81ED-4DB2-BD59-A6C34878D82A}">
                    <a16:rowId xmlns:a16="http://schemas.microsoft.com/office/drawing/2014/main" val="1863705650"/>
                  </a:ext>
                </a:extLst>
              </a:tr>
              <a:tr h="473790">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dirty="0">
                          <a:solidFill>
                            <a:schemeClr val="tx1">
                              <a:lumMod val="75000"/>
                              <a:lumOff val="25000"/>
                            </a:schemeClr>
                          </a:solidFill>
                        </a:rPr>
                        <a:t>Political lean: 39% conservative, 35% moderate.</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E7EAEC"/>
                    </a:solidFill>
                  </a:tcPr>
                </a:tc>
                <a:extLst>
                  <a:ext uri="{0D108BD9-81ED-4DB2-BD59-A6C34878D82A}">
                    <a16:rowId xmlns:a16="http://schemas.microsoft.com/office/drawing/2014/main" val="743187417"/>
                  </a:ext>
                </a:extLst>
              </a:tr>
              <a:tr h="473790">
                <a:tc>
                  <a:txBody>
                    <a:bodyPr/>
                    <a:lstStyle/>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lumMod val="75000"/>
                              <a:lumOff val="25000"/>
                            </a:schemeClr>
                          </a:solidFill>
                          <a:effectLst/>
                          <a:latin typeface="+mn-lt"/>
                        </a:rPr>
                        <a:t>AVG Last 12 Mo HI Spend: $10,359 (Highest)</a:t>
                      </a:r>
                    </a:p>
                    <a:p>
                      <a:pPr marL="169863"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lumMod val="75000"/>
                              <a:lumOff val="25000"/>
                            </a:schemeClr>
                          </a:solidFill>
                          <a:effectLst/>
                          <a:latin typeface="+mn-lt"/>
                        </a:rPr>
                        <a:t>AVG Planned Next 12 Mo: $9,011 (Highest)</a:t>
                      </a:r>
                      <a:endParaRPr lang="en-US" sz="1100" b="0" i="0" u="none" strike="noStrike" dirty="0">
                        <a:solidFill>
                          <a:schemeClr val="tx1">
                            <a:lumMod val="75000"/>
                            <a:lumOff val="25000"/>
                          </a:schemeClr>
                        </a:solidFill>
                        <a:effectLst/>
                        <a:highlight>
                          <a:srgbClr val="FFFF00"/>
                        </a:highlight>
                        <a:latin typeface="+mn-lt"/>
                      </a:endParaRPr>
                    </a:p>
                  </a:txBody>
                  <a:tcPr marL="9525" marR="9525" marT="9525" marB="0" anchor="ctr">
                    <a:solidFill>
                      <a:srgbClr val="CBD1D7"/>
                    </a:solidFill>
                  </a:tcPr>
                </a:tc>
                <a:extLst>
                  <a:ext uri="{0D108BD9-81ED-4DB2-BD59-A6C34878D82A}">
                    <a16:rowId xmlns:a16="http://schemas.microsoft.com/office/drawing/2014/main" val="2872033075"/>
                  </a:ext>
                </a:extLst>
              </a:tr>
            </a:tbl>
          </a:graphicData>
        </a:graphic>
      </p:graphicFrame>
      <p:graphicFrame>
        <p:nvGraphicFramePr>
          <p:cNvPr id="2" name="Chart 1">
            <a:extLst>
              <a:ext uri="{FF2B5EF4-FFF2-40B4-BE49-F238E27FC236}">
                <a16:creationId xmlns:a16="http://schemas.microsoft.com/office/drawing/2014/main" id="{E8A899D8-19D0-5531-231E-FCE7FD0C0F1B}"/>
              </a:ext>
            </a:extLst>
          </p:cNvPr>
          <p:cNvGraphicFramePr/>
          <p:nvPr>
            <p:extLst>
              <p:ext uri="{D42A27DB-BD31-4B8C-83A1-F6EECF244321}">
                <p14:modId xmlns:p14="http://schemas.microsoft.com/office/powerpoint/2010/main" val="956546052"/>
              </p:ext>
            </p:extLst>
          </p:nvPr>
        </p:nvGraphicFramePr>
        <p:xfrm>
          <a:off x="2351996" y="463376"/>
          <a:ext cx="2249461" cy="831273"/>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69D4EDD2-B848-220C-36F6-248442EEE891}"/>
              </a:ext>
            </a:extLst>
          </p:cNvPr>
          <p:cNvSpPr txBox="1"/>
          <p:nvPr/>
        </p:nvSpPr>
        <p:spPr>
          <a:xfrm>
            <a:off x="3192074" y="694346"/>
            <a:ext cx="795130" cy="369332"/>
          </a:xfrm>
          <a:prstGeom prst="rect">
            <a:avLst/>
          </a:prstGeom>
          <a:noFill/>
        </p:spPr>
        <p:txBody>
          <a:bodyPr wrap="square" rtlCol="0">
            <a:spAutoFit/>
          </a:bodyPr>
          <a:lstStyle/>
          <a:p>
            <a:r>
              <a:rPr lang="en-US" b="1" dirty="0">
                <a:solidFill>
                  <a:schemeClr val="accent1"/>
                </a:solidFill>
                <a:latin typeface="+mj-lt"/>
              </a:rPr>
              <a:t>58%</a:t>
            </a:r>
          </a:p>
        </p:txBody>
      </p:sp>
      <p:graphicFrame>
        <p:nvGraphicFramePr>
          <p:cNvPr id="5" name="Chart 4">
            <a:extLst>
              <a:ext uri="{FF2B5EF4-FFF2-40B4-BE49-F238E27FC236}">
                <a16:creationId xmlns:a16="http://schemas.microsoft.com/office/drawing/2014/main" id="{05E18C1F-E08F-8B69-793A-D5EDF1EAA614}"/>
              </a:ext>
            </a:extLst>
          </p:cNvPr>
          <p:cNvGraphicFramePr/>
          <p:nvPr>
            <p:extLst>
              <p:ext uri="{D42A27DB-BD31-4B8C-83A1-F6EECF244321}">
                <p14:modId xmlns:p14="http://schemas.microsoft.com/office/powerpoint/2010/main" val="1526030373"/>
              </p:ext>
            </p:extLst>
          </p:nvPr>
        </p:nvGraphicFramePr>
        <p:xfrm>
          <a:off x="6214470" y="463376"/>
          <a:ext cx="2249461" cy="831273"/>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784292AD-D059-6917-F8E2-74302EAE7A54}"/>
              </a:ext>
            </a:extLst>
          </p:cNvPr>
          <p:cNvSpPr txBox="1"/>
          <p:nvPr/>
        </p:nvSpPr>
        <p:spPr>
          <a:xfrm>
            <a:off x="7067799" y="694346"/>
            <a:ext cx="795130" cy="369332"/>
          </a:xfrm>
          <a:prstGeom prst="rect">
            <a:avLst/>
          </a:prstGeom>
          <a:noFill/>
        </p:spPr>
        <p:txBody>
          <a:bodyPr wrap="square" rtlCol="0">
            <a:spAutoFit/>
          </a:bodyPr>
          <a:lstStyle/>
          <a:p>
            <a:r>
              <a:rPr lang="en-US" b="1" dirty="0">
                <a:solidFill>
                  <a:schemeClr val="accent2"/>
                </a:solidFill>
                <a:latin typeface="+mj-lt"/>
              </a:rPr>
              <a:t>29%</a:t>
            </a:r>
          </a:p>
        </p:txBody>
      </p:sp>
      <p:graphicFrame>
        <p:nvGraphicFramePr>
          <p:cNvPr id="9" name="Chart 8">
            <a:extLst>
              <a:ext uri="{FF2B5EF4-FFF2-40B4-BE49-F238E27FC236}">
                <a16:creationId xmlns:a16="http://schemas.microsoft.com/office/drawing/2014/main" id="{3F4C9C33-5D3A-447F-EBBB-38ACB7F0BEE7}"/>
              </a:ext>
            </a:extLst>
          </p:cNvPr>
          <p:cNvGraphicFramePr/>
          <p:nvPr>
            <p:extLst>
              <p:ext uri="{D42A27DB-BD31-4B8C-83A1-F6EECF244321}">
                <p14:modId xmlns:p14="http://schemas.microsoft.com/office/powerpoint/2010/main" val="1655928081"/>
              </p:ext>
            </p:extLst>
          </p:nvPr>
        </p:nvGraphicFramePr>
        <p:xfrm>
          <a:off x="10264652" y="463375"/>
          <a:ext cx="2249461" cy="831273"/>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a:extLst>
              <a:ext uri="{FF2B5EF4-FFF2-40B4-BE49-F238E27FC236}">
                <a16:creationId xmlns:a16="http://schemas.microsoft.com/office/drawing/2014/main" id="{1FFDE6AF-BD76-478C-0817-A41C5A043F53}"/>
              </a:ext>
            </a:extLst>
          </p:cNvPr>
          <p:cNvSpPr txBox="1"/>
          <p:nvPr/>
        </p:nvSpPr>
        <p:spPr>
          <a:xfrm>
            <a:off x="11112188" y="694346"/>
            <a:ext cx="795130" cy="369332"/>
          </a:xfrm>
          <a:prstGeom prst="rect">
            <a:avLst/>
          </a:prstGeom>
          <a:noFill/>
        </p:spPr>
        <p:txBody>
          <a:bodyPr wrap="square" rtlCol="0">
            <a:spAutoFit/>
          </a:bodyPr>
          <a:lstStyle/>
          <a:p>
            <a:r>
              <a:rPr lang="en-US" b="1" dirty="0">
                <a:solidFill>
                  <a:schemeClr val="bg2">
                    <a:lumMod val="50000"/>
                  </a:schemeClr>
                </a:solidFill>
                <a:latin typeface="+mj-lt"/>
              </a:rPr>
              <a:t>13%</a:t>
            </a:r>
          </a:p>
        </p:txBody>
      </p:sp>
    </p:spTree>
    <p:extLst>
      <p:ext uri="{BB962C8B-B14F-4D97-AF65-F5344CB8AC3E}">
        <p14:creationId xmlns:p14="http://schemas.microsoft.com/office/powerpoint/2010/main" val="401745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C036-ADBD-7128-616A-D1FD5C75EFAF}"/>
            </a:ext>
          </a:extLst>
        </p:cNvPr>
        <p:cNvGrpSpPr/>
        <p:nvPr/>
      </p:nvGrpSpPr>
      <p:grpSpPr>
        <a:xfrm>
          <a:off x="0" y="0"/>
          <a:ext cx="0" cy="0"/>
          <a:chOff x="0" y="0"/>
          <a:chExt cx="0" cy="0"/>
        </a:xfrm>
      </p:grpSpPr>
      <p:sp>
        <p:nvSpPr>
          <p:cNvPr id="12" name="Freeform 11">
            <a:extLst>
              <a:ext uri="{FF2B5EF4-FFF2-40B4-BE49-F238E27FC236}">
                <a16:creationId xmlns:a16="http://schemas.microsoft.com/office/drawing/2014/main" id="{7014C431-2A38-9F69-C2A2-9A3D69E4546F}"/>
              </a:ext>
            </a:extLst>
          </p:cNvPr>
          <p:cNvSpPr/>
          <p:nvPr/>
        </p:nvSpPr>
        <p:spPr>
          <a:xfrm>
            <a:off x="0" y="1"/>
            <a:ext cx="12192000" cy="5052191"/>
          </a:xfrm>
          <a:custGeom>
            <a:avLst/>
            <a:gdLst>
              <a:gd name="csX0" fmla="*/ 0 w 12192000"/>
              <a:gd name="csY0" fmla="*/ 0 h 5052191"/>
              <a:gd name="csX1" fmla="*/ 12192000 w 12192000"/>
              <a:gd name="csY1" fmla="*/ 0 h 5052191"/>
              <a:gd name="csX2" fmla="*/ 12192000 w 12192000"/>
              <a:gd name="csY2" fmla="*/ 3217929 h 5052191"/>
              <a:gd name="csX3" fmla="*/ 12097032 w 12192000"/>
              <a:gd name="csY3" fmla="*/ 3295901 h 5052191"/>
              <a:gd name="csX4" fmla="*/ 6096000 w 12192000"/>
              <a:gd name="csY4" fmla="*/ 5052191 h 5052191"/>
              <a:gd name="csX5" fmla="*/ 94968 w 12192000"/>
              <a:gd name="csY5" fmla="*/ 3295901 h 5052191"/>
              <a:gd name="csX6" fmla="*/ 0 w 12192000"/>
              <a:gd name="csY6" fmla="*/ 3217929 h 505219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192000" h="5052191">
                <a:moveTo>
                  <a:pt x="0" y="0"/>
                </a:moveTo>
                <a:lnTo>
                  <a:pt x="12192000" y="0"/>
                </a:lnTo>
                <a:lnTo>
                  <a:pt x="12192000" y="3217929"/>
                </a:lnTo>
                <a:lnTo>
                  <a:pt x="12097032" y="3295901"/>
                </a:lnTo>
                <a:cubicBezTo>
                  <a:pt x="10731360" y="4362077"/>
                  <a:pt x="8551717" y="5052191"/>
                  <a:pt x="6096000" y="5052191"/>
                </a:cubicBezTo>
                <a:cubicBezTo>
                  <a:pt x="3640284" y="5052191"/>
                  <a:pt x="1460640" y="4362077"/>
                  <a:pt x="94968" y="3295901"/>
                </a:cubicBezTo>
                <a:lnTo>
                  <a:pt x="0" y="321792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F207639-8091-0B4E-EA58-8DDD2523C079}"/>
              </a:ext>
            </a:extLst>
          </p:cNvPr>
          <p:cNvSpPr txBox="1"/>
          <p:nvPr/>
        </p:nvSpPr>
        <p:spPr>
          <a:xfrm>
            <a:off x="550904" y="2609711"/>
            <a:ext cx="11090192" cy="769441"/>
          </a:xfrm>
          <a:prstGeom prst="rect">
            <a:avLst/>
          </a:prstGeom>
          <a:noFill/>
        </p:spPr>
        <p:txBody>
          <a:bodyPr wrap="square" rtlCol="0">
            <a:spAutoFit/>
          </a:bodyPr>
          <a:lstStyle/>
          <a:p>
            <a:pPr algn="ctr"/>
            <a:r>
              <a:rPr lang="en-US" sz="4400" b="1" dirty="0">
                <a:solidFill>
                  <a:schemeClr val="accent2"/>
                </a:solidFill>
              </a:rPr>
              <a:t>Register Early for Next Year’s Event!</a:t>
            </a:r>
          </a:p>
        </p:txBody>
      </p:sp>
      <p:sp>
        <p:nvSpPr>
          <p:cNvPr id="6" name="TextBox 5">
            <a:extLst>
              <a:ext uri="{FF2B5EF4-FFF2-40B4-BE49-F238E27FC236}">
                <a16:creationId xmlns:a16="http://schemas.microsoft.com/office/drawing/2014/main" id="{A9CAB30B-851F-7DB3-8EFE-4423E4658244}"/>
              </a:ext>
            </a:extLst>
          </p:cNvPr>
          <p:cNvSpPr txBox="1"/>
          <p:nvPr/>
        </p:nvSpPr>
        <p:spPr>
          <a:xfrm>
            <a:off x="1956964" y="2148046"/>
            <a:ext cx="8278072" cy="461665"/>
          </a:xfrm>
          <a:prstGeom prst="rect">
            <a:avLst/>
          </a:prstGeom>
          <a:noFill/>
        </p:spPr>
        <p:txBody>
          <a:bodyPr wrap="square" rtlCol="0">
            <a:spAutoFit/>
          </a:bodyPr>
          <a:lstStyle/>
          <a:p>
            <a:pPr algn="ctr"/>
            <a:r>
              <a:rPr lang="en-US" sz="2400" b="1" dirty="0">
                <a:solidFill>
                  <a:schemeClr val="accent1"/>
                </a:solidFill>
              </a:rPr>
              <a:t>SEPTEMBER 29 – 30 | MINNEAPOLIS, MN</a:t>
            </a:r>
          </a:p>
        </p:txBody>
      </p:sp>
      <p:pic>
        <p:nvPicPr>
          <p:cNvPr id="8" name="Picture 7">
            <a:extLst>
              <a:ext uri="{FF2B5EF4-FFF2-40B4-BE49-F238E27FC236}">
                <a16:creationId xmlns:a16="http://schemas.microsoft.com/office/drawing/2014/main" id="{5ECB8954-E2F7-D9FC-FBED-FB4DD7129F9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32289" y="-2587"/>
            <a:ext cx="3927422" cy="1650613"/>
          </a:xfrm>
          <a:prstGeom prst="round2SameRect">
            <a:avLst>
              <a:gd name="adj1" fmla="val 0"/>
              <a:gd name="adj2" fmla="val 9922"/>
            </a:avLst>
          </a:prstGeom>
          <a:effectLst>
            <a:outerShdw blurRad="127000" dist="63500" dir="2700000" algn="tl" rotWithShape="0">
              <a:prstClr val="black">
                <a:alpha val="20000"/>
              </a:prstClr>
            </a:outerShdw>
          </a:effectLst>
        </p:spPr>
      </p:pic>
      <p:sp>
        <p:nvSpPr>
          <p:cNvPr id="9" name="Rounded Rectangle 8">
            <a:extLst>
              <a:ext uri="{FF2B5EF4-FFF2-40B4-BE49-F238E27FC236}">
                <a16:creationId xmlns:a16="http://schemas.microsoft.com/office/drawing/2014/main" id="{A07E2E2A-CE2E-4167-3281-F5CB01525F2E}"/>
              </a:ext>
            </a:extLst>
          </p:cNvPr>
          <p:cNvSpPr/>
          <p:nvPr/>
        </p:nvSpPr>
        <p:spPr>
          <a:xfrm>
            <a:off x="4801395" y="3777629"/>
            <a:ext cx="2589210" cy="2589210"/>
          </a:xfrm>
          <a:prstGeom prst="roundRect">
            <a:avLst>
              <a:gd name="adj" fmla="val 7193"/>
            </a:avLst>
          </a:prstGeom>
          <a:solidFill>
            <a:schemeClr val="accent2"/>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58DB3F9F-D219-07C8-F1A0-51030E9B12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2274" y="3968466"/>
            <a:ext cx="2167451" cy="2167451"/>
          </a:xfrm>
          <a:prstGeom prst="rect">
            <a:avLst/>
          </a:prstGeom>
        </p:spPr>
      </p:pic>
    </p:spTree>
    <p:extLst>
      <p:ext uri="{BB962C8B-B14F-4D97-AF65-F5344CB8AC3E}">
        <p14:creationId xmlns:p14="http://schemas.microsoft.com/office/powerpoint/2010/main" val="199376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43CCE-94CB-EDCB-D4C8-25FE4410F4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03F5F4-59B3-45BD-4C29-6CA7A45D4384}"/>
              </a:ext>
            </a:extLst>
          </p:cNvPr>
          <p:cNvSpPr>
            <a:spLocks noGrp="1"/>
          </p:cNvSpPr>
          <p:nvPr>
            <p:ph type="title"/>
          </p:nvPr>
        </p:nvSpPr>
        <p:spPr>
          <a:xfrm>
            <a:off x="91440" y="91440"/>
            <a:ext cx="11830373" cy="603596"/>
          </a:xfrm>
        </p:spPr>
        <p:txBody>
          <a:bodyPr/>
          <a:lstStyle/>
          <a:p>
            <a:r>
              <a:rPr lang="en-US" dirty="0"/>
              <a:t>HIRI Research Organization</a:t>
            </a:r>
          </a:p>
        </p:txBody>
      </p:sp>
      <p:grpSp>
        <p:nvGrpSpPr>
          <p:cNvPr id="12" name="Group 11">
            <a:extLst>
              <a:ext uri="{FF2B5EF4-FFF2-40B4-BE49-F238E27FC236}">
                <a16:creationId xmlns:a16="http://schemas.microsoft.com/office/drawing/2014/main" id="{170BFEBC-9D4F-2425-A004-7AE1C6B56938}"/>
              </a:ext>
            </a:extLst>
          </p:cNvPr>
          <p:cNvGrpSpPr/>
          <p:nvPr/>
        </p:nvGrpSpPr>
        <p:grpSpPr>
          <a:xfrm>
            <a:off x="270187" y="775542"/>
            <a:ext cx="11280682" cy="5468444"/>
            <a:chOff x="270187" y="733500"/>
            <a:chExt cx="10391214" cy="5037264"/>
          </a:xfrm>
        </p:grpSpPr>
        <p:pic>
          <p:nvPicPr>
            <p:cNvPr id="2" name="Picture 1">
              <a:extLst>
                <a:ext uri="{FF2B5EF4-FFF2-40B4-BE49-F238E27FC236}">
                  <a16:creationId xmlns:a16="http://schemas.microsoft.com/office/drawing/2014/main" id="{C2C5DB9B-A6F0-29AA-B8A3-CAD83E11D7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187" y="733500"/>
              <a:ext cx="4851400" cy="4261405"/>
            </a:xfrm>
            <a:prstGeom prst="roundRect">
              <a:avLst>
                <a:gd name="adj" fmla="val 3595"/>
              </a:avLst>
            </a:prstGeom>
            <a:effectLst>
              <a:outerShdw blurRad="127000" dist="63500" dir="2700000" algn="tl" rotWithShape="0">
                <a:prstClr val="black">
                  <a:alpha val="20000"/>
                </a:prstClr>
              </a:outerShdw>
            </a:effectLst>
          </p:spPr>
        </p:pic>
        <p:sp>
          <p:nvSpPr>
            <p:cNvPr id="7" name="Rounded Rectangle 6">
              <a:extLst>
                <a:ext uri="{FF2B5EF4-FFF2-40B4-BE49-F238E27FC236}">
                  <a16:creationId xmlns:a16="http://schemas.microsoft.com/office/drawing/2014/main" id="{7E340AB3-C1FF-6C1B-D2C6-7E985774A823}"/>
                </a:ext>
              </a:extLst>
            </p:cNvPr>
            <p:cNvSpPr/>
            <p:nvPr/>
          </p:nvSpPr>
          <p:spPr>
            <a:xfrm>
              <a:off x="2789998" y="1045321"/>
              <a:ext cx="612754" cy="23293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B9ABE4A-AFB5-85D6-C608-DDC341577A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2455" y="1629302"/>
              <a:ext cx="4383999" cy="3621200"/>
            </a:xfrm>
            <a:prstGeom prst="roundRect">
              <a:avLst>
                <a:gd name="adj" fmla="val 3595"/>
              </a:avLst>
            </a:prstGeom>
            <a:effectLst>
              <a:outerShdw blurRad="127000" dist="63500" dir="2700000" algn="tl" rotWithShape="0">
                <a:prstClr val="black">
                  <a:alpha val="20000"/>
                </a:prstClr>
              </a:outerShdw>
            </a:effectLst>
          </p:spPr>
        </p:pic>
        <p:pic>
          <p:nvPicPr>
            <p:cNvPr id="9" name="Picture 8" descr="A screenshot of a web page&#10;&#10;AI-generated content may be incorrect.">
              <a:extLst>
                <a:ext uri="{FF2B5EF4-FFF2-40B4-BE49-F238E27FC236}">
                  <a16:creationId xmlns:a16="http://schemas.microsoft.com/office/drawing/2014/main" id="{DE90B36C-0F6D-76B0-B4BD-4744935DF8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2899" y="2281598"/>
              <a:ext cx="2718502" cy="3489166"/>
            </a:xfrm>
            <a:prstGeom prst="roundRect">
              <a:avLst>
                <a:gd name="adj" fmla="val 3595"/>
              </a:avLst>
            </a:prstGeom>
            <a:effectLst>
              <a:outerShdw blurRad="127000" dist="63500" dir="2700000" algn="tl" rotWithShape="0">
                <a:prstClr val="black">
                  <a:alpha val="20000"/>
                </a:prstClr>
              </a:outerShdw>
            </a:effectLst>
          </p:spPr>
        </p:pic>
      </p:grpSp>
      <p:cxnSp>
        <p:nvCxnSpPr>
          <p:cNvPr id="14" name="Straight Arrow Connector 13">
            <a:extLst>
              <a:ext uri="{FF2B5EF4-FFF2-40B4-BE49-F238E27FC236}">
                <a16:creationId xmlns:a16="http://schemas.microsoft.com/office/drawing/2014/main" id="{2AB96284-1B99-0846-EFBC-265E05963CE4}"/>
              </a:ext>
            </a:extLst>
          </p:cNvPr>
          <p:cNvCxnSpPr/>
          <p:nvPr/>
        </p:nvCxnSpPr>
        <p:spPr>
          <a:xfrm>
            <a:off x="3359311" y="695036"/>
            <a:ext cx="0" cy="382268"/>
          </a:xfrm>
          <a:prstGeom prst="straightConnector1">
            <a:avLst/>
          </a:prstGeom>
          <a:ln cap="rnd">
            <a:solidFill>
              <a:schemeClr val="accent5"/>
            </a:solidFill>
            <a:headEnd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6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122DA-43C2-4FBE-B074-49CEDC5AC9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6EC251-4DFC-17C4-0FDD-9735FAB3F4AB}"/>
              </a:ext>
            </a:extLst>
          </p:cNvPr>
          <p:cNvSpPr>
            <a:spLocks noGrp="1"/>
          </p:cNvSpPr>
          <p:nvPr>
            <p:ph type="body" sz="quarter" idx="16"/>
          </p:nvPr>
        </p:nvSpPr>
        <p:spPr/>
        <p:txBody>
          <a:bodyPr/>
          <a:lstStyle/>
          <a:p>
            <a:r>
              <a:rPr lang="en-US" dirty="0">
                <a:solidFill>
                  <a:schemeClr val="accent3"/>
                </a:solidFill>
              </a:rPr>
              <a:t>Source: US Size of Home Improvement Forecast 2025-Q3 </a:t>
            </a:r>
          </a:p>
        </p:txBody>
      </p:sp>
      <p:sp>
        <p:nvSpPr>
          <p:cNvPr id="3" name="Title 2">
            <a:extLst>
              <a:ext uri="{FF2B5EF4-FFF2-40B4-BE49-F238E27FC236}">
                <a16:creationId xmlns:a16="http://schemas.microsoft.com/office/drawing/2014/main" id="{3F3C6D3E-08F0-8561-A8CD-758BFD84DF51}"/>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Spend Remains Elevated Despite Weak Turnover</a:t>
            </a:r>
            <a:br>
              <a:rPr lang="en-US" sz="2400" b="1" dirty="0">
                <a:solidFill>
                  <a:schemeClr val="accent2"/>
                </a:solidFill>
              </a:rPr>
            </a:br>
            <a:br>
              <a:rPr lang="en-US" sz="2400" b="1" dirty="0">
                <a:solidFill>
                  <a:schemeClr val="accent2"/>
                </a:solidFill>
              </a:rPr>
            </a:br>
            <a:endParaRPr lang="en-US" sz="2400" b="1" dirty="0">
              <a:solidFill>
                <a:schemeClr val="accent2"/>
              </a:solidFill>
            </a:endParaRPr>
          </a:p>
        </p:txBody>
      </p:sp>
      <p:sp>
        <p:nvSpPr>
          <p:cNvPr id="4" name="TextBox 3">
            <a:extLst>
              <a:ext uri="{FF2B5EF4-FFF2-40B4-BE49-F238E27FC236}">
                <a16:creationId xmlns:a16="http://schemas.microsoft.com/office/drawing/2014/main" id="{C0CD6DAE-3059-92DE-176C-B8FFCD46D86F}"/>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Home improvement spending holds near record levels as repair and replacement anchor demand even in a subdued housing market.</a:t>
            </a:r>
          </a:p>
        </p:txBody>
      </p:sp>
      <p:graphicFrame>
        <p:nvGraphicFramePr>
          <p:cNvPr id="8" name="Chart 7">
            <a:extLst>
              <a:ext uri="{FF2B5EF4-FFF2-40B4-BE49-F238E27FC236}">
                <a16:creationId xmlns:a16="http://schemas.microsoft.com/office/drawing/2014/main" id="{3D1A420D-BB2F-56B7-5EA1-BAC5B9A6FCA8}"/>
              </a:ext>
            </a:extLst>
          </p:cNvPr>
          <p:cNvGraphicFramePr/>
          <p:nvPr>
            <p:extLst>
              <p:ext uri="{D42A27DB-BD31-4B8C-83A1-F6EECF244321}">
                <p14:modId xmlns:p14="http://schemas.microsoft.com/office/powerpoint/2010/main" val="54045441"/>
              </p:ext>
            </p:extLst>
          </p:nvPr>
        </p:nvGraphicFramePr>
        <p:xfrm>
          <a:off x="413621" y="2438400"/>
          <a:ext cx="5943600" cy="411614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8">
            <a:extLst>
              <a:ext uri="{FF2B5EF4-FFF2-40B4-BE49-F238E27FC236}">
                <a16:creationId xmlns:a16="http://schemas.microsoft.com/office/drawing/2014/main" id="{102A647D-E42B-5229-F066-12C148B139B2}"/>
              </a:ext>
            </a:extLst>
          </p:cNvPr>
          <p:cNvSpPr txBox="1">
            <a:spLocks/>
          </p:cNvSpPr>
          <p:nvPr/>
        </p:nvSpPr>
        <p:spPr>
          <a:xfrm>
            <a:off x="710299" y="1832787"/>
            <a:ext cx="4771123" cy="747744"/>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b="1" dirty="0">
                <a:solidFill>
                  <a:schemeClr val="accent3"/>
                </a:solidFill>
                <a:latin typeface="+mj-lt"/>
              </a:rPr>
              <a:t>BP Forecast (Billions of Dollars)</a:t>
            </a:r>
          </a:p>
          <a:p>
            <a:pPr marL="0" indent="0" algn="ctr">
              <a:buNone/>
            </a:pPr>
            <a:r>
              <a:rPr lang="en-US" sz="1600" dirty="0">
                <a:solidFill>
                  <a:schemeClr val="accent3"/>
                </a:solidFill>
                <a:latin typeface="+mj-lt"/>
              </a:rPr>
              <a:t>(2025-09 Forecast)</a:t>
            </a:r>
          </a:p>
        </p:txBody>
      </p:sp>
      <p:sp>
        <p:nvSpPr>
          <p:cNvPr id="11" name="Text Placeholder 8">
            <a:extLst>
              <a:ext uri="{FF2B5EF4-FFF2-40B4-BE49-F238E27FC236}">
                <a16:creationId xmlns:a16="http://schemas.microsoft.com/office/drawing/2014/main" id="{7CB5EF54-E6A6-9829-FBEC-0319B93CEB01}"/>
              </a:ext>
            </a:extLst>
          </p:cNvPr>
          <p:cNvSpPr txBox="1">
            <a:spLocks/>
          </p:cNvSpPr>
          <p:nvPr/>
        </p:nvSpPr>
        <p:spPr>
          <a:xfrm>
            <a:off x="7051669" y="1832787"/>
            <a:ext cx="4771123" cy="609600"/>
          </a:xfrm>
          <a:prstGeom prst="rect">
            <a:avLst/>
          </a:prstGeom>
        </p:spPr>
        <p:txBody>
          <a:bodyPr vert="horz" lIns="121920" tIns="60960" rIns="121920" bIns="60960" rtlCol="0">
            <a:normAutofit fontScale="92500" lnSpcReduction="20000"/>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b="1" dirty="0">
                <a:solidFill>
                  <a:schemeClr val="accent3"/>
                </a:solidFill>
                <a:latin typeface="+mj-lt"/>
              </a:rPr>
              <a:t>BP Growth by Customer Type </a:t>
            </a:r>
          </a:p>
          <a:p>
            <a:pPr marL="0" indent="0" algn="ctr">
              <a:buNone/>
            </a:pPr>
            <a:r>
              <a:rPr lang="en-US" sz="1600" dirty="0">
                <a:solidFill>
                  <a:schemeClr val="accent3"/>
                </a:solidFill>
                <a:latin typeface="+mj-lt"/>
              </a:rPr>
              <a:t>(2026-02 Preliminary Estimates)</a:t>
            </a:r>
          </a:p>
        </p:txBody>
      </p:sp>
      <p:graphicFrame>
        <p:nvGraphicFramePr>
          <p:cNvPr id="5" name="Chart 4">
            <a:extLst>
              <a:ext uri="{FF2B5EF4-FFF2-40B4-BE49-F238E27FC236}">
                <a16:creationId xmlns:a16="http://schemas.microsoft.com/office/drawing/2014/main" id="{DA4B8060-DF02-50BF-73A3-CFDF9D8D0ED2}"/>
              </a:ext>
            </a:extLst>
          </p:cNvPr>
          <p:cNvGraphicFramePr/>
          <p:nvPr>
            <p:extLst>
              <p:ext uri="{D42A27DB-BD31-4B8C-83A1-F6EECF244321}">
                <p14:modId xmlns:p14="http://schemas.microsoft.com/office/powerpoint/2010/main" val="158713161"/>
              </p:ext>
            </p:extLst>
          </p:nvPr>
        </p:nvGraphicFramePr>
        <p:xfrm>
          <a:off x="6710580" y="243974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100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D397-221E-4EE3-1EE4-A99A8C55AD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746BE0-14FC-F4F2-AEB2-BDB385BB85E3}"/>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FC09B129-CF50-DFD2-5382-3A7FF9055169}"/>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2025: Quick Wins and Replacement Outperform Large Remodels</a:t>
            </a:r>
          </a:p>
        </p:txBody>
      </p:sp>
      <p:graphicFrame>
        <p:nvGraphicFramePr>
          <p:cNvPr id="6" name="Content Placeholder 5">
            <a:extLst>
              <a:ext uri="{FF2B5EF4-FFF2-40B4-BE49-F238E27FC236}">
                <a16:creationId xmlns:a16="http://schemas.microsoft.com/office/drawing/2014/main" id="{F3171B56-381E-94E7-43A4-FE40BB1D775E}"/>
              </a:ext>
            </a:extLst>
          </p:cNvPr>
          <p:cNvGraphicFramePr>
            <a:graphicFrameLocks noGrp="1"/>
          </p:cNvGraphicFramePr>
          <p:nvPr>
            <p:ph idx="4294967295"/>
            <p:extLst>
              <p:ext uri="{D42A27DB-BD31-4B8C-83A1-F6EECF244321}">
                <p14:modId xmlns:p14="http://schemas.microsoft.com/office/powerpoint/2010/main" val="1422811545"/>
              </p:ext>
            </p:extLst>
          </p:nvPr>
        </p:nvGraphicFramePr>
        <p:xfrm>
          <a:off x="0" y="2182813"/>
          <a:ext cx="10210800" cy="38115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FA90D03-4624-7C57-AFF8-1C1BFCBCC98F}"/>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DIY refresh and essential replacements remain resilient while discretionary big-ticket projects face pressure.</a:t>
            </a:r>
          </a:p>
        </p:txBody>
      </p:sp>
      <p:sp>
        <p:nvSpPr>
          <p:cNvPr id="7" name="Text Placeholder 8">
            <a:extLst>
              <a:ext uri="{FF2B5EF4-FFF2-40B4-BE49-F238E27FC236}">
                <a16:creationId xmlns:a16="http://schemas.microsoft.com/office/drawing/2014/main" id="{F4CD0B17-F11D-E2B0-CB6F-408610FA3578}"/>
              </a:ext>
            </a:extLst>
          </p:cNvPr>
          <p:cNvSpPr txBox="1">
            <a:spLocks/>
          </p:cNvSpPr>
          <p:nvPr/>
        </p:nvSpPr>
        <p:spPr>
          <a:xfrm>
            <a:off x="38232" y="4813704"/>
            <a:ext cx="1190389" cy="82108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chemeClr val="accent3"/>
                </a:solidFill>
                <a:latin typeface="+mj-lt"/>
              </a:rPr>
              <a:t>Nominal Growth Rate</a:t>
            </a:r>
          </a:p>
        </p:txBody>
      </p:sp>
      <p:sp>
        <p:nvSpPr>
          <p:cNvPr id="8" name="Text Placeholder 8">
            <a:extLst>
              <a:ext uri="{FF2B5EF4-FFF2-40B4-BE49-F238E27FC236}">
                <a16:creationId xmlns:a16="http://schemas.microsoft.com/office/drawing/2014/main" id="{25D77050-7932-F44A-BDAC-5C3F741685C5}"/>
              </a:ext>
            </a:extLst>
          </p:cNvPr>
          <p:cNvSpPr txBox="1">
            <a:spLocks/>
          </p:cNvSpPr>
          <p:nvPr/>
        </p:nvSpPr>
        <p:spPr>
          <a:xfrm>
            <a:off x="7593647" y="2713033"/>
            <a:ext cx="3189439" cy="5608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67" b="1" dirty="0">
                <a:latin typeface="+mj-lt"/>
              </a:rPr>
              <a:t>True Growth Leaders</a:t>
            </a:r>
          </a:p>
        </p:txBody>
      </p:sp>
      <p:sp>
        <p:nvSpPr>
          <p:cNvPr id="9" name="Text Placeholder 8">
            <a:extLst>
              <a:ext uri="{FF2B5EF4-FFF2-40B4-BE49-F238E27FC236}">
                <a16:creationId xmlns:a16="http://schemas.microsoft.com/office/drawing/2014/main" id="{1ED9DFEB-440C-10AF-6319-5A11FA4175DE}"/>
              </a:ext>
            </a:extLst>
          </p:cNvPr>
          <p:cNvSpPr txBox="1">
            <a:spLocks/>
          </p:cNvSpPr>
          <p:nvPr/>
        </p:nvSpPr>
        <p:spPr>
          <a:xfrm>
            <a:off x="1189967" y="2713033"/>
            <a:ext cx="3189439" cy="5608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67" b="1" dirty="0">
                <a:solidFill>
                  <a:schemeClr val="tx2"/>
                </a:solidFill>
                <a:latin typeface="+mj-lt"/>
              </a:rPr>
              <a:t>Inflationary Growth</a:t>
            </a:r>
          </a:p>
        </p:txBody>
      </p:sp>
      <p:sp>
        <p:nvSpPr>
          <p:cNvPr id="10" name="Text Placeholder 8">
            <a:extLst>
              <a:ext uri="{FF2B5EF4-FFF2-40B4-BE49-F238E27FC236}">
                <a16:creationId xmlns:a16="http://schemas.microsoft.com/office/drawing/2014/main" id="{2A4D996E-F607-78A6-0EDE-C060C5C92940}"/>
              </a:ext>
            </a:extLst>
          </p:cNvPr>
          <p:cNvSpPr txBox="1">
            <a:spLocks/>
          </p:cNvSpPr>
          <p:nvPr/>
        </p:nvSpPr>
        <p:spPr>
          <a:xfrm>
            <a:off x="1189967" y="5923671"/>
            <a:ext cx="3189439" cy="5608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67" b="1" dirty="0">
                <a:solidFill>
                  <a:schemeClr val="accent5"/>
                </a:solidFill>
                <a:latin typeface="+mj-lt"/>
              </a:rPr>
              <a:t>Contracting Categories</a:t>
            </a:r>
          </a:p>
        </p:txBody>
      </p:sp>
      <p:sp>
        <p:nvSpPr>
          <p:cNvPr id="11" name="Text Placeholder 8">
            <a:extLst>
              <a:ext uri="{FF2B5EF4-FFF2-40B4-BE49-F238E27FC236}">
                <a16:creationId xmlns:a16="http://schemas.microsoft.com/office/drawing/2014/main" id="{094E885C-3218-F014-F336-7A8D51FDC73A}"/>
              </a:ext>
            </a:extLst>
          </p:cNvPr>
          <p:cNvSpPr txBox="1">
            <a:spLocks/>
          </p:cNvSpPr>
          <p:nvPr/>
        </p:nvSpPr>
        <p:spPr>
          <a:xfrm>
            <a:off x="3896480" y="6059958"/>
            <a:ext cx="4399040" cy="4450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accent3"/>
                </a:solidFill>
                <a:latin typeface="+mj-lt"/>
              </a:rPr>
              <a:t>Inflation-Adjusted Growth Rate</a:t>
            </a:r>
            <a:endParaRPr lang="en-US" sz="1333" dirty="0">
              <a:solidFill>
                <a:schemeClr val="accent3"/>
              </a:solidFill>
              <a:latin typeface="+mj-lt"/>
            </a:endParaRPr>
          </a:p>
        </p:txBody>
      </p:sp>
      <p:sp>
        <p:nvSpPr>
          <p:cNvPr id="12" name="Text Placeholder 8">
            <a:extLst>
              <a:ext uri="{FF2B5EF4-FFF2-40B4-BE49-F238E27FC236}">
                <a16:creationId xmlns:a16="http://schemas.microsoft.com/office/drawing/2014/main" id="{22ABAF15-755E-9DB4-1E81-7717ADA13003}"/>
              </a:ext>
            </a:extLst>
          </p:cNvPr>
          <p:cNvSpPr txBox="1">
            <a:spLocks/>
          </p:cNvSpPr>
          <p:nvPr/>
        </p:nvSpPr>
        <p:spPr>
          <a:xfrm>
            <a:off x="2597381" y="1779835"/>
            <a:ext cx="7676064" cy="56080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b="1" dirty="0">
                <a:solidFill>
                  <a:schemeClr val="accent3"/>
                </a:solidFill>
                <a:latin typeface="+mj-lt"/>
              </a:rPr>
              <a:t>BP Category by 2025 Nominal and Real Growth Rates</a:t>
            </a:r>
            <a:endParaRPr lang="en-US" sz="2133" dirty="0">
              <a:solidFill>
                <a:schemeClr val="accent3"/>
              </a:solidFill>
              <a:latin typeface="+mj-lt"/>
            </a:endParaRPr>
          </a:p>
        </p:txBody>
      </p:sp>
    </p:spTree>
    <p:extLst>
      <p:ext uri="{BB962C8B-B14F-4D97-AF65-F5344CB8AC3E}">
        <p14:creationId xmlns:p14="http://schemas.microsoft.com/office/powerpoint/2010/main" val="297507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9FBDE-4E32-07E0-F0B5-9CD164FBD3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DF804E-F538-BCCC-5E55-324DD6F7CC56}"/>
              </a:ext>
            </a:extLst>
          </p:cNvPr>
          <p:cNvSpPr>
            <a:spLocks noGrp="1"/>
          </p:cNvSpPr>
          <p:nvPr>
            <p:ph type="body" sz="quarter" idx="16"/>
          </p:nvPr>
        </p:nvSpPr>
        <p:spPr/>
        <p:txBody>
          <a:bodyPr/>
          <a:lstStyle/>
          <a:p>
            <a:r>
              <a:rPr lang="en-US" dirty="0"/>
              <a:t>Source: HIRI US Size of Market Forecast 2026 Q1 (Preliminary Report)</a:t>
            </a:r>
          </a:p>
        </p:txBody>
      </p:sp>
      <p:sp>
        <p:nvSpPr>
          <p:cNvPr id="3" name="Title 2">
            <a:extLst>
              <a:ext uri="{FF2B5EF4-FFF2-40B4-BE49-F238E27FC236}">
                <a16:creationId xmlns:a16="http://schemas.microsoft.com/office/drawing/2014/main" id="{DF3EB022-DEB0-E1AC-D71A-1774830A9F08}"/>
              </a:ext>
            </a:extLst>
          </p:cNvPr>
          <p:cNvSpPr>
            <a:spLocks noGrp="1"/>
          </p:cNvSpPr>
          <p:nvPr>
            <p:ph type="title"/>
          </p:nvPr>
        </p:nvSpPr>
        <p:spPr/>
        <p:txBody>
          <a:bodyPr/>
          <a:lstStyle/>
          <a:p>
            <a:r>
              <a:rPr lang="en-US" dirty="0"/>
              <a:t>2026: Needs-based repairs and structural replacements drive gains; discretionary remodels lag, and most categories grow via inflation.</a:t>
            </a:r>
            <a:br>
              <a:rPr lang="en-US" dirty="0"/>
            </a:br>
            <a:br>
              <a:rPr lang="en-US" dirty="0"/>
            </a:br>
            <a:br>
              <a:rPr lang="en-US" dirty="0"/>
            </a:br>
            <a:br>
              <a:rPr lang="en-US" dirty="0"/>
            </a:br>
            <a:r>
              <a:rPr lang="en-US" dirty="0"/>
              <a:t> </a:t>
            </a:r>
          </a:p>
        </p:txBody>
      </p:sp>
      <p:graphicFrame>
        <p:nvGraphicFramePr>
          <p:cNvPr id="9" name="Chart 8">
            <a:extLst>
              <a:ext uri="{FF2B5EF4-FFF2-40B4-BE49-F238E27FC236}">
                <a16:creationId xmlns:a16="http://schemas.microsoft.com/office/drawing/2014/main" id="{864632E3-B165-88CB-20DA-A6823E0C6AE1}"/>
              </a:ext>
            </a:extLst>
          </p:cNvPr>
          <p:cNvGraphicFramePr/>
          <p:nvPr>
            <p:extLst>
              <p:ext uri="{D42A27DB-BD31-4B8C-83A1-F6EECF244321}">
                <p14:modId xmlns:p14="http://schemas.microsoft.com/office/powerpoint/2010/main" val="1096477328"/>
              </p:ext>
            </p:extLst>
          </p:nvPr>
        </p:nvGraphicFramePr>
        <p:xfrm>
          <a:off x="949013" y="1724541"/>
          <a:ext cx="10972800" cy="41745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8">
            <a:extLst>
              <a:ext uri="{FF2B5EF4-FFF2-40B4-BE49-F238E27FC236}">
                <a16:creationId xmlns:a16="http://schemas.microsoft.com/office/drawing/2014/main" id="{44CDD08C-3C40-7971-B9AF-C21728B79226}"/>
              </a:ext>
            </a:extLst>
          </p:cNvPr>
          <p:cNvSpPr txBox="1">
            <a:spLocks/>
          </p:cNvSpPr>
          <p:nvPr/>
        </p:nvSpPr>
        <p:spPr>
          <a:xfrm>
            <a:off x="4256879" y="1361578"/>
            <a:ext cx="4399040" cy="4450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dirty="0">
                <a:solidFill>
                  <a:schemeClr val="accent3"/>
                </a:solidFill>
                <a:latin typeface="+mj-lt"/>
              </a:rPr>
              <a:t>Inflation-Adjusted Growth Rate</a:t>
            </a:r>
            <a:endParaRPr lang="en-US" sz="1100" dirty="0">
              <a:solidFill>
                <a:schemeClr val="accent3"/>
              </a:solidFill>
              <a:latin typeface="+mj-lt"/>
            </a:endParaRPr>
          </a:p>
        </p:txBody>
      </p:sp>
      <p:sp>
        <p:nvSpPr>
          <p:cNvPr id="5" name="Text Placeholder 8">
            <a:extLst>
              <a:ext uri="{FF2B5EF4-FFF2-40B4-BE49-F238E27FC236}">
                <a16:creationId xmlns:a16="http://schemas.microsoft.com/office/drawing/2014/main" id="{3FF65E5B-2C55-03B1-398C-C0DD9762F81E}"/>
              </a:ext>
            </a:extLst>
          </p:cNvPr>
          <p:cNvSpPr txBox="1">
            <a:spLocks/>
          </p:cNvSpPr>
          <p:nvPr/>
        </p:nvSpPr>
        <p:spPr>
          <a:xfrm>
            <a:off x="160155" y="4702864"/>
            <a:ext cx="1190389" cy="82108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solidFill>
                  <a:schemeClr val="accent3"/>
                </a:solidFill>
                <a:latin typeface="+mj-lt"/>
              </a:rPr>
              <a:t>Nominal Growth Rate</a:t>
            </a:r>
          </a:p>
        </p:txBody>
      </p:sp>
      <p:sp>
        <p:nvSpPr>
          <p:cNvPr id="7" name="Text Placeholder 8">
            <a:extLst>
              <a:ext uri="{FF2B5EF4-FFF2-40B4-BE49-F238E27FC236}">
                <a16:creationId xmlns:a16="http://schemas.microsoft.com/office/drawing/2014/main" id="{716097DC-3917-142E-C90F-51FD7C8B3B53}"/>
              </a:ext>
            </a:extLst>
          </p:cNvPr>
          <p:cNvSpPr txBox="1">
            <a:spLocks/>
          </p:cNvSpPr>
          <p:nvPr/>
        </p:nvSpPr>
        <p:spPr>
          <a:xfrm>
            <a:off x="8513588" y="1641982"/>
            <a:ext cx="3189438" cy="5608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400" b="1" dirty="0">
                <a:latin typeface="+mj-lt"/>
              </a:rPr>
              <a:t>True Growth Leaders</a:t>
            </a:r>
          </a:p>
        </p:txBody>
      </p:sp>
      <p:sp>
        <p:nvSpPr>
          <p:cNvPr id="8" name="Text Placeholder 8">
            <a:extLst>
              <a:ext uri="{FF2B5EF4-FFF2-40B4-BE49-F238E27FC236}">
                <a16:creationId xmlns:a16="http://schemas.microsoft.com/office/drawing/2014/main" id="{118C006D-8683-4948-5AE8-97695ADBFAB4}"/>
              </a:ext>
            </a:extLst>
          </p:cNvPr>
          <p:cNvSpPr txBox="1">
            <a:spLocks/>
          </p:cNvSpPr>
          <p:nvPr/>
        </p:nvSpPr>
        <p:spPr>
          <a:xfrm>
            <a:off x="1167800" y="1641982"/>
            <a:ext cx="3189438" cy="5608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a:solidFill>
                  <a:schemeClr val="accent1"/>
                </a:solidFill>
                <a:latin typeface="+mj-lt"/>
              </a:rPr>
              <a:t>Inflationary Growth</a:t>
            </a:r>
          </a:p>
        </p:txBody>
      </p:sp>
      <p:sp>
        <p:nvSpPr>
          <p:cNvPr id="10" name="Text Placeholder 8">
            <a:extLst>
              <a:ext uri="{FF2B5EF4-FFF2-40B4-BE49-F238E27FC236}">
                <a16:creationId xmlns:a16="http://schemas.microsoft.com/office/drawing/2014/main" id="{4976003D-D0FB-078B-EDC5-A48ACF652C43}"/>
              </a:ext>
            </a:extLst>
          </p:cNvPr>
          <p:cNvSpPr txBox="1">
            <a:spLocks/>
          </p:cNvSpPr>
          <p:nvPr/>
        </p:nvSpPr>
        <p:spPr>
          <a:xfrm>
            <a:off x="1046455" y="5837807"/>
            <a:ext cx="3189438" cy="560808"/>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a:solidFill>
                  <a:schemeClr val="accent5"/>
                </a:solidFill>
                <a:latin typeface="+mj-lt"/>
              </a:rPr>
              <a:t>Contracting Categories</a:t>
            </a:r>
          </a:p>
        </p:txBody>
      </p:sp>
      <p:sp>
        <p:nvSpPr>
          <p:cNvPr id="11" name="Text Placeholder 8">
            <a:extLst>
              <a:ext uri="{FF2B5EF4-FFF2-40B4-BE49-F238E27FC236}">
                <a16:creationId xmlns:a16="http://schemas.microsoft.com/office/drawing/2014/main" id="{3EB5B488-5949-2AAF-BDDC-53DAF15C7BD7}"/>
              </a:ext>
            </a:extLst>
          </p:cNvPr>
          <p:cNvSpPr txBox="1">
            <a:spLocks/>
          </p:cNvSpPr>
          <p:nvPr/>
        </p:nvSpPr>
        <p:spPr>
          <a:xfrm>
            <a:off x="2603657" y="1020001"/>
            <a:ext cx="7676064" cy="56080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3"/>
                </a:solidFill>
                <a:latin typeface="+mj-lt"/>
              </a:rPr>
              <a:t>BP Category by 2026 Nominal and Real Growth Rates</a:t>
            </a:r>
            <a:endParaRPr lang="en-US" sz="1200" dirty="0">
              <a:solidFill>
                <a:schemeClr val="accent3"/>
              </a:solidFill>
              <a:latin typeface="+mj-lt"/>
            </a:endParaRPr>
          </a:p>
        </p:txBody>
      </p:sp>
    </p:spTree>
    <p:extLst>
      <p:ext uri="{BB962C8B-B14F-4D97-AF65-F5344CB8AC3E}">
        <p14:creationId xmlns:p14="http://schemas.microsoft.com/office/powerpoint/2010/main" val="195173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CC7B5-661E-E48F-B093-7DDBD93D8DF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4BCD5E50-2A45-FF4A-C19B-67169BB90BCE}"/>
              </a:ext>
            </a:extLst>
          </p:cNvPr>
          <p:cNvSpPr>
            <a:spLocks noGrp="1"/>
          </p:cNvSpPr>
          <p:nvPr>
            <p:ph type="body" sz="quarter" idx="16"/>
          </p:nvPr>
        </p:nvSpPr>
        <p:spPr/>
        <p:txBody>
          <a:bodyPr/>
          <a:lstStyle/>
          <a:p>
            <a:r>
              <a:rPr lang="en-US" dirty="0"/>
              <a:t>Source: HIRI/TFG Analysis of NAR Data</a:t>
            </a:r>
          </a:p>
        </p:txBody>
      </p:sp>
      <p:sp>
        <p:nvSpPr>
          <p:cNvPr id="3" name="Title 2">
            <a:extLst>
              <a:ext uri="{FF2B5EF4-FFF2-40B4-BE49-F238E27FC236}">
                <a16:creationId xmlns:a16="http://schemas.microsoft.com/office/drawing/2014/main" id="{2517EBF7-386F-93F2-FF5C-0247539E95D9}"/>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Mobility Is Constrained. Remodeling Is Compensating.</a:t>
            </a:r>
          </a:p>
        </p:txBody>
      </p:sp>
      <p:graphicFrame>
        <p:nvGraphicFramePr>
          <p:cNvPr id="6" name="Content Placeholder 5">
            <a:extLst>
              <a:ext uri="{FF2B5EF4-FFF2-40B4-BE49-F238E27FC236}">
                <a16:creationId xmlns:a16="http://schemas.microsoft.com/office/drawing/2014/main" id="{3F3F4C98-AE3C-0EAE-BCB5-D565891830E8}"/>
              </a:ext>
            </a:extLst>
          </p:cNvPr>
          <p:cNvGraphicFramePr>
            <a:graphicFrameLocks noGrp="1"/>
          </p:cNvGraphicFramePr>
          <p:nvPr>
            <p:ph idx="4294967295"/>
            <p:extLst>
              <p:ext uri="{D42A27DB-BD31-4B8C-83A1-F6EECF244321}">
                <p14:modId xmlns:p14="http://schemas.microsoft.com/office/powerpoint/2010/main" val="2160882564"/>
              </p:ext>
            </p:extLst>
          </p:nvPr>
        </p:nvGraphicFramePr>
        <p:xfrm>
          <a:off x="0" y="1928813"/>
          <a:ext cx="4038600" cy="214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6F55707-92D9-F2C2-C749-C5F705799621}"/>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Weak transaction volume is no longer dictating remodeling activity as deferred moves extend tenure and shift demand toward reinvestment.</a:t>
            </a:r>
          </a:p>
        </p:txBody>
      </p:sp>
      <p:graphicFrame>
        <p:nvGraphicFramePr>
          <p:cNvPr id="5" name="Chart 4">
            <a:extLst>
              <a:ext uri="{FF2B5EF4-FFF2-40B4-BE49-F238E27FC236}">
                <a16:creationId xmlns:a16="http://schemas.microsoft.com/office/drawing/2014/main" id="{9639401B-022B-480B-4144-38484C6F3E40}"/>
              </a:ext>
            </a:extLst>
          </p:cNvPr>
          <p:cNvGraphicFramePr>
            <a:graphicFrameLocks/>
          </p:cNvGraphicFramePr>
          <p:nvPr/>
        </p:nvGraphicFramePr>
        <p:xfrm>
          <a:off x="5076313" y="1862057"/>
          <a:ext cx="7093527" cy="4389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Placeholder 9">
            <a:extLst>
              <a:ext uri="{FF2B5EF4-FFF2-40B4-BE49-F238E27FC236}">
                <a16:creationId xmlns:a16="http://schemas.microsoft.com/office/drawing/2014/main" id="{7D0BE016-CFDC-4F74-5FDD-EAA1F23929AD}"/>
              </a:ext>
            </a:extLst>
          </p:cNvPr>
          <p:cNvGraphicFramePr>
            <a:graphicFrameLocks/>
          </p:cNvGraphicFramePr>
          <p:nvPr/>
        </p:nvGraphicFramePr>
        <p:xfrm>
          <a:off x="620684" y="4311534"/>
          <a:ext cx="4256117" cy="1884220"/>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29263DC1-BF7F-FE88-630E-F8E5A239D5F9}"/>
              </a:ext>
            </a:extLst>
          </p:cNvPr>
          <p:cNvSpPr txBox="1"/>
          <p:nvPr/>
        </p:nvSpPr>
        <p:spPr>
          <a:xfrm>
            <a:off x="1753679" y="4311534"/>
            <a:ext cx="2688781" cy="338554"/>
          </a:xfrm>
          <a:prstGeom prst="rect">
            <a:avLst/>
          </a:prstGeom>
          <a:noFill/>
        </p:spPr>
        <p:txBody>
          <a:bodyPr wrap="square" rtlCol="0">
            <a:spAutoFit/>
          </a:bodyPr>
          <a:lstStyle/>
          <a:p>
            <a:r>
              <a:rPr lang="en-US" sz="1600" b="1" dirty="0">
                <a:solidFill>
                  <a:schemeClr val="tx2"/>
                </a:solidFill>
                <a:latin typeface="+mj-lt"/>
                <a:cs typeface="Arial" panose="020B0604020202020204" pitchFamily="34" charset="0"/>
              </a:rPr>
              <a:t>Bad Time to Buy</a:t>
            </a:r>
          </a:p>
        </p:txBody>
      </p:sp>
      <p:sp>
        <p:nvSpPr>
          <p:cNvPr id="9" name="Oval 8">
            <a:extLst>
              <a:ext uri="{FF2B5EF4-FFF2-40B4-BE49-F238E27FC236}">
                <a16:creationId xmlns:a16="http://schemas.microsoft.com/office/drawing/2014/main" id="{47A8F8D1-82EF-C72C-0B44-6E0FD65E7484}"/>
              </a:ext>
            </a:extLst>
          </p:cNvPr>
          <p:cNvSpPr/>
          <p:nvPr/>
        </p:nvSpPr>
        <p:spPr>
          <a:xfrm>
            <a:off x="4738787" y="4361226"/>
            <a:ext cx="586376" cy="63927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r>
              <a:rPr lang="en-US" sz="1467" b="1" dirty="0">
                <a:solidFill>
                  <a:schemeClr val="accent3"/>
                </a:solidFill>
                <a:latin typeface="+mj-lt"/>
                <a:ea typeface="Helvetica Neue" panose="02000503000000020004" pitchFamily="2" charset="0"/>
                <a:cs typeface="Helvetica Neue" panose="02000503000000020004" pitchFamily="2" charset="0"/>
              </a:rPr>
              <a:t>73%</a:t>
            </a:r>
          </a:p>
        </p:txBody>
      </p:sp>
    </p:spTree>
    <p:extLst>
      <p:ext uri="{BB962C8B-B14F-4D97-AF65-F5344CB8AC3E}">
        <p14:creationId xmlns:p14="http://schemas.microsoft.com/office/powerpoint/2010/main" val="14168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13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1300"/>
                                        <p:tgtEl>
                                          <p:spTgt spid="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ED0AD-5875-B449-12DC-D1898D5D1D23}"/>
            </a:ext>
          </a:extLst>
        </p:cNvPr>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94E55D3-A7D7-7445-127C-81939040D7D4}"/>
              </a:ext>
            </a:extLst>
          </p:cNvPr>
          <p:cNvGraphicFramePr/>
          <p:nvPr/>
        </p:nvGraphicFramePr>
        <p:xfrm>
          <a:off x="292500" y="2352558"/>
          <a:ext cx="5512805" cy="412884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4E7FE1CA-9450-8981-7019-4993B8A6EB4D}"/>
              </a:ext>
            </a:extLst>
          </p:cNvPr>
          <p:cNvSpPr>
            <a:spLocks noGrp="1"/>
          </p:cNvSpPr>
          <p:nvPr>
            <p:ph type="body" sz="quarter" idx="16"/>
          </p:nvPr>
        </p:nvSpPr>
        <p:spPr/>
        <p:txBody>
          <a:bodyPr/>
          <a:lstStyle/>
          <a:p>
            <a:r>
              <a:rPr lang="en-US" dirty="0"/>
              <a:t>Source: HIRI/TFG Quarterly Tracker 2025 Q4</a:t>
            </a:r>
          </a:p>
        </p:txBody>
      </p:sp>
      <p:sp>
        <p:nvSpPr>
          <p:cNvPr id="3" name="Title 2">
            <a:extLst>
              <a:ext uri="{FF2B5EF4-FFF2-40B4-BE49-F238E27FC236}">
                <a16:creationId xmlns:a16="http://schemas.microsoft.com/office/drawing/2014/main" id="{72F58D50-44BE-1A99-C5FD-1D8B38241256}"/>
              </a:ext>
            </a:extLst>
          </p:cNvPr>
          <p:cNvSpPr>
            <a:spLocks noGrp="1"/>
          </p:cNvSpPr>
          <p:nvPr>
            <p:ph type="title"/>
          </p:nvPr>
        </p:nvSpPr>
        <p:spPr/>
        <p:txBody>
          <a:bodyPr vert="horz" lIns="91440" tIns="45720" rIns="91440" bIns="45720" rtlCol="0" anchor="t">
            <a:noAutofit/>
          </a:bodyPr>
          <a:lstStyle/>
          <a:p>
            <a:r>
              <a:rPr lang="en-US" sz="2400" b="1" dirty="0">
                <a:solidFill>
                  <a:schemeClr val="accent2"/>
                </a:solidFill>
              </a:rPr>
              <a:t>Activity Has Stabilized at a High(er) Baseline</a:t>
            </a:r>
          </a:p>
        </p:txBody>
      </p:sp>
      <p:sp>
        <p:nvSpPr>
          <p:cNvPr id="4" name="TextBox 3">
            <a:extLst>
              <a:ext uri="{FF2B5EF4-FFF2-40B4-BE49-F238E27FC236}">
                <a16:creationId xmlns:a16="http://schemas.microsoft.com/office/drawing/2014/main" id="{F269A7C9-87BA-C3BC-B4AD-A7F3170A9340}"/>
              </a:ext>
            </a:extLst>
          </p:cNvPr>
          <p:cNvSpPr txBox="1"/>
          <p:nvPr/>
        </p:nvSpPr>
        <p:spPr>
          <a:xfrm>
            <a:off x="274320" y="548640"/>
            <a:ext cx="10515600" cy="646331"/>
          </a:xfrm>
          <a:prstGeom prst="rect">
            <a:avLst/>
          </a:prstGeom>
        </p:spPr>
        <p:txBody>
          <a:bodyPr vert="horz" lIns="91440" tIns="45720" rIns="91440" bIns="45720" rtlCol="0" anchor="t">
            <a:noAutofit/>
          </a:bodyPr>
          <a:lstStyle>
            <a:defPPr>
              <a:defRPr lang="en-US"/>
            </a:defPPr>
            <a:lvl1pPr defTabSz="457200">
              <a:spcBef>
                <a:spcPct val="0"/>
              </a:spcBef>
              <a:buNone/>
              <a:defRPr b="0" i="0" spc="0" baseline="0">
                <a:solidFill>
                  <a:schemeClr val="tx2"/>
                </a:solidFill>
                <a:latin typeface="+mj-lt"/>
                <a:ea typeface="+mj-ea"/>
                <a:cs typeface="GOTHAM-MEDIUM" panose="02000604040000020004" pitchFamily="2" charset="0"/>
              </a:defRPr>
            </a:lvl1pPr>
          </a:lstStyle>
          <a:p>
            <a:r>
              <a:rPr lang="en-US" dirty="0"/>
              <a:t>2025 showed steady project participation with modest growth, signaling normalization rather than retrenchment.</a:t>
            </a:r>
          </a:p>
        </p:txBody>
      </p:sp>
      <p:sp>
        <p:nvSpPr>
          <p:cNvPr id="11" name="Freeform 5">
            <a:extLst>
              <a:ext uri="{FF2B5EF4-FFF2-40B4-BE49-F238E27FC236}">
                <a16:creationId xmlns:a16="http://schemas.microsoft.com/office/drawing/2014/main" id="{540375A9-F9C8-00AD-0B2B-50FD36545EED}"/>
              </a:ext>
            </a:extLst>
          </p:cNvPr>
          <p:cNvSpPr/>
          <p:nvPr/>
        </p:nvSpPr>
        <p:spPr>
          <a:xfrm>
            <a:off x="5417127" y="2206879"/>
            <a:ext cx="5749635" cy="3822621"/>
          </a:xfrm>
          <a:custGeom>
            <a:avLst/>
            <a:gdLst>
              <a:gd name="connsiteX0" fmla="*/ 42862 w 6300787"/>
              <a:gd name="connsiteY0" fmla="*/ 2521744 h 4100513"/>
              <a:gd name="connsiteX1" fmla="*/ 835818 w 6300787"/>
              <a:gd name="connsiteY1" fmla="*/ 0 h 4100513"/>
              <a:gd name="connsiteX2" fmla="*/ 6300787 w 6300787"/>
              <a:gd name="connsiteY2" fmla="*/ 2900363 h 4100513"/>
              <a:gd name="connsiteX3" fmla="*/ 0 w 6300787"/>
              <a:gd name="connsiteY3" fmla="*/ 4100513 h 4100513"/>
              <a:gd name="connsiteX4" fmla="*/ 42862 w 6300787"/>
              <a:gd name="connsiteY4" fmla="*/ 2521744 h 410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787" h="4100513">
                <a:moveTo>
                  <a:pt x="42862" y="2521744"/>
                </a:moveTo>
                <a:lnTo>
                  <a:pt x="835818" y="0"/>
                </a:lnTo>
                <a:lnTo>
                  <a:pt x="6300787" y="2900363"/>
                </a:lnTo>
                <a:lnTo>
                  <a:pt x="0" y="4100513"/>
                </a:lnTo>
                <a:lnTo>
                  <a:pt x="42862" y="2521744"/>
                </a:lnTo>
                <a:close/>
              </a:path>
            </a:pathLst>
          </a:custGeom>
          <a:gradFill>
            <a:gsLst>
              <a:gs pos="0">
                <a:schemeClr val="accent2"/>
              </a:gs>
              <a:gs pos="100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ounded Rectangle 2">
            <a:extLst>
              <a:ext uri="{FF2B5EF4-FFF2-40B4-BE49-F238E27FC236}">
                <a16:creationId xmlns:a16="http://schemas.microsoft.com/office/drawing/2014/main" id="{A9C5C2AB-F8FB-EE0E-82CB-D63591A3BEE8}"/>
              </a:ext>
            </a:extLst>
          </p:cNvPr>
          <p:cNvSpPr/>
          <p:nvPr/>
        </p:nvSpPr>
        <p:spPr>
          <a:xfrm>
            <a:off x="5915888" y="2206879"/>
            <a:ext cx="5888187" cy="4128847"/>
          </a:xfrm>
          <a:prstGeom prst="roundRect">
            <a:avLst>
              <a:gd name="adj" fmla="val 3731"/>
            </a:avLst>
          </a:prstGeom>
          <a:solidFill>
            <a:schemeClr val="bg1"/>
          </a:solidFill>
          <a:ln w="22225">
            <a:solidFill>
              <a:schemeClr val="accent2"/>
            </a:solidFill>
          </a:ln>
          <a:effectLst>
            <a:outerShdw blurRad="190500" dist="76200" dir="8100000" algn="tr" rotWithShape="0">
              <a:prstClr val="black">
                <a:alpha val="1775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chemeClr val="tx1"/>
              </a:solidFill>
              <a:latin typeface="Calibri" panose="020F0502020204030204"/>
            </a:endParaRPr>
          </a:p>
        </p:txBody>
      </p:sp>
      <p:graphicFrame>
        <p:nvGraphicFramePr>
          <p:cNvPr id="14" name="Chart 13">
            <a:extLst>
              <a:ext uri="{FF2B5EF4-FFF2-40B4-BE49-F238E27FC236}">
                <a16:creationId xmlns:a16="http://schemas.microsoft.com/office/drawing/2014/main" id="{D420ABE0-7705-BB1D-A8F9-DE7EA8977EBF}"/>
              </a:ext>
            </a:extLst>
          </p:cNvPr>
          <p:cNvGraphicFramePr/>
          <p:nvPr/>
        </p:nvGraphicFramePr>
        <p:xfrm>
          <a:off x="6116924" y="1898030"/>
          <a:ext cx="5512805" cy="432289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8">
            <a:extLst>
              <a:ext uri="{FF2B5EF4-FFF2-40B4-BE49-F238E27FC236}">
                <a16:creationId xmlns:a16="http://schemas.microsoft.com/office/drawing/2014/main" id="{682DA7EE-6D45-73EF-365D-611323578467}"/>
              </a:ext>
            </a:extLst>
          </p:cNvPr>
          <p:cNvSpPr txBox="1">
            <a:spLocks/>
          </p:cNvSpPr>
          <p:nvPr/>
        </p:nvSpPr>
        <p:spPr>
          <a:xfrm>
            <a:off x="6116924" y="1790787"/>
            <a:ext cx="5512805" cy="377851"/>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67" b="1" dirty="0">
                <a:solidFill>
                  <a:schemeClr val="tx1"/>
                </a:solidFill>
                <a:latin typeface="+mj-lt"/>
              </a:rPr>
              <a:t>Type of HI Project Completed in Last 90 Days</a:t>
            </a:r>
          </a:p>
        </p:txBody>
      </p:sp>
      <p:sp>
        <p:nvSpPr>
          <p:cNvPr id="16" name="Text Placeholder 8">
            <a:extLst>
              <a:ext uri="{FF2B5EF4-FFF2-40B4-BE49-F238E27FC236}">
                <a16:creationId xmlns:a16="http://schemas.microsoft.com/office/drawing/2014/main" id="{957581D9-2488-57AE-26E1-7F854AC20574}"/>
              </a:ext>
            </a:extLst>
          </p:cNvPr>
          <p:cNvSpPr txBox="1">
            <a:spLocks/>
          </p:cNvSpPr>
          <p:nvPr/>
        </p:nvSpPr>
        <p:spPr>
          <a:xfrm>
            <a:off x="292500" y="1790787"/>
            <a:ext cx="5512805" cy="377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accent2"/>
                </a:solidFill>
                <a:latin typeface="+mn-lt"/>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accent2"/>
                </a:solidFill>
                <a:latin typeface="+mn-lt"/>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accent2"/>
                </a:solidFill>
                <a:latin typeface="+mn-lt"/>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accent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67" b="1" dirty="0">
                <a:solidFill>
                  <a:schemeClr val="tx1"/>
                </a:solidFill>
                <a:latin typeface="+mj-lt"/>
              </a:rPr>
              <a:t>HI Activity in Last 90 Days</a:t>
            </a:r>
          </a:p>
        </p:txBody>
      </p:sp>
    </p:spTree>
    <p:extLst>
      <p:ext uri="{BB962C8B-B14F-4D97-AF65-F5344CB8AC3E}">
        <p14:creationId xmlns:p14="http://schemas.microsoft.com/office/powerpoint/2010/main" val="3291965403"/>
      </p:ext>
    </p:extLst>
  </p:cSld>
  <p:clrMapOvr>
    <a:masterClrMapping/>
  </p:clrMapOvr>
</p:sld>
</file>

<file path=ppt/theme/theme1.xml><?xml version="1.0" encoding="utf-8"?>
<a:theme xmlns:a="http://schemas.openxmlformats.org/drawingml/2006/main" name="The Farnsworth Group">
  <a:themeElements>
    <a:clrScheme name="HIRI">
      <a:dk1>
        <a:srgbClr val="000000"/>
      </a:dk1>
      <a:lt1>
        <a:srgbClr val="FFFFFF"/>
      </a:lt1>
      <a:dk2>
        <a:srgbClr val="6B6B6B"/>
      </a:dk2>
      <a:lt2>
        <a:srgbClr val="D2D2D2"/>
      </a:lt2>
      <a:accent1>
        <a:srgbClr val="00A3E0"/>
      </a:accent1>
      <a:accent2>
        <a:srgbClr val="00587C"/>
      </a:accent2>
      <a:accent3>
        <a:srgbClr val="75787B"/>
      </a:accent3>
      <a:accent4>
        <a:srgbClr val="71C5E8"/>
      </a:accent4>
      <a:accent5>
        <a:srgbClr val="87189D"/>
      </a:accent5>
      <a:accent6>
        <a:srgbClr val="B7BF10"/>
      </a:accent6>
      <a:hlink>
        <a:srgbClr val="00A2DF"/>
      </a:hlink>
      <a:folHlink>
        <a:srgbClr val="00587D"/>
      </a:folHlink>
    </a:clrScheme>
    <a:fontScheme name="HIRI">
      <a:majorFont>
        <a:latin typeface="Montserrat"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Montserrat"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Farnsworth Group" id="{33992C42-36ED-C24D-846B-F53723B7713B}" vid="{3CC0796B-36D7-6641-AB93-22FB04B1A4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8a4332e-f898-4177-9740-4326455bf766" xsi:nil="true"/>
    <lcf76f155ced4ddcb4097134ff3c332f xmlns="a3f29865-1b4c-4395-b5b8-c74641e23eed">
      <Terms xmlns="http://schemas.microsoft.com/office/infopath/2007/PartnerControls"/>
    </lcf76f155ced4ddcb4097134ff3c332f>
    <DateAdded xmlns="a3f29865-1b4c-4395-b5b8-c74641e23eed">2024-12-09T19:00:21+00:00</DateAdd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CD0F50E6A77B45B7D5B57E4AFE6047" ma:contentTypeVersion="19" ma:contentTypeDescription="Create a new document." ma:contentTypeScope="" ma:versionID="bbfae713542e621d21c0d6875d8d3fa9">
  <xsd:schema xmlns:xsd="http://www.w3.org/2001/XMLSchema" xmlns:xs="http://www.w3.org/2001/XMLSchema" xmlns:p="http://schemas.microsoft.com/office/2006/metadata/properties" xmlns:ns2="a8a4332e-f898-4177-9740-4326455bf766" xmlns:ns3="a3f29865-1b4c-4395-b5b8-c74641e23eed" targetNamespace="http://schemas.microsoft.com/office/2006/metadata/properties" ma:root="true" ma:fieldsID="ce3f2940c546eac59743d43747f39179" ns2:_="" ns3:_="">
    <xsd:import namespace="a8a4332e-f898-4177-9740-4326455bf766"/>
    <xsd:import namespace="a3f29865-1b4c-4395-b5b8-c74641e23e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DateAd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4332e-f898-4177-9740-4326455bf76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c3630ee2-4cc5-4ffd-8cf1-d79e6e0658e0}" ma:internalName="TaxCatchAll" ma:showField="CatchAllData" ma:web="a8a4332e-f898-4177-9740-4326455bf7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f29865-1b4c-4395-b5b8-c74641e23ee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bdaded-3dcd-4cac-9e5d-e3782fca76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Added" ma:index="26" nillable="true" ma:displayName="Date Added" ma:default="[today]" ma:description="The date the file was added to SharePoint" ma:format="DateTime" ma:internalName="DateAdd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81E78-1800-46DB-B8EC-6D40C7289EBF}">
  <ds:schemaRefs>
    <ds:schemaRef ds:uri="http://schemas.microsoft.com/sharepoint/v3/contenttype/forms"/>
  </ds:schemaRefs>
</ds:datastoreItem>
</file>

<file path=customXml/itemProps2.xml><?xml version="1.0" encoding="utf-8"?>
<ds:datastoreItem xmlns:ds="http://schemas.openxmlformats.org/officeDocument/2006/customXml" ds:itemID="{984C2839-160E-46EE-8955-54C976344CAC}">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a3f29865-1b4c-4395-b5b8-c74641e23eed"/>
    <ds:schemaRef ds:uri="a8a4332e-f898-4177-9740-4326455bf766"/>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259C72E-E46D-46F1-AD8D-391FF4745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4332e-f898-4177-9740-4326455bf766"/>
    <ds:schemaRef ds:uri="a3f29865-1b4c-4395-b5b8-c74641e23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18650</TotalTime>
  <Words>2039</Words>
  <Application>Microsoft Macintosh PowerPoint</Application>
  <PresentationFormat>Widescreen</PresentationFormat>
  <Paragraphs>357</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Calibri</vt:lpstr>
      <vt:lpstr>Gotham-Light</vt:lpstr>
      <vt:lpstr>GothamOffice-Bold</vt:lpstr>
      <vt:lpstr>Helvetica Neue</vt:lpstr>
      <vt:lpstr>Montserrat</vt:lpstr>
      <vt:lpstr>Times New Roman</vt:lpstr>
      <vt:lpstr>The Farnsworth Group</vt:lpstr>
      <vt:lpstr>PowerPoint Presentation</vt:lpstr>
      <vt:lpstr>Who is HIRI?</vt:lpstr>
      <vt:lpstr>PowerPoint Presentation</vt:lpstr>
      <vt:lpstr>HIRI Research Organization</vt:lpstr>
      <vt:lpstr>Spend Remains Elevated Despite Weak Turnover  </vt:lpstr>
      <vt:lpstr>2025: Quick Wins and Replacement Outperform Large Remodels</vt:lpstr>
      <vt:lpstr>2026: Needs-based repairs and structural replacements drive gains; discretionary remodels lag, and most categories grow via inflation.     </vt:lpstr>
      <vt:lpstr>Mobility Is Constrained. Remodeling Is Compensating.</vt:lpstr>
      <vt:lpstr>Activity Has Stabilized at a High(er) Baseline</vt:lpstr>
      <vt:lpstr>Home improvement spending intentions held steady, positioned between protected necessities and flexible discretionary categories.</vt:lpstr>
      <vt:lpstr>Confidence Lags Financial Reality</vt:lpstr>
      <vt:lpstr>Most concerns eased or held steady in Q4, though inflation reasserted itself, reinforcing a cautious but stable homeowner mindset.</vt:lpstr>
      <vt:lpstr>Disposable Income is the Primary Growth Engine  </vt:lpstr>
      <vt:lpstr>Income Growth Softened in 2025 but Is Improving</vt:lpstr>
      <vt:lpstr>Higher Income Households Drive Disproportionate Spend</vt:lpstr>
      <vt:lpstr>The Center of Spend Is Getting Younger</vt:lpstr>
      <vt:lpstr>Share of Home Improvement spend by generation  </vt:lpstr>
      <vt:lpstr>Pro Outlook Stable but Backlogs Suffer  </vt:lpstr>
      <vt:lpstr>Implications for Strategy in 2026</vt:lpstr>
      <vt:lpstr>Future Webinar…</vt:lpstr>
      <vt:lpstr>PowerPoint Presentation</vt:lpstr>
      <vt:lpstr>PowerPoint Presentation</vt:lpstr>
      <vt:lpstr>PowerPoint Presentation</vt:lpstr>
      <vt:lpstr>Manufacturing country of origin matters, yet price, quality, and durability seem to dominate most home improvement decisions.</vt:lpstr>
      <vt:lpstr>♀♂</vt:lpstr>
      <vt:lpstr>Even with top ratings in all attributes, Chinese-made products still trail average rated American-made options in purchase preference. </vt:lpstr>
      <vt:lpstr>Segment Summaries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Sedgwick</dc:creator>
  <cp:lastModifiedBy>Dave King</cp:lastModifiedBy>
  <cp:revision>37</cp:revision>
  <dcterms:created xsi:type="dcterms:W3CDTF">2024-09-26T17:17:19Z</dcterms:created>
  <dcterms:modified xsi:type="dcterms:W3CDTF">2026-02-25T16:28:28Z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0x01010099CD0F50E6A77B45B7D5B57E4AFE6047</vt:lpwstr>
  </property>
  <property fmtid="{D5CDD505-2E9C-101B-9397-08002B2CF9AE}" pid="3" name="MediaServiceImageTags">
    <vt:lpwstr/>
  </property>
</Properties>
</file>